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DB10661-CC97-4270-B896-4B5B8CC31745}" type="datetimeFigureOut">
              <a:rPr lang="cs-CZ" smtClean="0"/>
              <a:t>7.3.2010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0508AE-461C-4E68-9E2F-0A80617E26D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Psychoterapie 2010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David Kuneš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8. 3.2010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/>
              <a:t>Základní dělení směrů, klady, zápory, rozdíly</a:t>
            </a:r>
            <a:endParaRPr lang="cs-CZ" sz="48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Psychoterapie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Odstranění chorobných příznaků (užší pojetí)</a:t>
            </a:r>
          </a:p>
          <a:p>
            <a:endParaRPr lang="cs-CZ" dirty="0" smtClean="0"/>
          </a:p>
          <a:p>
            <a:r>
              <a:rPr lang="cs-CZ" dirty="0" smtClean="0"/>
              <a:t>Vzdělávání, </a:t>
            </a:r>
            <a:r>
              <a:rPr lang="cs-CZ" dirty="0" err="1" smtClean="0"/>
              <a:t>seberozvoj</a:t>
            </a:r>
            <a:r>
              <a:rPr lang="cs-CZ" dirty="0" smtClean="0"/>
              <a:t>, </a:t>
            </a:r>
            <a:r>
              <a:rPr lang="cs-CZ" dirty="0" err="1" smtClean="0"/>
              <a:t>sebeaktualizace</a:t>
            </a:r>
            <a:r>
              <a:rPr lang="cs-CZ" dirty="0" smtClean="0"/>
              <a:t>, dosažení celistvosti … (rozšiřující pojetí)</a:t>
            </a:r>
          </a:p>
          <a:p>
            <a:endParaRPr lang="cs-CZ" dirty="0" smtClean="0"/>
          </a:p>
          <a:p>
            <a:r>
              <a:rPr lang="cs-CZ" dirty="0" smtClean="0"/>
              <a:t>Osobní zkušenost: Většina terapií je o tom, dovést člověka k sobě. (Převzít za sebe odpovědnost.)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PSYCHOTERAPEUTICKé</a:t>
            </a:r>
            <a:r>
              <a:rPr lang="cs-CZ" dirty="0" smtClean="0"/>
              <a:t>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Direktivní x nedirektivní</a:t>
            </a:r>
          </a:p>
          <a:p>
            <a:endParaRPr lang="cs-CZ" dirty="0" smtClean="0"/>
          </a:p>
          <a:p>
            <a:r>
              <a:rPr lang="cs-CZ" dirty="0" smtClean="0"/>
              <a:t>Zaměření na symptomy x kauzálnost</a:t>
            </a:r>
          </a:p>
          <a:p>
            <a:endParaRPr lang="cs-CZ" dirty="0" smtClean="0"/>
          </a:p>
          <a:p>
            <a:r>
              <a:rPr lang="cs-CZ" dirty="0" smtClean="0"/>
              <a:t>Nácvik x náhled</a:t>
            </a:r>
          </a:p>
          <a:p>
            <a:endParaRPr lang="cs-CZ" dirty="0" smtClean="0"/>
          </a:p>
          <a:p>
            <a:r>
              <a:rPr lang="cs-CZ" dirty="0" smtClean="0"/>
              <a:t>Minulost – přítomnost - budoucnost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DIREKTIVITA vs. NEDIREKTIVITA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7239000" cy="4669810"/>
          </a:xfrm>
        </p:spPr>
        <p:txBody>
          <a:bodyPr/>
          <a:lstStyle/>
          <a:p>
            <a:endParaRPr lang="cs-CZ" u="sng" dirty="0" smtClean="0"/>
          </a:p>
          <a:p>
            <a:r>
              <a:rPr lang="cs-CZ" u="sng" dirty="0" err="1" smtClean="0"/>
              <a:t>Direktivita</a:t>
            </a:r>
            <a:r>
              <a:rPr lang="cs-CZ" dirty="0" smtClean="0"/>
              <a:t> – výhody:</a:t>
            </a:r>
          </a:p>
          <a:p>
            <a:pPr lvl="3"/>
            <a:r>
              <a:rPr lang="cs-CZ" dirty="0" smtClean="0"/>
              <a:t>Snížení úzkosti (zejména v začátcích terapie)</a:t>
            </a:r>
          </a:p>
          <a:p>
            <a:pPr lvl="3"/>
            <a:r>
              <a:rPr lang="cs-CZ" dirty="0" smtClean="0"/>
              <a:t>Jasné instrukce pro klienta a tudíž i zřetelné výsledky </a:t>
            </a:r>
            <a:r>
              <a:rPr lang="cs-CZ" dirty="0" smtClean="0"/>
              <a:t>změn</a:t>
            </a:r>
          </a:p>
          <a:p>
            <a:pPr lvl="3"/>
            <a:endParaRPr lang="cs-CZ" dirty="0" smtClean="0"/>
          </a:p>
          <a:p>
            <a:r>
              <a:rPr lang="cs-CZ" u="sng" dirty="0" err="1" smtClean="0"/>
              <a:t>Direktivita</a:t>
            </a:r>
            <a:r>
              <a:rPr lang="cs-CZ" dirty="0" smtClean="0"/>
              <a:t> – </a:t>
            </a:r>
            <a:r>
              <a:rPr lang="cs-CZ" dirty="0" smtClean="0"/>
              <a:t>nevýhody</a:t>
            </a:r>
          </a:p>
          <a:p>
            <a:pPr lvl="3"/>
            <a:r>
              <a:rPr lang="cs-CZ" dirty="0" smtClean="0"/>
              <a:t>vytváření </a:t>
            </a:r>
            <a:r>
              <a:rPr lang="cs-CZ" b="1" dirty="0" smtClean="0"/>
              <a:t>závislosti</a:t>
            </a:r>
            <a:r>
              <a:rPr lang="cs-CZ" dirty="0" smtClean="0"/>
              <a:t> na terapeutovi/na jeho názorech a rozhodnutích</a:t>
            </a:r>
          </a:p>
          <a:p>
            <a:pPr lvl="2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DIREKTIVITA vs. NEDIREKTIVITA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err="1" smtClean="0"/>
              <a:t>Nedirektivita</a:t>
            </a:r>
            <a:r>
              <a:rPr lang="cs-CZ" dirty="0" smtClean="0"/>
              <a:t> </a:t>
            </a:r>
            <a:r>
              <a:rPr lang="cs-CZ" dirty="0" smtClean="0"/>
              <a:t>– výhody:</a:t>
            </a:r>
          </a:p>
          <a:p>
            <a:pPr lvl="3"/>
            <a:r>
              <a:rPr lang="cs-CZ" dirty="0" smtClean="0"/>
              <a:t>často se může </a:t>
            </a:r>
            <a:r>
              <a:rPr lang="cs-CZ" b="1" dirty="0" smtClean="0"/>
              <a:t>objevit téma</a:t>
            </a:r>
            <a:r>
              <a:rPr lang="cs-CZ" dirty="0" smtClean="0"/>
              <a:t>, které by se ve strukturované terapii vůbec </a:t>
            </a:r>
            <a:r>
              <a:rPr lang="cs-CZ" dirty="0" smtClean="0"/>
              <a:t>neukázalo</a:t>
            </a:r>
          </a:p>
          <a:p>
            <a:pPr lvl="3"/>
            <a:r>
              <a:rPr lang="cs-CZ" dirty="0" smtClean="0"/>
              <a:t>klient se může cítit </a:t>
            </a:r>
            <a:r>
              <a:rPr lang="cs-CZ" b="1" dirty="0" smtClean="0"/>
              <a:t>více přijímán</a:t>
            </a:r>
            <a:r>
              <a:rPr lang="cs-CZ" dirty="0" smtClean="0"/>
              <a:t> </a:t>
            </a:r>
            <a:r>
              <a:rPr lang="cs-CZ" dirty="0" smtClean="0"/>
              <a:t>terapeutem</a:t>
            </a:r>
          </a:p>
          <a:p>
            <a:pPr lvl="3"/>
            <a:endParaRPr lang="cs-CZ" dirty="0" smtClean="0"/>
          </a:p>
          <a:p>
            <a:r>
              <a:rPr lang="cs-CZ" u="sng" dirty="0" err="1" smtClean="0"/>
              <a:t>Nedirektivita</a:t>
            </a:r>
            <a:r>
              <a:rPr lang="cs-CZ" dirty="0" smtClean="0"/>
              <a:t> </a:t>
            </a:r>
            <a:r>
              <a:rPr lang="cs-CZ" dirty="0" smtClean="0"/>
              <a:t>– nevýhody</a:t>
            </a:r>
          </a:p>
          <a:p>
            <a:pPr lvl="3"/>
            <a:r>
              <a:rPr lang="cs-CZ" sz="2100" b="1" dirty="0" smtClean="0"/>
              <a:t>zmatený klient</a:t>
            </a:r>
            <a:endParaRPr lang="cs-CZ" sz="2100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u="sng" dirty="0" smtClean="0"/>
              <a:t>Symptomatická léčba</a:t>
            </a:r>
          </a:p>
          <a:p>
            <a:pPr lvl="1"/>
            <a:r>
              <a:rPr lang="cs-CZ" dirty="0" smtClean="0"/>
              <a:t>Výhoda: 		krátké trvání</a:t>
            </a:r>
          </a:p>
          <a:p>
            <a:pPr lvl="1"/>
            <a:r>
              <a:rPr lang="cs-CZ" dirty="0" smtClean="0"/>
              <a:t>Nevýhoda: 	možné přehlédnutí dalších 				podstatných záležitostí; 				substituce symptomu?</a:t>
            </a:r>
          </a:p>
          <a:p>
            <a:pPr lvl="1"/>
            <a:endParaRPr lang="cs-CZ" dirty="0" smtClean="0"/>
          </a:p>
          <a:p>
            <a:pPr lvl="1" algn="just"/>
            <a:r>
              <a:rPr lang="cs-CZ" u="sng" dirty="0" smtClean="0"/>
              <a:t>Příklad</a:t>
            </a:r>
            <a:r>
              <a:rPr lang="cs-CZ" dirty="0" smtClean="0"/>
              <a:t>:              bezděčné </a:t>
            </a:r>
            <a:r>
              <a:rPr lang="cs-CZ" dirty="0" smtClean="0"/>
              <a:t>mrkání oka – </a:t>
            </a:r>
            <a:r>
              <a:rPr lang="cs-CZ" dirty="0" smtClean="0"/>
              <a:t>postupné ovládání pomocí zrychlení </a:t>
            </a:r>
            <a:r>
              <a:rPr lang="cs-CZ" dirty="0" smtClean="0"/>
              <a:t>a zpomalení; </a:t>
            </a:r>
            <a:r>
              <a:rPr lang="cs-CZ" dirty="0" err="1" smtClean="0"/>
              <a:t>symtpom</a:t>
            </a:r>
            <a:r>
              <a:rPr lang="cs-CZ" dirty="0" smtClean="0"/>
              <a:t> </a:t>
            </a:r>
            <a:r>
              <a:rPr lang="cs-CZ" dirty="0" smtClean="0"/>
              <a:t>postupně zmizí; příznak však souvisí třeba s tím, že daný člověk je ve stresu – tzn. pokud se neustraní příčina (stres), objeví se jiný problém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ZAMĚŘENÍ NA SYMPTOM </a:t>
            </a:r>
            <a:r>
              <a:rPr lang="cs-CZ" sz="2800" dirty="0" smtClean="0"/>
              <a:t>vs. </a:t>
            </a:r>
            <a:r>
              <a:rPr lang="cs-CZ" dirty="0" smtClean="0"/>
              <a:t>Kauzální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Kauzální léčba</a:t>
            </a:r>
          </a:p>
          <a:p>
            <a:pPr>
              <a:buNone/>
            </a:pPr>
            <a:endParaRPr lang="cs-CZ" u="sng" dirty="0" smtClean="0"/>
          </a:p>
          <a:p>
            <a:pPr lvl="1"/>
            <a:r>
              <a:rPr lang="cs-CZ" dirty="0" smtClean="0"/>
              <a:t>Výhoda: 		</a:t>
            </a:r>
            <a:r>
              <a:rPr lang="cs-CZ" dirty="0" smtClean="0"/>
              <a:t>odstranění potíží jednou 				provždy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Nevýhoda: 	</a:t>
            </a:r>
            <a:r>
              <a:rPr lang="cs-CZ" dirty="0" smtClean="0"/>
              <a:t>dlouhé trvání; </a:t>
            </a:r>
            <a:r>
              <a:rPr lang="cs-CZ" dirty="0" smtClean="0"/>
              <a:t>				</a:t>
            </a:r>
            <a:r>
              <a:rPr lang="cs-CZ" dirty="0" smtClean="0"/>
              <a:t>	Kde je jistota, co vlastně 				způsobuje symptom?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Nácvik </a:t>
            </a:r>
            <a:r>
              <a:rPr lang="cs-CZ" sz="2800" dirty="0" smtClean="0"/>
              <a:t>vs. </a:t>
            </a:r>
            <a:r>
              <a:rPr lang="cs-CZ" dirty="0" err="1" smtClean="0"/>
              <a:t>NáHLED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Nácvik:</a:t>
            </a:r>
          </a:p>
          <a:p>
            <a:pPr lvl="2"/>
            <a:r>
              <a:rPr lang="cs-CZ" dirty="0" smtClean="0"/>
              <a:t>Osvojování nových způsobů řešení starých potíží</a:t>
            </a:r>
          </a:p>
          <a:p>
            <a:pPr lvl="2"/>
            <a:r>
              <a:rPr lang="cs-CZ" dirty="0" smtClean="0"/>
              <a:t>Může být zábavný, obzvláště ve skupinách</a:t>
            </a:r>
          </a:p>
          <a:p>
            <a:pPr lvl="2">
              <a:buNone/>
            </a:pPr>
            <a:r>
              <a:rPr lang="cs-CZ" dirty="0" smtClean="0"/>
              <a:t>	</a:t>
            </a:r>
          </a:p>
          <a:p>
            <a:endParaRPr lang="cs-CZ" dirty="0" smtClean="0"/>
          </a:p>
          <a:p>
            <a:r>
              <a:rPr lang="cs-CZ" dirty="0" smtClean="0"/>
              <a:t>Náhled:</a:t>
            </a:r>
          </a:p>
          <a:p>
            <a:pPr lvl="2"/>
            <a:r>
              <a:rPr lang="cs-CZ" dirty="0" smtClean="0"/>
              <a:t>klient</a:t>
            </a:r>
            <a:r>
              <a:rPr lang="cs-CZ" b="1" dirty="0" smtClean="0"/>
              <a:t> porozumí</a:t>
            </a:r>
            <a:r>
              <a:rPr lang="cs-CZ" dirty="0" smtClean="0"/>
              <a:t> tomu, jak jeho potíže vzniky a jak se udržují – to vede ke</a:t>
            </a:r>
            <a:r>
              <a:rPr lang="cs-CZ" b="1" dirty="0" smtClean="0"/>
              <a:t> snížení</a:t>
            </a:r>
            <a:r>
              <a:rPr lang="cs-CZ" dirty="0" smtClean="0"/>
              <a:t> </a:t>
            </a:r>
            <a:r>
              <a:rPr lang="cs-CZ" b="1" dirty="0" smtClean="0"/>
              <a:t>úzkosti</a:t>
            </a:r>
            <a:endParaRPr lang="cs-CZ" dirty="0" smtClean="0"/>
          </a:p>
          <a:p>
            <a:pPr lvl="2"/>
            <a:r>
              <a:rPr lang="cs-CZ" dirty="0" smtClean="0"/>
              <a:t>avšak samotné porozumění nemůže odstranit </a:t>
            </a:r>
            <a:r>
              <a:rPr lang="cs-CZ" dirty="0" smtClean="0"/>
              <a:t>příznak</a:t>
            </a:r>
          </a:p>
          <a:p>
            <a:pPr lvl="2"/>
            <a:endParaRPr lang="cs-CZ" dirty="0" smtClean="0"/>
          </a:p>
          <a:p>
            <a:pPr lvl="2">
              <a:buNone/>
            </a:pPr>
            <a:r>
              <a:rPr lang="cs-CZ" dirty="0" smtClean="0"/>
              <a:t>	Příklad: 	pokud </a:t>
            </a:r>
            <a:r>
              <a:rPr lang="cs-CZ" dirty="0" smtClean="0"/>
              <a:t>si uvědomím, že moje potíže ve vztazích souvisí s mojí chybnou komunikací, pak samotné porozumění ke změně </a:t>
            </a:r>
            <a:r>
              <a:rPr lang="cs-CZ" dirty="0" smtClean="0"/>
              <a:t>nepovede …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Zaměření </a:t>
            </a:r>
            <a:r>
              <a:rPr lang="cs-CZ" dirty="0" smtClean="0"/>
              <a:t>na minulost:</a:t>
            </a:r>
          </a:p>
          <a:p>
            <a:pPr lvl="3"/>
            <a:r>
              <a:rPr lang="cs-CZ" dirty="0" smtClean="0"/>
              <a:t>Možné odhalení spouštěčů potíží</a:t>
            </a:r>
          </a:p>
          <a:p>
            <a:pPr lvl="3"/>
            <a:r>
              <a:rPr lang="cs-CZ" dirty="0" smtClean="0"/>
              <a:t>Porozumění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přítomnost:</a:t>
            </a:r>
          </a:p>
          <a:p>
            <a:pPr lvl="3"/>
            <a:r>
              <a:rPr lang="cs-CZ" dirty="0" smtClean="0"/>
              <a:t>Udržení člověka v situaci </a:t>
            </a:r>
            <a:r>
              <a:rPr lang="cs-CZ" i="1" dirty="0" smtClean="0"/>
              <a:t>teď a tady</a:t>
            </a:r>
          </a:p>
          <a:p>
            <a:pPr lvl="3"/>
            <a:r>
              <a:rPr lang="cs-CZ" dirty="0" smtClean="0"/>
              <a:t>Pozornost soustředěná dovnitř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Zaměření na budoucnost:</a:t>
            </a:r>
          </a:p>
          <a:p>
            <a:pPr lvl="3"/>
            <a:r>
              <a:rPr lang="cs-CZ" dirty="0" smtClean="0"/>
              <a:t>Možnost objevit způsob řešení problémů</a:t>
            </a:r>
          </a:p>
          <a:p>
            <a:pPr lvl="3"/>
            <a:r>
              <a:rPr lang="cs-CZ" dirty="0" smtClean="0"/>
              <a:t>Nabídnutí optimistické perspektivy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Časové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Všechny terapeutické směry se v terapii zaměřují na </a:t>
            </a:r>
            <a:r>
              <a:rPr lang="cs-CZ" b="1" dirty="0" smtClean="0"/>
              <a:t>všechny</a:t>
            </a:r>
            <a:r>
              <a:rPr lang="cs-CZ" dirty="0" smtClean="0"/>
              <a:t> tři časové dimenze, rozdíl je pouze v důrazu, který na danou složku kladou!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dělení směrů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Psychoanalýza a psychodynamické přístupy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Behaviorální, kognitivní a kognitivně behaviorální směry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Humanistické směry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Rodinné směry a následovníci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err="1" smtClean="0"/>
              <a:t>Integrativní</a:t>
            </a:r>
            <a:r>
              <a:rPr lang="cs-CZ" sz="3600" dirty="0" smtClean="0"/>
              <a:t> směry</a:t>
            </a:r>
            <a:endParaRPr lang="cs-CZ" sz="36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97154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Stanislav Kratochvíl</a:t>
            </a:r>
          </a:p>
          <a:p>
            <a:pPr algn="ctr">
              <a:buNone/>
            </a:pPr>
            <a:r>
              <a:rPr lang="cs-CZ" i="1" dirty="0" smtClean="0"/>
              <a:t>Základy psychoterapie</a:t>
            </a:r>
            <a:endParaRPr lang="cs-CZ" i="1" dirty="0"/>
          </a:p>
        </p:txBody>
      </p:sp>
      <p:pic>
        <p:nvPicPr>
          <p:cNvPr id="1026" name="Picture 2" descr="http://ikarmel.sk/file/1POR10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000372"/>
            <a:ext cx="2468622" cy="362397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Psychoanalýza</a:t>
            </a:r>
            <a:br>
              <a:rPr lang="cs-CZ" sz="4000" dirty="0" smtClean="0"/>
            </a:br>
            <a:r>
              <a:rPr lang="cs-CZ" sz="4000" dirty="0" smtClean="0"/>
              <a:t>a </a:t>
            </a:r>
            <a:r>
              <a:rPr lang="cs-CZ" sz="4000" dirty="0" smtClean="0"/>
              <a:t>psychodynamické </a:t>
            </a:r>
            <a:r>
              <a:rPr lang="cs-CZ" sz="4000" dirty="0" smtClean="0"/>
              <a:t>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Kauzálně orientované, </a:t>
            </a:r>
            <a:r>
              <a:rPr lang="cs-CZ" dirty="0" err="1" smtClean="0"/>
              <a:t>náhledové</a:t>
            </a:r>
            <a:r>
              <a:rPr lang="cs-CZ" dirty="0" smtClean="0"/>
              <a:t>, střídání nedirektivnosti a </a:t>
            </a:r>
            <a:r>
              <a:rPr lang="cs-CZ" dirty="0" err="1" smtClean="0"/>
              <a:t>direktivity</a:t>
            </a:r>
            <a:r>
              <a:rPr lang="cs-CZ" dirty="0" smtClean="0"/>
              <a:t>, zdůrazňování minulosti a přítomnosti</a:t>
            </a:r>
          </a:p>
          <a:p>
            <a:endParaRPr lang="cs-CZ" dirty="0" smtClean="0"/>
          </a:p>
          <a:p>
            <a:r>
              <a:rPr lang="cs-CZ" dirty="0" smtClean="0"/>
              <a:t>Délka výcviku a stejně i terapie dlouhodobější záležitostí</a:t>
            </a:r>
          </a:p>
          <a:p>
            <a:endParaRPr lang="cs-CZ" dirty="0" smtClean="0"/>
          </a:p>
          <a:p>
            <a:r>
              <a:rPr lang="cs-CZ" dirty="0" smtClean="0"/>
              <a:t>Vhodné zejména u složitějších osobnostních problémů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Behaviorální, Kognitivní a </a:t>
            </a:r>
            <a:r>
              <a:rPr lang="cs-CZ" sz="4000" dirty="0" smtClean="0"/>
              <a:t>KBT 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Symptomaticky zaměřené, nácvikové, </a:t>
            </a:r>
            <a:r>
              <a:rPr lang="cs-CZ" dirty="0" smtClean="0"/>
              <a:t>střídání </a:t>
            </a:r>
            <a:r>
              <a:rPr lang="cs-CZ" dirty="0" smtClean="0"/>
              <a:t>direktivní, bez zdůrazňování časového zaměření</a:t>
            </a:r>
          </a:p>
          <a:p>
            <a:endParaRPr lang="cs-CZ" dirty="0" smtClean="0"/>
          </a:p>
          <a:p>
            <a:r>
              <a:rPr lang="cs-CZ" dirty="0" smtClean="0"/>
              <a:t>Délka výcviku a stejně i terapie </a:t>
            </a:r>
            <a:r>
              <a:rPr lang="cs-CZ" dirty="0" smtClean="0"/>
              <a:t>krátkodobější</a:t>
            </a:r>
          </a:p>
          <a:p>
            <a:endParaRPr lang="cs-CZ" dirty="0" smtClean="0"/>
          </a:p>
          <a:p>
            <a:r>
              <a:rPr lang="cs-CZ" dirty="0" smtClean="0"/>
              <a:t>Vhodné </a:t>
            </a:r>
            <a:r>
              <a:rPr lang="cs-CZ" dirty="0" smtClean="0"/>
              <a:t>zejména pro odstraňování různých symptomů všeho druhu</a:t>
            </a:r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Humanistické </a:t>
            </a:r>
            <a:r>
              <a:rPr lang="cs-CZ" sz="4000" dirty="0" smtClean="0"/>
              <a:t>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Kauzálně </a:t>
            </a:r>
            <a:r>
              <a:rPr lang="cs-CZ" dirty="0" smtClean="0"/>
              <a:t>orientované, </a:t>
            </a:r>
            <a:r>
              <a:rPr lang="cs-CZ" dirty="0" err="1" smtClean="0"/>
              <a:t>náhledové</a:t>
            </a:r>
            <a:r>
              <a:rPr lang="cs-CZ" dirty="0" smtClean="0"/>
              <a:t>, </a:t>
            </a:r>
            <a:r>
              <a:rPr lang="cs-CZ" dirty="0" smtClean="0"/>
              <a:t>nedirektivní, </a:t>
            </a:r>
            <a:r>
              <a:rPr lang="cs-CZ" dirty="0" smtClean="0"/>
              <a:t>zdůrazňování </a:t>
            </a:r>
            <a:r>
              <a:rPr lang="cs-CZ" dirty="0" smtClean="0"/>
              <a:t>přítomnosti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Vhodné zejména </a:t>
            </a:r>
            <a:r>
              <a:rPr lang="cs-CZ" dirty="0" smtClean="0"/>
              <a:t>pro osobnostní růst, hledání vnitřního potenciálů a celkové zkvalitnění života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Rodinné směry a </a:t>
            </a:r>
            <a:r>
              <a:rPr lang="cs-CZ" sz="4000" dirty="0" smtClean="0"/>
              <a:t>následovníci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Symptomaticky </a:t>
            </a:r>
            <a:r>
              <a:rPr lang="cs-CZ" dirty="0" smtClean="0"/>
              <a:t>orientované, </a:t>
            </a:r>
            <a:r>
              <a:rPr lang="cs-CZ" dirty="0" smtClean="0"/>
              <a:t>nácvikové i </a:t>
            </a:r>
            <a:r>
              <a:rPr lang="cs-CZ" dirty="0" err="1" smtClean="0"/>
              <a:t>náhledové</a:t>
            </a:r>
            <a:r>
              <a:rPr lang="cs-CZ" dirty="0" smtClean="0"/>
              <a:t>, direktivní, </a:t>
            </a:r>
            <a:r>
              <a:rPr lang="cs-CZ" dirty="0" smtClean="0"/>
              <a:t>zdůrazňování </a:t>
            </a:r>
            <a:r>
              <a:rPr lang="cs-CZ" dirty="0" smtClean="0"/>
              <a:t>budoucnosti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Délka výcviku a stejně i terapie </a:t>
            </a:r>
            <a:r>
              <a:rPr lang="cs-CZ" dirty="0" smtClean="0"/>
              <a:t>krátkodobější </a:t>
            </a:r>
            <a:r>
              <a:rPr lang="cs-CZ" dirty="0" smtClean="0"/>
              <a:t>záležitostí</a:t>
            </a:r>
          </a:p>
          <a:p>
            <a:endParaRPr lang="cs-CZ" dirty="0" smtClean="0"/>
          </a:p>
          <a:p>
            <a:r>
              <a:rPr lang="cs-CZ" dirty="0" smtClean="0"/>
              <a:t>Vhodné </a:t>
            </a:r>
            <a:r>
              <a:rPr lang="cs-CZ" dirty="0" smtClean="0"/>
              <a:t>pro řešení vztahových potíží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Integrativní</a:t>
            </a:r>
            <a:r>
              <a:rPr lang="cs-CZ" sz="4000" dirty="0" smtClean="0"/>
              <a:t> </a:t>
            </a:r>
            <a:r>
              <a:rPr lang="cs-CZ" sz="4000" dirty="0" smtClean="0"/>
              <a:t>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Integrace teorií</a:t>
            </a:r>
          </a:p>
          <a:p>
            <a:pPr lvl="3"/>
            <a:r>
              <a:rPr lang="cs-CZ" dirty="0" smtClean="0"/>
              <a:t>Spojení jedné nebo více teorií a vytvoření </a:t>
            </a:r>
            <a:r>
              <a:rPr lang="cs-CZ" dirty="0" err="1" smtClean="0"/>
              <a:t>metateorie</a:t>
            </a:r>
            <a:endParaRPr lang="cs-CZ" dirty="0" smtClean="0"/>
          </a:p>
          <a:p>
            <a:pPr lvl="3">
              <a:buNone/>
            </a:pP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Integrace postupů</a:t>
            </a:r>
          </a:p>
          <a:p>
            <a:pPr lvl="3"/>
            <a:r>
              <a:rPr lang="cs-CZ" dirty="0" smtClean="0"/>
              <a:t>Eklekticismus – používání toho, co „funguje“, bez ohledu na teoretické zázemí</a:t>
            </a:r>
          </a:p>
          <a:p>
            <a:endParaRPr lang="cs-CZ" dirty="0" smtClean="0"/>
          </a:p>
          <a:p>
            <a:r>
              <a:rPr lang="cs-CZ" dirty="0" smtClean="0"/>
              <a:t>Společné faktory</a:t>
            </a:r>
          </a:p>
          <a:p>
            <a:pPr lvl="3"/>
            <a:r>
              <a:rPr lang="cs-CZ" dirty="0" smtClean="0"/>
              <a:t>Propojení různých přístupů na základě faktorů, které jsou všem přístupům společné (např. účinné faktory – vztah …)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VÝcviky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u="sng" dirty="0" smtClean="0"/>
          </a:p>
          <a:p>
            <a:r>
              <a:rPr lang="cs-CZ" u="sng" dirty="0" err="1" smtClean="0"/>
              <a:t>Sebezkušenost</a:t>
            </a:r>
            <a:r>
              <a:rPr lang="cs-CZ" dirty="0" smtClean="0"/>
              <a:t> – výcvikové skupiny, individuální terapie</a:t>
            </a:r>
          </a:p>
          <a:p>
            <a:endParaRPr lang="cs-CZ" dirty="0" smtClean="0"/>
          </a:p>
          <a:p>
            <a:r>
              <a:rPr lang="cs-CZ" u="sng" dirty="0" smtClean="0"/>
              <a:t>Teoretická výuka </a:t>
            </a:r>
            <a:r>
              <a:rPr lang="cs-CZ" dirty="0" smtClean="0"/>
              <a:t>– paradigmata, východiska, modely, teorie</a:t>
            </a:r>
          </a:p>
          <a:p>
            <a:endParaRPr lang="cs-CZ" dirty="0" smtClean="0"/>
          </a:p>
          <a:p>
            <a:r>
              <a:rPr lang="cs-CZ" u="sng" dirty="0" smtClean="0"/>
              <a:t>Nácvik terapie </a:t>
            </a:r>
            <a:r>
              <a:rPr lang="cs-CZ" dirty="0" smtClean="0"/>
              <a:t>– nácvik ve skupině, dvojicích; vedení vlastních klientů pod supervizí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b="1" dirty="0" smtClean="0"/>
              <a:t>www.psychoterapeuti.</a:t>
            </a:r>
            <a:r>
              <a:rPr lang="cs-CZ" b="1" dirty="0" err="1" smtClean="0"/>
              <a:t>cz</a:t>
            </a:r>
            <a:endParaRPr lang="cs-CZ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971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James</a:t>
            </a:r>
            <a:r>
              <a:rPr lang="cs-CZ" dirty="0" smtClean="0"/>
              <a:t> O. </a:t>
            </a:r>
            <a:r>
              <a:rPr lang="cs-CZ" dirty="0" err="1" smtClean="0"/>
              <a:t>Prochaska</a:t>
            </a:r>
            <a:r>
              <a:rPr lang="cs-CZ" dirty="0" smtClean="0"/>
              <a:t>, John C. </a:t>
            </a:r>
            <a:r>
              <a:rPr lang="cs-CZ" dirty="0" err="1" smtClean="0"/>
              <a:t>Norcross</a:t>
            </a:r>
            <a:endParaRPr lang="cs-CZ" dirty="0" smtClean="0"/>
          </a:p>
          <a:p>
            <a:pPr algn="ctr">
              <a:buNone/>
            </a:pPr>
            <a:r>
              <a:rPr lang="cs-CZ" i="1" dirty="0" smtClean="0"/>
              <a:t>Psychoterapeutické systémy</a:t>
            </a:r>
            <a:endParaRPr lang="cs-CZ" dirty="0"/>
          </a:p>
        </p:txBody>
      </p:sp>
      <p:pic>
        <p:nvPicPr>
          <p:cNvPr id="20484" name="Picture 4" descr="http://www.elegenda.sk/kthumb/admin/imgs/produkty/img1181805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000372"/>
            <a:ext cx="2714644" cy="3498013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971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err="1" smtClean="0"/>
              <a:t>Zbyňek</a:t>
            </a:r>
            <a:r>
              <a:rPr lang="cs-CZ" dirty="0" smtClean="0"/>
              <a:t> Vybíral, Jan Roubal (</a:t>
            </a:r>
            <a:r>
              <a:rPr lang="cs-CZ" dirty="0" err="1" smtClean="0"/>
              <a:t>eds</a:t>
            </a:r>
            <a:r>
              <a:rPr lang="cs-CZ" dirty="0" smtClean="0"/>
              <a:t>.)</a:t>
            </a:r>
          </a:p>
          <a:p>
            <a:pPr algn="ctr">
              <a:buNone/>
            </a:pPr>
            <a:r>
              <a:rPr lang="cs-CZ" i="1" dirty="0" smtClean="0"/>
              <a:t>Současná psychoterapie</a:t>
            </a:r>
            <a:endParaRPr lang="cs-CZ" dirty="0"/>
          </a:p>
        </p:txBody>
      </p:sp>
      <p:pic>
        <p:nvPicPr>
          <p:cNvPr id="21506" name="Picture 2" descr="Zavřít okn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071810"/>
            <a:ext cx="2500330" cy="354776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90010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Jeffrey</a:t>
            </a:r>
            <a:r>
              <a:rPr lang="cs-CZ" dirty="0" smtClean="0"/>
              <a:t> K. </a:t>
            </a:r>
            <a:r>
              <a:rPr lang="cs-CZ" dirty="0" err="1" smtClean="0"/>
              <a:t>Zeig</a:t>
            </a:r>
            <a:r>
              <a:rPr lang="cs-CZ" dirty="0" smtClean="0"/>
              <a:t> (</a:t>
            </a:r>
            <a:r>
              <a:rPr lang="cs-CZ" dirty="0" err="1" smtClean="0"/>
              <a:t>ed</a:t>
            </a:r>
            <a:r>
              <a:rPr lang="cs-CZ" dirty="0" smtClean="0"/>
              <a:t>.)</a:t>
            </a:r>
          </a:p>
          <a:p>
            <a:pPr algn="ctr">
              <a:buNone/>
            </a:pPr>
            <a:r>
              <a:rPr lang="cs-CZ" i="1" dirty="0" smtClean="0"/>
              <a:t>Umění psychoterapie</a:t>
            </a:r>
            <a:endParaRPr lang="cs-CZ" dirty="0"/>
          </a:p>
        </p:txBody>
      </p:sp>
      <p:pic>
        <p:nvPicPr>
          <p:cNvPr id="22530" name="Picture 2" descr="http://knihy.abz.cz/imgs/products/img_180121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71810"/>
            <a:ext cx="2214578" cy="350305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928802"/>
            <a:ext cx="8472518" cy="128588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David Kuneš</a:t>
            </a:r>
          </a:p>
          <a:p>
            <a:pPr algn="ctr">
              <a:buNone/>
            </a:pPr>
            <a:r>
              <a:rPr lang="cs-CZ" i="1" dirty="0" smtClean="0"/>
              <a:t>Sebepoznání:</a:t>
            </a:r>
          </a:p>
          <a:p>
            <a:pPr algn="ctr">
              <a:buNone/>
            </a:pPr>
            <a:r>
              <a:rPr lang="cs-CZ" i="1" dirty="0" smtClean="0"/>
              <a:t>Psychoterapeutické principy a postupy</a:t>
            </a:r>
            <a:endParaRPr lang="cs-CZ" dirty="0"/>
          </a:p>
        </p:txBody>
      </p:sp>
      <p:pic>
        <p:nvPicPr>
          <p:cNvPr id="23554" name="Picture 2" descr="http://www.gorila.sk/i/imgs/725/2227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571876"/>
            <a:ext cx="1928826" cy="2909867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zná jakou knížku o terapii?</a:t>
            </a:r>
          </a:p>
          <a:p>
            <a:r>
              <a:rPr lang="cs-CZ" dirty="0" smtClean="0"/>
              <a:t>Doporučíte jí spolužákům?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	Autoři beletristického zpracování tématu terapie: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Yalom</a:t>
            </a:r>
            <a:r>
              <a:rPr lang="cs-CZ" dirty="0" smtClean="0"/>
              <a:t>; </a:t>
            </a:r>
            <a:r>
              <a:rPr lang="cs-CZ" dirty="0" err="1" smtClean="0"/>
              <a:t>Shem</a:t>
            </a:r>
            <a:r>
              <a:rPr lang="cs-CZ" dirty="0" smtClean="0"/>
              <a:t>; </a:t>
            </a:r>
            <a:r>
              <a:rPr lang="cs-CZ" dirty="0" err="1" smtClean="0"/>
              <a:t>Kottler</a:t>
            </a:r>
            <a:r>
              <a:rPr lang="cs-CZ" dirty="0" smtClean="0"/>
              <a:t>, </a:t>
            </a:r>
            <a:r>
              <a:rPr lang="cs-CZ" dirty="0" err="1" smtClean="0"/>
              <a:t>Carlson</a:t>
            </a:r>
            <a:r>
              <a:rPr lang="cs-CZ" dirty="0" smtClean="0"/>
              <a:t>; </a:t>
            </a:r>
            <a:r>
              <a:rPr lang="cs-CZ" dirty="0" err="1" smtClean="0"/>
              <a:t>Luepnitz</a:t>
            </a:r>
            <a:r>
              <a:rPr lang="cs-CZ" dirty="0" smtClean="0"/>
              <a:t>, …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Výcvik v Gestalt terapii</a:t>
            </a:r>
          </a:p>
          <a:p>
            <a:r>
              <a:rPr lang="cs-CZ" dirty="0" smtClean="0"/>
              <a:t>Výcvik v hypnóze</a:t>
            </a:r>
          </a:p>
          <a:p>
            <a:r>
              <a:rPr lang="cs-CZ" dirty="0" smtClean="0"/>
              <a:t>Díky prvnímu překladu kontakt s </a:t>
            </a:r>
            <a:r>
              <a:rPr lang="cs-CZ" dirty="0" err="1" smtClean="0"/>
              <a:t>ericksoniány</a:t>
            </a:r>
            <a:r>
              <a:rPr lang="cs-CZ" dirty="0" smtClean="0"/>
              <a:t> v </a:t>
            </a:r>
            <a:r>
              <a:rPr lang="cs-CZ" dirty="0" err="1" smtClean="0"/>
              <a:t>Phoenixu</a:t>
            </a:r>
            <a:endParaRPr lang="cs-CZ" dirty="0" smtClean="0"/>
          </a:p>
          <a:p>
            <a:r>
              <a:rPr lang="cs-CZ" dirty="0" smtClean="0"/>
              <a:t>Překlady </a:t>
            </a:r>
            <a:r>
              <a:rPr lang="cs-CZ" dirty="0" err="1" smtClean="0"/>
              <a:t>ericksonovské</a:t>
            </a:r>
            <a:r>
              <a:rPr lang="cs-CZ" dirty="0" smtClean="0"/>
              <a:t> literatury</a:t>
            </a:r>
          </a:p>
          <a:p>
            <a:r>
              <a:rPr lang="cs-CZ" dirty="0" smtClean="0"/>
              <a:t>Snaha o integraci – propojení směrů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err="1" smtClean="0"/>
              <a:t>pSychoterapie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Odlište psychoterapii od:</a:t>
            </a:r>
          </a:p>
          <a:p>
            <a:pPr>
              <a:buNone/>
            </a:pPr>
            <a:r>
              <a:rPr lang="cs-CZ" dirty="0" smtClean="0"/>
              <a:t>	- rozhovoru o problémech s kamarádem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vzdělávacího procesu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somatického lékařského přístupů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	Léčebné působení, zaměřené především na duševní složku, případně na somatické obtíže bez zjevné fyziologické příčiny.</a:t>
            </a:r>
            <a:endParaRPr lang="cs-CZ" i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153</TotalTime>
  <Words>563</Words>
  <Application>Microsoft Office PowerPoint</Application>
  <PresentationFormat>Předvádění na obrazovce (4:3)</PresentationFormat>
  <Paragraphs>169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Bohatý</vt:lpstr>
      <vt:lpstr>Psychoterapie 2010 David Kuneš</vt:lpstr>
      <vt:lpstr>Literatura</vt:lpstr>
      <vt:lpstr>Literatura</vt:lpstr>
      <vt:lpstr>Literatura</vt:lpstr>
      <vt:lpstr>Literatura</vt:lpstr>
      <vt:lpstr>Literatura</vt:lpstr>
      <vt:lpstr>Literatura</vt:lpstr>
      <vt:lpstr>Osobní přístup</vt:lpstr>
      <vt:lpstr>Co Je pSychoterapie?</vt:lpstr>
      <vt:lpstr>Cíle Psychoterapie</vt:lpstr>
      <vt:lpstr>PSYCHOTERAPEUTICKé DIMENZE</vt:lpstr>
      <vt:lpstr>DIREKTIVITA vs. NEDIREKTIVITA</vt:lpstr>
      <vt:lpstr>DIREKTIVITA vs. NEDIREKTIVITA</vt:lpstr>
      <vt:lpstr>ZAMĚŘENÍ NA SYMPTOM vs. Kauzální PŘÍSTUP</vt:lpstr>
      <vt:lpstr>ZAMĚŘENÍ NA SYMPTOM vs. Kauzální PŘÍSTUP</vt:lpstr>
      <vt:lpstr>Nácvik vs. NáHLED</vt:lpstr>
      <vt:lpstr>Časové dimenze</vt:lpstr>
      <vt:lpstr>Časové dimenze</vt:lpstr>
      <vt:lpstr>Základní dělení směrů</vt:lpstr>
      <vt:lpstr>Psychoanalýza a psychodynamické přístupy</vt:lpstr>
      <vt:lpstr>Behaviorální, Kognitivní a KBT směry</vt:lpstr>
      <vt:lpstr>Humanistické směry</vt:lpstr>
      <vt:lpstr>Rodinné směry a následovníci</vt:lpstr>
      <vt:lpstr>Integrativní směry</vt:lpstr>
      <vt:lpstr>VÝcviky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Ichtyl</cp:lastModifiedBy>
  <cp:revision>17</cp:revision>
  <dcterms:created xsi:type="dcterms:W3CDTF">2010-03-07T20:02:30Z</dcterms:created>
  <dcterms:modified xsi:type="dcterms:W3CDTF">2010-03-07T22:35:45Z</dcterms:modified>
</cp:coreProperties>
</file>