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7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B10661-CC97-4270-B896-4B5B8CC317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Psychoterapie 2010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David Kuneš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22.3.2010</a:t>
            </a:r>
            <a:endParaRPr lang="cs-CZ" b="1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b="1" dirty="0" smtClean="0"/>
              <a:t>Vedení psychoterapeutického rozhovoru</a:t>
            </a:r>
            <a:endParaRPr lang="cs-CZ" sz="4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NAvozEní</a:t>
            </a:r>
            <a:r>
              <a:rPr lang="cs-CZ" dirty="0" smtClean="0"/>
              <a:t>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postupy zaměřené na změnu v (sociálním) prostředí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úprava životních podmínek klienta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zapojení klienta do širšího systému – sociální sítě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koníčky, záliby, </a:t>
            </a:r>
            <a:r>
              <a:rPr lang="cs-CZ" b="1" dirty="0" smtClean="0"/>
              <a:t>sport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další osoby v terapii (partner, rodina)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začlenění klienta zároveň do skupinové terapie</a:t>
            </a:r>
          </a:p>
          <a:p>
            <a:pPr lvl="3">
              <a:buFont typeface="Wingdings" pitchFamily="2" charset="2"/>
              <a:buChar char="ü"/>
            </a:pPr>
            <a:endParaRPr lang="cs-CZ" dirty="0" smtClean="0"/>
          </a:p>
          <a:p>
            <a:pPr lvl="3">
              <a:buFont typeface="Wingdings" pitchFamily="2" charset="2"/>
              <a:buChar char="ü"/>
            </a:pPr>
            <a:endParaRPr lang="cs-CZ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Zpětné ověřování výsledků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během celého průběhu terapie:</a:t>
            </a:r>
            <a:endParaRPr lang="cs-CZ" dirty="0" smtClean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dotazování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subjektivní pocity klienta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zprostředkované zprávy z klientova okolí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subjektivní pocit terapeuta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(všechny uvedené se mohou velmi lišit, nejdůležitější je pohled klienta</a:t>
            </a:r>
            <a:r>
              <a:rPr lang="cs-CZ" dirty="0" smtClean="0"/>
              <a:t>)</a:t>
            </a:r>
            <a:endParaRPr lang="cs-CZ" dirty="0" smtClean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Škálování</a:t>
            </a:r>
          </a:p>
          <a:p>
            <a:pPr marL="1245870" lvl="3" indent="-514350">
              <a:buFont typeface="Wingdings" pitchFamily="2" charset="2"/>
              <a:buChar char="ü"/>
            </a:pPr>
            <a:r>
              <a:rPr lang="cs-CZ" dirty="0" smtClean="0"/>
              <a:t>škála 1-10 (0 – 5, 0 – 10 apod.), klient během kontraktu stanoví výchozí bod (1), požadovaný stav (10) a aktuální stav (např. 2)</a:t>
            </a:r>
          </a:p>
          <a:p>
            <a:pPr marL="1245870" lvl="3" indent="-514350">
              <a:buFont typeface="Wingdings" pitchFamily="2" charset="2"/>
              <a:buChar char="ü"/>
            </a:pPr>
            <a:r>
              <a:rPr lang="cs-CZ" dirty="0" smtClean="0"/>
              <a:t>stejně může postupovat terapeut při posuzování klienta</a:t>
            </a:r>
            <a:endParaRPr lang="cs-CZ" dirty="0" smtClean="0"/>
          </a:p>
          <a:p>
            <a:pPr lvl="3"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Zpětné ověřování výsledků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jestliže se problém vůbec</a:t>
            </a:r>
            <a:r>
              <a:rPr lang="cs-CZ" b="1" dirty="0" smtClean="0"/>
              <a:t> nemění </a:t>
            </a:r>
            <a:r>
              <a:rPr lang="cs-CZ" dirty="0" smtClean="0"/>
              <a:t>během (přibližně)</a:t>
            </a:r>
            <a:r>
              <a:rPr lang="cs-CZ" dirty="0" smtClean="0"/>
              <a:t> </a:t>
            </a:r>
            <a:r>
              <a:rPr lang="cs-CZ" dirty="0" smtClean="0"/>
              <a:t>pěti po sobě následujících sezení – </a:t>
            </a:r>
            <a:r>
              <a:rPr lang="cs-CZ" b="1" dirty="0" smtClean="0"/>
              <a:t>SUPERVIZE! </a:t>
            </a:r>
            <a:r>
              <a:rPr lang="cs-CZ" dirty="0" smtClean="0"/>
              <a:t>(platí i pro stagnujícího klienta, který se předtím zlepšoval)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t</a:t>
            </a:r>
            <a:r>
              <a:rPr lang="cs-CZ" dirty="0" smtClean="0"/>
              <a:t>rvá-li problém i nadále, odeslat ke kolegovi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je-li dosaženo stanoveného cíle a klient chce i nadále pokračovat v terapii, je nutné uzavřít </a:t>
            </a:r>
            <a:r>
              <a:rPr lang="cs-CZ" b="1" dirty="0" smtClean="0"/>
              <a:t>nový terapeutický kontrakt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Ukončení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jsou-li potíže vyřešeny, terapie se končí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pozvolné </a:t>
            </a:r>
            <a:r>
              <a:rPr lang="cs-CZ" dirty="0" smtClean="0"/>
              <a:t>zvyšování intervalů mezi jednotlivými sezeními vs. náhlé ukončení – závisí na délce terapie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rituály?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úplné přerušení styků vs. informování od klienta (setkání po roce …)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!terapie se nemusí nutně končit teprve až po úplném vyřešení potíží, víme-li, že klient sám dokáže postupovat správným směrem!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Fáze Psychoterapie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7358114" cy="46434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První setkání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Sběr informací, anamnéza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Stanovení terapeutického cíle + terapeutická smlouva/kontrakt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Navození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Zpětné ověřování výsledků terapie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Ukončení terapeutického procesu</a:t>
            </a:r>
            <a:endParaRPr lang="cs-CZ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7715304" cy="464347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Prvotní rozpuštění napětí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větší aktivita na straně terapeuta</a:t>
            </a:r>
          </a:p>
          <a:p>
            <a:pPr lvl="3"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Úvodní stanovení pravidel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délka trvání terapeutické hodiny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cena, četnost setkávání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pravidla terapie (dotýkání, pravidlo „NE“, podmínky ukončení terapie, omluva ze sezení, kontakt na terapeuta </a:t>
            </a:r>
            <a:r>
              <a:rPr lang="cs-CZ" dirty="0" smtClean="0"/>
              <a:t>…)</a:t>
            </a:r>
          </a:p>
          <a:p>
            <a:pPr lvl="3"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Vyslechnutí klienta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k</a:t>
            </a:r>
            <a:r>
              <a:rPr lang="cs-CZ" dirty="0" smtClean="0"/>
              <a:t>lient svými slovy popisuje potíže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Sběr informací,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7715304" cy="4500594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obvykle 2 – 3 sezení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v této fázi bych měl být schopen rozpoznat, jestli „na to mám“ – případně odeslat klienta ke kolegům</a:t>
            </a: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direktivní vs. nedirektivní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strukturovaný dotazník – uzavřené otázky, direktivnost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tematické okruhy – otevřené otázky, méně direktivní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volná nestrukturovaná výpověď – přesvědčení, že se téma </a:t>
            </a:r>
            <a:r>
              <a:rPr lang="cs-CZ" dirty="0" smtClean="0"/>
              <a:t>objeví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získávání informací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Nejdůležitější je </a:t>
            </a:r>
            <a:r>
              <a:rPr lang="cs-CZ" b="1" dirty="0" smtClean="0"/>
              <a:t>ZÁJEM</a:t>
            </a:r>
            <a:r>
              <a:rPr lang="cs-CZ" dirty="0" smtClean="0"/>
              <a:t> o klienta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otázky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záměrné parafrázování</a:t>
            </a:r>
          </a:p>
          <a:p>
            <a:pPr lvl="3"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Sběr informací, Anamnéza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7239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MINULOST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PŘÍTOMNOST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BUDOUCNOST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VNĚJŠÍ PROSTŘEDÍ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cs-CZ" sz="280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cs-CZ" sz="280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SOCIÁLNÍ</a:t>
                      </a:r>
                      <a:r>
                        <a:rPr lang="cs-CZ" baseline="0" dirty="0" smtClean="0"/>
                        <a:t> SÍŤ</a:t>
                      </a:r>
                    </a:p>
                    <a:p>
                      <a:pPr algn="ctr"/>
                      <a:r>
                        <a:rPr lang="cs-CZ" baseline="0" dirty="0" smtClean="0"/>
                        <a:t>A VZTAHY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cs-CZ" sz="280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cs-CZ" sz="280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CHOVÁNÍ</a:t>
                      </a:r>
                      <a:r>
                        <a:rPr lang="cs-CZ" baseline="0" dirty="0" smtClean="0"/>
                        <a:t>A </a:t>
                      </a:r>
                      <a:r>
                        <a:rPr lang="cs-CZ" dirty="0" smtClean="0"/>
                        <a:t>KOMUNIKACE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cs-CZ" sz="280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MYSL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cs-CZ" sz="280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TĚLO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EMOCE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cs-CZ" sz="280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cs-CZ" sz="2800" smtClean="0">
                          <a:solidFill>
                            <a:srgbClr val="92D050"/>
                          </a:solidFill>
                        </a:rPr>
                        <a:t> </a:t>
                      </a:r>
                      <a:endParaRPr lang="cs-CZ" sz="28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Stanovení terapeutického cíle a </a:t>
            </a:r>
            <a:r>
              <a:rPr lang="cs-CZ" dirty="0" err="1" smtClean="0"/>
              <a:t>TerAP</a:t>
            </a:r>
            <a:r>
              <a:rPr lang="cs-CZ" dirty="0" smtClean="0"/>
              <a:t>. Smlouva/kontrakt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928802"/>
            <a:ext cx="7929618" cy="421484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hlavní zaměření na budoucnost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otázka na zázrak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jak to bude vypadat v budoucnu – co nejpodrobnější popis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cíle</a:t>
            </a:r>
            <a:r>
              <a:rPr lang="cs-CZ" dirty="0" smtClean="0"/>
              <a:t>, plány a sny 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na rozdíl od předchozích etap pozitivní zaměření</a:t>
            </a:r>
            <a:endParaRPr lang="cs-CZ" dirty="0" smtClean="0"/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hledání toho, co funguje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Zaměření na schopnosti, dovednosti … 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Na konci této hodiny se formuluje terapeutický kontrakt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písemná vs. ústní dohoda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Stanovení terapeutického cíle a </a:t>
            </a:r>
            <a:r>
              <a:rPr lang="cs-CZ" dirty="0" err="1" smtClean="0"/>
              <a:t>TerAP</a:t>
            </a:r>
            <a:r>
              <a:rPr lang="cs-CZ" dirty="0" smtClean="0"/>
              <a:t>. </a:t>
            </a:r>
            <a:r>
              <a:rPr lang="cs-CZ" dirty="0" smtClean="0"/>
              <a:t>Smlouva/kontrakt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928802"/>
            <a:ext cx="7929618" cy="42148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Courier New" pitchFamily="49" charset="0"/>
              <a:buChar char="o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Courier New" pitchFamily="49" charset="0"/>
              <a:buChar char="o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Terapeutický kontrakt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Courier New" pitchFamily="49" charset="0"/>
              <a:buChar char="o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584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lepší formulovat pozitivně – k čemu má klient dospět spíše než čeho se má zbavit</a:t>
            </a:r>
          </a:p>
          <a:p>
            <a:pPr marL="100584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lang="cs-CZ" sz="2000" dirty="0" smtClean="0">
                <a:solidFill>
                  <a:schemeClr val="tx1">
                    <a:tint val="85000"/>
                  </a:schemeClr>
                </a:solidFill>
              </a:rPr>
              <a:t>jasné cíle umožňují lépe sledovat, zda dochází ke změně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584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lang="cs-CZ" sz="2000" dirty="0" smtClean="0">
                <a:solidFill>
                  <a:schemeClr val="tx1">
                    <a:tint val="85000"/>
                  </a:schemeClr>
                </a:solidFill>
              </a:rPr>
              <a:t>časové údaje – co v případě, že nedojde k žádné změně v následujících pěti (deseti, patnácti) hodinách?</a:t>
            </a:r>
          </a:p>
          <a:p>
            <a:pPr marL="100584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lang="cs-CZ" sz="2000" dirty="0" smtClean="0">
                <a:solidFill>
                  <a:schemeClr val="tx1">
                    <a:tint val="85000"/>
                  </a:schemeClr>
                </a:solidFill>
              </a:rPr>
              <a:t>pravidla spolupráce (opakování z 1. hodiny)</a:t>
            </a:r>
          </a:p>
          <a:p>
            <a:pPr marL="100584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ü"/>
              <a:tabLst/>
              <a:defRPr/>
            </a:pPr>
            <a:endParaRPr lang="cs-CZ" sz="20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100584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ü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NAvozEní</a:t>
            </a:r>
            <a:r>
              <a:rPr lang="cs-CZ" dirty="0" smtClean="0"/>
              <a:t>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racionální postupy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rozhovory „o problému“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err="1" smtClean="0"/>
              <a:t>intepretace</a:t>
            </a:r>
            <a:endParaRPr lang="cs-CZ" dirty="0" smtClean="0"/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zpochybňování iracionálních přesvědčení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objasnění principů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porozumění potížím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přeznačkování – převyprávění život. příběhu</a:t>
            </a:r>
          </a:p>
          <a:p>
            <a:pPr lvl="4"/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zážitkové postupy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vyvolání problematických situací přímo v pracovně terapeuta a následné terapeutické působení:</a:t>
            </a:r>
          </a:p>
          <a:p>
            <a:pPr lvl="5">
              <a:buFont typeface="Arial" pitchFamily="34" charset="0"/>
              <a:buChar char="•"/>
            </a:pPr>
            <a:r>
              <a:rPr lang="cs-CZ" dirty="0" smtClean="0"/>
              <a:t>desenzibilizace</a:t>
            </a:r>
          </a:p>
          <a:p>
            <a:pPr lvl="5">
              <a:buFont typeface="Arial" pitchFamily="34" charset="0"/>
              <a:buChar char="•"/>
            </a:pPr>
            <a:r>
              <a:rPr lang="cs-CZ" dirty="0" smtClean="0"/>
              <a:t>dramatizace</a:t>
            </a:r>
          </a:p>
          <a:p>
            <a:pPr lvl="5">
              <a:buFont typeface="Arial" pitchFamily="34" charset="0"/>
              <a:buChar char="•"/>
            </a:pPr>
            <a:r>
              <a:rPr lang="cs-CZ" dirty="0" smtClean="0"/>
              <a:t>hypnotická regrese – znovuprožití traumatu a následná abreakce</a:t>
            </a:r>
          </a:p>
          <a:p>
            <a:pPr lvl="5">
              <a:buFont typeface="Arial" pitchFamily="34" charset="0"/>
              <a:buChar char="•"/>
            </a:pPr>
            <a:r>
              <a:rPr lang="cs-CZ" dirty="0" smtClean="0"/>
              <a:t>ovládnutí symptomu změnou frekvence projevů</a:t>
            </a:r>
            <a:endParaRPr lang="cs-CZ" dirty="0" smtClean="0"/>
          </a:p>
          <a:p>
            <a:pPr lvl="5"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NAvozEní</a:t>
            </a:r>
            <a:r>
              <a:rPr lang="cs-CZ" dirty="0" smtClean="0"/>
              <a:t>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zážitkové postupy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zvyšování citlivosti – emoce, tělesno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nácvik chování (komunikace, prožívání) v různých situacích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domácí úkoly – přesunutí terapie mimo rámec terapeutické pracovny, posilování sebedůvěry, přesunutí odpovědnosti zpět na klienta 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umělecké aktivity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prohození rolí (klient vs. terapeut, klient a problematická osoba) </a:t>
            </a:r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…</a:t>
            </a:r>
          </a:p>
          <a:p>
            <a:pPr lvl="3">
              <a:buFont typeface="Wingdings" pitchFamily="2" charset="2"/>
              <a:buChar char="ü"/>
            </a:pPr>
            <a:endParaRPr lang="cs-CZ" dirty="0" smtClean="0"/>
          </a:p>
          <a:p>
            <a:pPr lvl="3">
              <a:buFont typeface="Wingdings" pitchFamily="2" charset="2"/>
              <a:buChar char="ü"/>
            </a:pPr>
            <a:r>
              <a:rPr lang="cs-CZ" dirty="0" smtClean="0"/>
              <a:t>hypnotické odstranění </a:t>
            </a:r>
            <a:r>
              <a:rPr lang="cs-CZ" dirty="0" smtClean="0"/>
              <a:t>příznaků?</a:t>
            </a:r>
            <a:endParaRPr lang="cs-CZ" dirty="0" smtClean="0"/>
          </a:p>
          <a:p>
            <a:pPr lvl="3">
              <a:buFont typeface="Wingdings" pitchFamily="2" charset="2"/>
              <a:buChar char="ü"/>
            </a:pPr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273</TotalTime>
  <Words>659</Words>
  <Application>Microsoft Office PowerPoint</Application>
  <PresentationFormat>Předvádění na obrazovce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Bohatý</vt:lpstr>
      <vt:lpstr>Psychoterapie 2010 David Kuneš</vt:lpstr>
      <vt:lpstr>Fáze Psychoterapie</vt:lpstr>
      <vt:lpstr>První setkání</vt:lpstr>
      <vt:lpstr>Sběr informací, Anamnéza</vt:lpstr>
      <vt:lpstr>Sběr informací, Anamnéza</vt:lpstr>
      <vt:lpstr>Stanovení terapeutického cíle a TerAP. Smlouva/kontrakt</vt:lpstr>
      <vt:lpstr>Stanovení terapeutického cíle a TerAP. Smlouva/kontrakt</vt:lpstr>
      <vt:lpstr>NAvozEní změny</vt:lpstr>
      <vt:lpstr>NAvozEní změny</vt:lpstr>
      <vt:lpstr>NAvozEní změny</vt:lpstr>
      <vt:lpstr>Zpětné ověřování výsledků terapie</vt:lpstr>
      <vt:lpstr>Zpětné ověřování výsledků terapie</vt:lpstr>
      <vt:lpstr>Ukončení terapie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2010 David Kuneš</dc:title>
  <dc:creator>Ichtyl</dc:creator>
  <cp:lastModifiedBy>Ichtyl</cp:lastModifiedBy>
  <cp:revision>35</cp:revision>
  <dcterms:created xsi:type="dcterms:W3CDTF">2010-03-07T20:02:30Z</dcterms:created>
  <dcterms:modified xsi:type="dcterms:W3CDTF">2010-03-21T20:02:19Z</dcterms:modified>
</cp:coreProperties>
</file>