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62" r:id="rId3"/>
    <p:sldId id="260" r:id="rId4"/>
    <p:sldId id="261" r:id="rId5"/>
    <p:sldId id="263" r:id="rId6"/>
    <p:sldId id="258" r:id="rId7"/>
    <p:sldId id="259"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BAEE4-9205-4439-A608-579337B8A639}" type="datetimeFigureOut">
              <a:rPr lang="en-US" smtClean="0"/>
              <a:pPr/>
              <a:t>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4A504-0E5D-4382-874B-E380EF81EF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understanding the real needs of their target segment (having less time washing the clothes by hands and desire for product that is gentle to clothes even in the washing machine) by the means of this campaign </a:t>
            </a:r>
            <a:r>
              <a:rPr lang="en-US" baseline="0" dirty="0" err="1" smtClean="0"/>
              <a:t>Woolite</a:t>
            </a:r>
            <a:r>
              <a:rPr lang="en-US" baseline="0" dirty="0" smtClean="0"/>
              <a:t> increased the sales by 300% and became the market leader and put </a:t>
            </a:r>
            <a:r>
              <a:rPr lang="en-US" baseline="0" dirty="0" err="1" smtClean="0"/>
              <a:t>Perwoll</a:t>
            </a:r>
            <a:r>
              <a:rPr lang="en-US" baseline="0" dirty="0" smtClean="0"/>
              <a:t> in the second place!</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art of begging</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Physically</a:t>
            </a:r>
            <a:r>
              <a:rPr lang="en-US" baseline="0" dirty="0" smtClean="0"/>
              <a:t> more attractive people get better paid jobs</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Calls on Avon </a:t>
            </a:r>
            <a:r>
              <a:rPr lang="en-US" dirty="0" err="1" smtClean="0"/>
              <a:t>antibreastcancer</a:t>
            </a:r>
            <a:r>
              <a:rPr lang="en-US" dirty="0" smtClean="0"/>
              <a:t> line increased by 50%. More</a:t>
            </a:r>
            <a:r>
              <a:rPr lang="en-US" baseline="0" dirty="0" smtClean="0"/>
              <a:t> than 400% i</a:t>
            </a:r>
            <a:r>
              <a:rPr lang="en-US" dirty="0" smtClean="0"/>
              <a:t>ncrease in preventive visits of their doctor</a:t>
            </a:r>
            <a:r>
              <a:rPr lang="en-US" baseline="0" dirty="0" smtClean="0"/>
              <a:t> (comparing 4 months before and 4m after the campaign)</a:t>
            </a:r>
            <a:endParaRPr lang="en-US" dirty="0" smtClean="0"/>
          </a:p>
          <a:p>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Gutenberg printing press – 15</a:t>
            </a:r>
            <a:r>
              <a:rPr lang="en-US" baseline="30000" dirty="0" smtClean="0"/>
              <a:t>th</a:t>
            </a:r>
            <a:r>
              <a:rPr lang="en-US" dirty="0" smtClean="0"/>
              <a:t> century</a:t>
            </a:r>
          </a:p>
          <a:p>
            <a:r>
              <a:rPr lang="en-US" dirty="0" smtClean="0"/>
              <a:t>Mass newspapers and magazines in the late 19</a:t>
            </a:r>
            <a:r>
              <a:rPr lang="en-US" baseline="30000" dirty="0" smtClean="0"/>
              <a:t>th</a:t>
            </a:r>
            <a:r>
              <a:rPr lang="en-US" dirty="0" smtClean="0"/>
              <a:t> century</a:t>
            </a:r>
          </a:p>
          <a:p>
            <a:r>
              <a:rPr lang="en-US" dirty="0" smtClean="0"/>
              <a:t>Radio – 1930s</a:t>
            </a:r>
          </a:p>
          <a:p>
            <a:r>
              <a:rPr lang="en-US" dirty="0" smtClean="0"/>
              <a:t>Television – 1950s</a:t>
            </a:r>
          </a:p>
          <a:p>
            <a:r>
              <a:rPr lang="en-US" dirty="0" err="1" smtClean="0"/>
              <a:t>Directmail</a:t>
            </a:r>
            <a:r>
              <a:rPr lang="en-US" baseline="0" dirty="0" smtClean="0"/>
              <a:t> marketing and telemarketing in 1980s</a:t>
            </a:r>
          </a:p>
          <a:p>
            <a:r>
              <a:rPr lang="en-US" baseline="0" dirty="0" smtClean="0"/>
              <a:t>WWW 1990s</a:t>
            </a:r>
          </a:p>
          <a:p>
            <a:r>
              <a:rPr lang="en-US" baseline="0" dirty="0" smtClean="0"/>
              <a:t>We went from ancient persuasion based solely on interpersonal communication to persuasion where media are necessities.</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err="1" smtClean="0"/>
              <a:t>With</a:t>
            </a:r>
            <a:r>
              <a:rPr lang="sk-SK" dirty="0" smtClean="0"/>
              <a:t> 6</a:t>
            </a:r>
            <a:r>
              <a:rPr lang="en-US" dirty="0" smtClean="0"/>
              <a:t>%</a:t>
            </a:r>
            <a:r>
              <a:rPr lang="en-US" baseline="0" dirty="0" smtClean="0"/>
              <a:t> of the world’s population, the USA consumes 57% of the world’s advertising. The money spent on advertising and product promotions corresponds to 2.2% of the US gross national product. (0.95% Japan, 0.9% Germany). That is more than $1000 per year per American.</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telemarketing</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religion</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court</a:t>
            </a:r>
          </a:p>
        </p:txBody>
      </p:sp>
      <p:sp>
        <p:nvSpPr>
          <p:cNvPr id="4" name="Slide Number Placeholder 3"/>
          <p:cNvSpPr>
            <a:spLocks noGrp="1"/>
          </p:cNvSpPr>
          <p:nvPr>
            <p:ph type="sldNum" sz="quarter" idx="10"/>
          </p:nvPr>
        </p:nvSpPr>
        <p:spPr/>
        <p:txBody>
          <a:bodyPr/>
          <a:lstStyle/>
          <a:p>
            <a:fld id="{5E64A504-0E5D-4382-874B-E380EF81EF8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family</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relationship</a:t>
            </a:r>
            <a:endParaRPr lang="en-US" dirty="0"/>
          </a:p>
        </p:txBody>
      </p:sp>
      <p:sp>
        <p:nvSpPr>
          <p:cNvPr id="4" name="Slide Number Placeholder 3"/>
          <p:cNvSpPr>
            <a:spLocks noGrp="1"/>
          </p:cNvSpPr>
          <p:nvPr>
            <p:ph type="sldNum" sz="quarter" idx="10"/>
          </p:nvPr>
        </p:nvSpPr>
        <p:spPr/>
        <p:txBody>
          <a:bodyPr/>
          <a:lstStyle/>
          <a:p>
            <a:fld id="{5E64A504-0E5D-4382-874B-E380EF81EF8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1CC56-1284-40B5-979B-5A573E526F99}"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1CC56-1284-40B5-979B-5A573E526F99}"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1CC56-1284-40B5-979B-5A573E526F99}"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1CC56-1284-40B5-979B-5A573E526F99}"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1CC56-1284-40B5-979B-5A573E526F99}"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1CC56-1284-40B5-979B-5A573E526F99}"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1CC56-1284-40B5-979B-5A573E526F99}" type="datetimeFigureOut">
              <a:rPr lang="en-US" smtClean="0"/>
              <a:pPr/>
              <a:t>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1CC56-1284-40B5-979B-5A573E526F99}" type="datetimeFigureOut">
              <a:rPr lang="en-US" smtClean="0"/>
              <a:pPr/>
              <a:t>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1CC56-1284-40B5-979B-5A573E526F99}" type="datetimeFigureOut">
              <a:rPr lang="en-US" smtClean="0"/>
              <a:pPr/>
              <a:t>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1CC56-1284-40B5-979B-5A573E526F99}"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1CC56-1284-40B5-979B-5A573E526F99}"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5F60-9B32-4F99-A907-21A3CE3D290E}" type="slidenum">
              <a:rPr lang="en-US" smtClean="0"/>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1CC56-1284-40B5-979B-5A573E526F99}" type="datetimeFigureOut">
              <a:rPr lang="en-US" smtClean="0"/>
              <a:pPr/>
              <a:t>1/12/2010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25F60-9B32-4F99-A907-21A3CE3D29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movies\reklamy\Woolite%20color%20funguje.wm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movies\reklamy\AVON%20charita%20Vysetreni%20prsu.wmv"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gi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smtClean="0">
                <a:latin typeface="Futura Hv" pitchFamily="34" charset="0"/>
              </a:rPr>
              <a:t>PRESVEDČOVANIE</a:t>
            </a:r>
            <a:endParaRPr lang="en-US" dirty="0">
              <a:latin typeface="Futura Hv" pitchFamily="34" charset="0"/>
            </a:endParaRP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mily talk.jpg"/>
          <p:cNvPicPr>
            <a:picLocks noGrp="1" noChangeAspect="1"/>
          </p:cNvPicPr>
          <p:nvPr>
            <p:ph idx="1"/>
          </p:nvPr>
        </p:nvPicPr>
        <p:blipFill>
          <a:blip r:embed="rId3" cstate="print"/>
          <a:stretch>
            <a:fillRect/>
          </a:stretch>
        </p:blipFill>
        <p:spPr>
          <a:xfrm>
            <a:off x="1752600" y="1905000"/>
            <a:ext cx="5824483" cy="3860800"/>
          </a:xfrm>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uple on bench.JPG"/>
          <p:cNvPicPr>
            <a:picLocks noGrp="1" noChangeAspect="1"/>
          </p:cNvPicPr>
          <p:nvPr>
            <p:ph idx="1"/>
          </p:nvPr>
        </p:nvPicPr>
        <p:blipFill>
          <a:blip r:embed="rId3" cstate="print"/>
          <a:stretch>
            <a:fillRect/>
          </a:stretch>
        </p:blipFill>
        <p:spPr>
          <a:xfrm>
            <a:off x="1447800" y="1676400"/>
            <a:ext cx="6477000" cy="4318000"/>
          </a:xfrm>
        </p:spPr>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ggar.jpg"/>
          <p:cNvPicPr>
            <a:picLocks noGrp="1" noChangeAspect="1"/>
          </p:cNvPicPr>
          <p:nvPr>
            <p:ph idx="1"/>
          </p:nvPr>
        </p:nvPicPr>
        <p:blipFill>
          <a:blip r:embed="rId3" cstate="print"/>
          <a:stretch>
            <a:fillRect/>
          </a:stretch>
        </p:blipFill>
        <p:spPr>
          <a:xfrm>
            <a:off x="1393878" y="1600200"/>
            <a:ext cx="6356243" cy="4525963"/>
          </a:xfrm>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no-ceska.jpg"/>
          <p:cNvPicPr>
            <a:picLocks noGrp="1" noChangeAspect="1"/>
          </p:cNvPicPr>
          <p:nvPr>
            <p:ph idx="1"/>
          </p:nvPr>
        </p:nvPicPr>
        <p:blipFill>
          <a:blip r:embed="rId2" cstate="print"/>
          <a:stretch>
            <a:fillRect/>
          </a:stretch>
        </p:blipFill>
        <p:spPr>
          <a:xfrm>
            <a:off x="1828800" y="1828800"/>
            <a:ext cx="5409494" cy="3562350"/>
          </a:xfrm>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terview.jpg"/>
          <p:cNvPicPr>
            <a:picLocks noGrp="1" noChangeAspect="1"/>
          </p:cNvPicPr>
          <p:nvPr>
            <p:ph idx="1"/>
          </p:nvPr>
        </p:nvPicPr>
        <p:blipFill>
          <a:blip r:embed="rId3" cstate="print"/>
          <a:stretch>
            <a:fillRect/>
          </a:stretch>
        </p:blipFill>
        <p:spPr>
          <a:xfrm>
            <a:off x="1447800" y="990600"/>
            <a:ext cx="6189351" cy="4525963"/>
          </a:xfrm>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752600"/>
            <a:ext cx="7239000" cy="3185487"/>
          </a:xfrm>
          <a:prstGeom prst="rect">
            <a:avLst/>
          </a:prstGeom>
          <a:noFill/>
        </p:spPr>
        <p:txBody>
          <a:bodyPr wrap="square" rtlCol="0">
            <a:spAutoFit/>
          </a:bodyPr>
          <a:lstStyle/>
          <a:p>
            <a:r>
              <a:rPr lang="sk-SK" sz="10000" dirty="0" smtClean="0">
                <a:latin typeface="Futura Hv" pitchFamily="34" charset="0"/>
              </a:rPr>
              <a:t>PRESVEDČIVÍ </a:t>
            </a:r>
            <a:r>
              <a:rPr lang="sk-SK" sz="10100" dirty="0" smtClean="0">
                <a:latin typeface="Futura Hv" pitchFamily="34" charset="0"/>
              </a:rPr>
              <a:t>VYHRÁVAJÚ</a:t>
            </a:r>
            <a:endParaRPr lang="en-US" sz="10100" dirty="0" smtClean="0">
              <a:latin typeface="Futura Hv" pitchFamily="34" charset="0"/>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levision old.jpg"/>
          <p:cNvPicPr>
            <a:picLocks noGrp="1" noChangeAspect="1"/>
          </p:cNvPicPr>
          <p:nvPr>
            <p:ph idx="1"/>
          </p:nvPr>
        </p:nvPicPr>
        <p:blipFill>
          <a:blip r:embed="rId2" cstate="print"/>
          <a:stretch>
            <a:fillRect/>
          </a:stretch>
        </p:blipFill>
        <p:spPr>
          <a:xfrm>
            <a:off x="3962400" y="228600"/>
            <a:ext cx="4865410" cy="4525963"/>
          </a:xfrm>
        </p:spPr>
      </p:pic>
      <p:pic>
        <p:nvPicPr>
          <p:cNvPr id="7" name="Picture 6" descr="television new family.jpg"/>
          <p:cNvPicPr>
            <a:picLocks noChangeAspect="1"/>
          </p:cNvPicPr>
          <p:nvPr/>
        </p:nvPicPr>
        <p:blipFill>
          <a:blip r:embed="rId3" cstate="print"/>
          <a:stretch>
            <a:fillRect/>
          </a:stretch>
        </p:blipFill>
        <p:spPr>
          <a:xfrm>
            <a:off x="533400" y="2792211"/>
            <a:ext cx="5638800" cy="3754928"/>
          </a:xfrm>
          <a:prstGeom prst="rect">
            <a:avLst/>
          </a:prstGeom>
        </p:spPr>
      </p:pic>
      <p:sp>
        <p:nvSpPr>
          <p:cNvPr id="8" name="TextBox 7"/>
          <p:cNvSpPr txBox="1"/>
          <p:nvPr/>
        </p:nvSpPr>
        <p:spPr>
          <a:xfrm>
            <a:off x="533400" y="381000"/>
            <a:ext cx="1752600" cy="1323439"/>
          </a:xfrm>
          <a:prstGeom prst="rect">
            <a:avLst/>
          </a:prstGeom>
          <a:noFill/>
        </p:spPr>
        <p:txBody>
          <a:bodyPr wrap="square" rtlCol="0">
            <a:spAutoFit/>
          </a:bodyPr>
          <a:lstStyle/>
          <a:p>
            <a:r>
              <a:rPr lang="en-US" sz="8000" dirty="0" smtClean="0">
                <a:latin typeface="Futura Hv" pitchFamily="34" charset="0"/>
              </a:rPr>
              <a:t>TV</a:t>
            </a:r>
            <a:endParaRPr lang="en-US" sz="8000" dirty="0">
              <a:latin typeface="Futura Hv"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olite color funguje.wmv">
            <a:hlinkClick r:id="" action="ppaction://media"/>
          </p:cNvPr>
          <p:cNvPicPr>
            <a:picLocks noRot="1" noChangeAspect="1"/>
          </p:cNvPicPr>
          <p:nvPr>
            <a:videoFile r:link="rId1"/>
          </p:nvPr>
        </p:nvPicPr>
        <p:blipFill>
          <a:blip r:embed="rId4" cstate="print"/>
          <a:stretch>
            <a:fillRect/>
          </a:stretch>
        </p:blipFill>
        <p:spPr>
          <a:xfrm>
            <a:off x="1981200" y="1447800"/>
            <a:ext cx="5410200" cy="432816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VON charita Vysetreni prsu.wmv">
            <a:hlinkClick r:id="" action="ppaction://media"/>
          </p:cNvPr>
          <p:cNvPicPr>
            <a:picLocks noGrp="1" noRot="1" noChangeAspect="1"/>
          </p:cNvPicPr>
          <p:nvPr>
            <p:ph idx="1"/>
            <a:videoFile r:link="rId1"/>
          </p:nvPr>
        </p:nvPicPr>
        <p:blipFill>
          <a:blip r:embed="rId4" cstate="print"/>
          <a:stretch>
            <a:fillRect/>
          </a:stretch>
        </p:blipFill>
        <p:spPr>
          <a:xfrm>
            <a:off x="1828800" y="1447800"/>
            <a:ext cx="5562600" cy="417195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tenberg press.gif"/>
          <p:cNvPicPr>
            <a:picLocks noChangeAspect="1"/>
          </p:cNvPicPr>
          <p:nvPr/>
        </p:nvPicPr>
        <p:blipFill>
          <a:blip r:embed="rId3" cstate="print"/>
          <a:stretch>
            <a:fillRect/>
          </a:stretch>
        </p:blipFill>
        <p:spPr>
          <a:xfrm>
            <a:off x="3429000" y="2514600"/>
            <a:ext cx="3429000" cy="4152768"/>
          </a:xfrm>
          <a:prstGeom prst="rect">
            <a:avLst/>
          </a:prstGeom>
        </p:spPr>
      </p:pic>
      <p:pic>
        <p:nvPicPr>
          <p:cNvPr id="5" name="Picture 4" descr="vogue old.jpg"/>
          <p:cNvPicPr>
            <a:picLocks noChangeAspect="1"/>
          </p:cNvPicPr>
          <p:nvPr/>
        </p:nvPicPr>
        <p:blipFill>
          <a:blip r:embed="rId4" cstate="print"/>
          <a:stretch>
            <a:fillRect/>
          </a:stretch>
        </p:blipFill>
        <p:spPr>
          <a:xfrm>
            <a:off x="3657600" y="2514600"/>
            <a:ext cx="3048000" cy="4091275"/>
          </a:xfrm>
          <a:prstGeom prst="rect">
            <a:avLst/>
          </a:prstGeom>
        </p:spPr>
      </p:pic>
      <p:pic>
        <p:nvPicPr>
          <p:cNvPr id="6" name="Picture 5" descr="radio family.jpg"/>
          <p:cNvPicPr>
            <a:picLocks noChangeAspect="1"/>
          </p:cNvPicPr>
          <p:nvPr/>
        </p:nvPicPr>
        <p:blipFill>
          <a:blip r:embed="rId5" cstate="print"/>
          <a:stretch>
            <a:fillRect/>
          </a:stretch>
        </p:blipFill>
        <p:spPr>
          <a:xfrm>
            <a:off x="3886200" y="2743200"/>
            <a:ext cx="4495800" cy="3630358"/>
          </a:xfrm>
          <a:prstGeom prst="rect">
            <a:avLst/>
          </a:prstGeom>
        </p:spPr>
      </p:pic>
      <p:pic>
        <p:nvPicPr>
          <p:cNvPr id="7" name="Picture 6" descr="gutenberg press.gif"/>
          <p:cNvPicPr>
            <a:picLocks noChangeAspect="1"/>
          </p:cNvPicPr>
          <p:nvPr/>
        </p:nvPicPr>
        <p:blipFill>
          <a:blip r:embed="rId3" cstate="print"/>
          <a:stretch>
            <a:fillRect/>
          </a:stretch>
        </p:blipFill>
        <p:spPr>
          <a:xfrm>
            <a:off x="304800" y="228600"/>
            <a:ext cx="1828800" cy="2214810"/>
          </a:xfrm>
          <a:prstGeom prst="rect">
            <a:avLst/>
          </a:prstGeom>
        </p:spPr>
      </p:pic>
      <p:pic>
        <p:nvPicPr>
          <p:cNvPr id="8" name="Picture 7" descr="vogue old.jpg"/>
          <p:cNvPicPr>
            <a:picLocks noChangeAspect="1"/>
          </p:cNvPicPr>
          <p:nvPr/>
        </p:nvPicPr>
        <p:blipFill>
          <a:blip r:embed="rId4" cstate="print"/>
          <a:stretch>
            <a:fillRect/>
          </a:stretch>
        </p:blipFill>
        <p:spPr>
          <a:xfrm>
            <a:off x="304800" y="2667000"/>
            <a:ext cx="1759839" cy="2362200"/>
          </a:xfrm>
          <a:prstGeom prst="rect">
            <a:avLst/>
          </a:prstGeom>
        </p:spPr>
      </p:pic>
      <p:pic>
        <p:nvPicPr>
          <p:cNvPr id="9" name="Picture 8" descr="radio family.jpg"/>
          <p:cNvPicPr>
            <a:picLocks noChangeAspect="1"/>
          </p:cNvPicPr>
          <p:nvPr/>
        </p:nvPicPr>
        <p:blipFill>
          <a:blip r:embed="rId5" cstate="print"/>
          <a:stretch>
            <a:fillRect/>
          </a:stretch>
        </p:blipFill>
        <p:spPr>
          <a:xfrm>
            <a:off x="304800" y="5181600"/>
            <a:ext cx="1765030" cy="1425262"/>
          </a:xfrm>
          <a:prstGeom prst="rect">
            <a:avLst/>
          </a:prstGeom>
        </p:spPr>
      </p:pic>
      <p:pic>
        <p:nvPicPr>
          <p:cNvPr id="10" name="Picture 9" descr="television new family.jpg"/>
          <p:cNvPicPr>
            <a:picLocks noChangeAspect="1"/>
          </p:cNvPicPr>
          <p:nvPr/>
        </p:nvPicPr>
        <p:blipFill>
          <a:blip r:embed="rId6" cstate="print"/>
          <a:stretch>
            <a:fillRect/>
          </a:stretch>
        </p:blipFill>
        <p:spPr>
          <a:xfrm>
            <a:off x="3429000" y="2819400"/>
            <a:ext cx="5378212" cy="3581400"/>
          </a:xfrm>
          <a:prstGeom prst="rect">
            <a:avLst/>
          </a:prstGeom>
        </p:spPr>
      </p:pic>
      <p:pic>
        <p:nvPicPr>
          <p:cNvPr id="11" name="Picture 10" descr="television new family.jpg"/>
          <p:cNvPicPr>
            <a:picLocks noChangeAspect="1"/>
          </p:cNvPicPr>
          <p:nvPr/>
        </p:nvPicPr>
        <p:blipFill>
          <a:blip r:embed="rId6" cstate="print"/>
          <a:stretch>
            <a:fillRect/>
          </a:stretch>
        </p:blipFill>
        <p:spPr>
          <a:xfrm>
            <a:off x="2209800" y="5181600"/>
            <a:ext cx="2136201" cy="1422515"/>
          </a:xfrm>
          <a:prstGeom prst="rect">
            <a:avLst/>
          </a:prstGeom>
        </p:spPr>
      </p:pic>
      <p:pic>
        <p:nvPicPr>
          <p:cNvPr id="12" name="Picture 11" descr="direct mail.jpg"/>
          <p:cNvPicPr>
            <a:picLocks noChangeAspect="1"/>
          </p:cNvPicPr>
          <p:nvPr/>
        </p:nvPicPr>
        <p:blipFill>
          <a:blip r:embed="rId7" cstate="print"/>
          <a:stretch>
            <a:fillRect/>
          </a:stretch>
        </p:blipFill>
        <p:spPr>
          <a:xfrm>
            <a:off x="4628444" y="2819400"/>
            <a:ext cx="4176889" cy="2819400"/>
          </a:xfrm>
          <a:prstGeom prst="rect">
            <a:avLst/>
          </a:prstGeom>
        </p:spPr>
      </p:pic>
      <p:pic>
        <p:nvPicPr>
          <p:cNvPr id="13" name="Picture 12" descr="telemarketing small.jpg"/>
          <p:cNvPicPr>
            <a:picLocks noChangeAspect="1"/>
          </p:cNvPicPr>
          <p:nvPr/>
        </p:nvPicPr>
        <p:blipFill>
          <a:blip r:embed="rId8" cstate="print"/>
          <a:stretch>
            <a:fillRect/>
          </a:stretch>
        </p:blipFill>
        <p:spPr>
          <a:xfrm>
            <a:off x="4648200" y="2819400"/>
            <a:ext cx="1797978" cy="1066800"/>
          </a:xfrm>
          <a:prstGeom prst="rect">
            <a:avLst/>
          </a:prstGeom>
        </p:spPr>
      </p:pic>
      <p:pic>
        <p:nvPicPr>
          <p:cNvPr id="14" name="Picture 13" descr="direct mail.jpg"/>
          <p:cNvPicPr>
            <a:picLocks noChangeAspect="1"/>
          </p:cNvPicPr>
          <p:nvPr/>
        </p:nvPicPr>
        <p:blipFill>
          <a:blip r:embed="rId7" cstate="print"/>
          <a:stretch>
            <a:fillRect/>
          </a:stretch>
        </p:blipFill>
        <p:spPr>
          <a:xfrm>
            <a:off x="4495800" y="5181600"/>
            <a:ext cx="2057400" cy="1388745"/>
          </a:xfrm>
          <a:prstGeom prst="rect">
            <a:avLst/>
          </a:prstGeom>
        </p:spPr>
      </p:pic>
      <p:pic>
        <p:nvPicPr>
          <p:cNvPr id="15" name="Picture 14" descr="telemarketing small.jpg"/>
          <p:cNvPicPr>
            <a:picLocks noChangeAspect="1"/>
          </p:cNvPicPr>
          <p:nvPr/>
        </p:nvPicPr>
        <p:blipFill>
          <a:blip r:embed="rId8" cstate="print"/>
          <a:stretch>
            <a:fillRect/>
          </a:stretch>
        </p:blipFill>
        <p:spPr>
          <a:xfrm>
            <a:off x="4495800" y="5181600"/>
            <a:ext cx="1160124" cy="688340"/>
          </a:xfrm>
          <a:prstGeom prst="rect">
            <a:avLst/>
          </a:prstGeom>
        </p:spPr>
      </p:pic>
      <p:pic>
        <p:nvPicPr>
          <p:cNvPr id="16" name="Picture 15" descr="ComputerLab.jpg"/>
          <p:cNvPicPr>
            <a:picLocks noChangeAspect="1"/>
          </p:cNvPicPr>
          <p:nvPr/>
        </p:nvPicPr>
        <p:blipFill>
          <a:blip r:embed="rId9" cstate="print"/>
          <a:stretch>
            <a:fillRect/>
          </a:stretch>
        </p:blipFill>
        <p:spPr>
          <a:xfrm>
            <a:off x="3124200" y="2590800"/>
            <a:ext cx="3429000" cy="2228850"/>
          </a:xfrm>
          <a:prstGeom prst="rect">
            <a:avLst/>
          </a:prstGeom>
        </p:spPr>
      </p:pic>
      <p:pic>
        <p:nvPicPr>
          <p:cNvPr id="17" name="Picture 16" descr="www.jpg"/>
          <p:cNvPicPr>
            <a:picLocks noChangeAspect="1"/>
          </p:cNvPicPr>
          <p:nvPr/>
        </p:nvPicPr>
        <p:blipFill>
          <a:blip r:embed="rId10" cstate="print"/>
          <a:stretch>
            <a:fillRect/>
          </a:stretch>
        </p:blipFill>
        <p:spPr>
          <a:xfrm>
            <a:off x="6448023" y="2571482"/>
            <a:ext cx="2243070" cy="2243070"/>
          </a:xfrm>
          <a:prstGeom prst="rect">
            <a:avLst/>
          </a:prstGeom>
        </p:spPr>
      </p:pic>
      <p:pic>
        <p:nvPicPr>
          <p:cNvPr id="18" name="Picture 17" descr="ComputerLab.jpg"/>
          <p:cNvPicPr>
            <a:picLocks noChangeAspect="1"/>
          </p:cNvPicPr>
          <p:nvPr/>
        </p:nvPicPr>
        <p:blipFill>
          <a:blip r:embed="rId9" cstate="print"/>
          <a:stretch>
            <a:fillRect/>
          </a:stretch>
        </p:blipFill>
        <p:spPr>
          <a:xfrm>
            <a:off x="6705600" y="5181600"/>
            <a:ext cx="2110154" cy="1371600"/>
          </a:xfrm>
          <a:prstGeom prst="rect">
            <a:avLst/>
          </a:prstGeom>
        </p:spPr>
      </p:pic>
      <p:sp>
        <p:nvSpPr>
          <p:cNvPr id="21" name="Title 1"/>
          <p:cNvSpPr txBox="1">
            <a:spLocks/>
          </p:cNvSpPr>
          <p:nvPr/>
        </p:nvSpPr>
        <p:spPr>
          <a:xfrm>
            <a:off x="2819400" y="0"/>
            <a:ext cx="6019800" cy="2971800"/>
          </a:xfrm>
          <a:prstGeom prst="rect">
            <a:avLst/>
          </a:prstGeom>
        </p:spPr>
        <p:txBody>
          <a:bodyPr vert="horz" lIns="91440" tIns="45720" rIns="91440" bIns="45720" rtlCol="0" anchor="ctr">
            <a:normAutofit fontScale="975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sk-SK" sz="7400" dirty="0" smtClean="0">
                <a:latin typeface="Futura Hv" pitchFamily="34" charset="0"/>
                <a:ea typeface="+mj-ea"/>
                <a:cs typeface="+mj-cs"/>
              </a:rPr>
              <a:t>Masové média</a:t>
            </a:r>
            <a:r>
              <a:rPr kumimoji="0" lang="en-US" sz="8900" b="0" i="0" u="none" strike="noStrike" kern="1200" cap="none" spc="0" normalizeH="0" baseline="0" noProof="0" dirty="0" smtClean="0">
                <a:ln>
                  <a:noFill/>
                </a:ln>
                <a:solidFill>
                  <a:schemeClr val="tx1"/>
                </a:solidFill>
                <a:effectLst/>
                <a:uLnTx/>
                <a:uFillTx/>
                <a:latin typeface="Futura Hv" pitchFamily="34" charset="0"/>
                <a:ea typeface="+mj-ea"/>
                <a:cs typeface="+mj-cs"/>
              </a:rPr>
              <a:t/>
            </a:r>
            <a:br>
              <a:rPr kumimoji="0" lang="en-US" sz="8900" b="0" i="0" u="none" strike="noStrike" kern="1200" cap="none" spc="0" normalizeH="0" baseline="0" noProof="0" dirty="0" smtClean="0">
                <a:ln>
                  <a:noFill/>
                </a:ln>
                <a:solidFill>
                  <a:schemeClr val="tx1"/>
                </a:solidFill>
                <a:effectLst/>
                <a:uLnTx/>
                <a:uFillTx/>
                <a:latin typeface="Futura Hv" pitchFamily="34" charset="0"/>
                <a:ea typeface="+mj-ea"/>
                <a:cs typeface="+mj-cs"/>
              </a:rPr>
            </a:br>
            <a:r>
              <a:rPr kumimoji="0" lang="sk-SK" sz="4400" b="0" i="0" u="none" strike="noStrike" kern="1200" cap="none" spc="0" normalizeH="0" baseline="0" noProof="0" dirty="0" smtClean="0">
                <a:ln>
                  <a:noFill/>
                </a:ln>
                <a:solidFill>
                  <a:schemeClr val="tx1"/>
                </a:solidFill>
                <a:effectLst/>
                <a:uLnTx/>
                <a:uFillTx/>
                <a:latin typeface="Futura Hv" pitchFamily="34" charset="0"/>
                <a:ea typeface="+mj-ea"/>
                <a:cs typeface="+mj-cs"/>
              </a:rPr>
              <a:t>priniesli presvedčovanie do nových dimenzií</a:t>
            </a:r>
            <a:r>
              <a:rPr kumimoji="0" lang="en-US" sz="4400" b="0" i="0" u="none" strike="noStrike" kern="1200" cap="none" spc="0" normalizeH="0" baseline="0" noProof="0" dirty="0" smtClean="0">
                <a:ln>
                  <a:noFill/>
                </a:ln>
                <a:solidFill>
                  <a:schemeClr val="tx1"/>
                </a:solidFill>
                <a:effectLst/>
                <a:uLnTx/>
                <a:uFillTx/>
                <a:latin typeface="Futura Hv"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Futura Hv" pitchFamily="34" charset="0"/>
                <a:ea typeface="+mj-ea"/>
                <a:cs typeface="+mj-cs"/>
              </a:rPr>
            </a:br>
            <a:endParaRPr kumimoji="0" lang="en-US" sz="4400" b="0" i="0" u="none" strike="noStrike" kern="1200" cap="none" spc="0" normalizeH="0" baseline="0" noProof="0" dirty="0" smtClean="0">
              <a:ln>
                <a:noFill/>
              </a:ln>
              <a:solidFill>
                <a:schemeClr val="tx1"/>
              </a:solidFill>
              <a:effectLst/>
              <a:uLnTx/>
              <a:uFillTx/>
              <a:latin typeface="Futura Hv" pitchFamily="34" charset="0"/>
              <a:ea typeface="+mj-ea"/>
              <a:cs typeface="+mj-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5"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 calcmode="lin" valueType="num">
                                      <p:cBhvr>
                                        <p:cTn id="7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6"/>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 calcmode="lin" valueType="num">
                                      <p:cBhvr>
                                        <p:cTn id="8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7"/>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s print.jpg"/>
          <p:cNvPicPr>
            <a:picLocks noChangeAspect="1"/>
          </p:cNvPicPr>
          <p:nvPr/>
        </p:nvPicPr>
        <p:blipFill>
          <a:blip r:embed="rId3" cstate="print"/>
          <a:stretch>
            <a:fillRect/>
          </a:stretch>
        </p:blipFill>
        <p:spPr>
          <a:xfrm>
            <a:off x="5867400" y="152400"/>
            <a:ext cx="3062288" cy="2449830"/>
          </a:xfrm>
          <a:prstGeom prst="rect">
            <a:avLst/>
          </a:prstGeom>
        </p:spPr>
      </p:pic>
      <p:pic>
        <p:nvPicPr>
          <p:cNvPr id="11" name="Content Placeholder 10" descr="ad time square.jpg"/>
          <p:cNvPicPr>
            <a:picLocks noGrp="1" noChangeAspect="1"/>
          </p:cNvPicPr>
          <p:nvPr>
            <p:ph idx="1"/>
          </p:nvPr>
        </p:nvPicPr>
        <p:blipFill>
          <a:blip r:embed="rId4" cstate="print"/>
          <a:stretch>
            <a:fillRect/>
          </a:stretch>
        </p:blipFill>
        <p:spPr>
          <a:xfrm>
            <a:off x="304800" y="2209800"/>
            <a:ext cx="6629400" cy="4423618"/>
          </a:xfrm>
        </p:spPr>
      </p:pic>
      <p:pic>
        <p:nvPicPr>
          <p:cNvPr id="12" name="Picture 11" descr="flag usa.jpg"/>
          <p:cNvPicPr>
            <a:picLocks noChangeAspect="1"/>
          </p:cNvPicPr>
          <p:nvPr/>
        </p:nvPicPr>
        <p:blipFill>
          <a:blip r:embed="rId5" cstate="print"/>
          <a:stretch>
            <a:fillRect/>
          </a:stretch>
        </p:blipFill>
        <p:spPr>
          <a:xfrm>
            <a:off x="0" y="0"/>
            <a:ext cx="1181100" cy="828675"/>
          </a:xfrm>
          <a:prstGeom prst="rect">
            <a:avLst/>
          </a:prstGeom>
        </p:spPr>
      </p:pic>
      <p:pic>
        <p:nvPicPr>
          <p:cNvPr id="14" name="Picture 13" descr="obama 2.jpg"/>
          <p:cNvPicPr>
            <a:picLocks noChangeAspect="1"/>
          </p:cNvPicPr>
          <p:nvPr/>
        </p:nvPicPr>
        <p:blipFill>
          <a:blip r:embed="rId6" cstate="print"/>
          <a:stretch>
            <a:fillRect/>
          </a:stretch>
        </p:blipFill>
        <p:spPr>
          <a:xfrm>
            <a:off x="1828800" y="152400"/>
            <a:ext cx="2552700" cy="1923034"/>
          </a:xfrm>
          <a:prstGeom prst="rect">
            <a:avLst/>
          </a:prstGeom>
        </p:spPr>
      </p:pic>
      <p:pic>
        <p:nvPicPr>
          <p:cNvPr id="15" name="Picture 14" descr="flag usa.jpg"/>
          <p:cNvPicPr>
            <a:picLocks noChangeAspect="1"/>
          </p:cNvPicPr>
          <p:nvPr/>
        </p:nvPicPr>
        <p:blipFill>
          <a:blip r:embed="rId5" cstate="print"/>
          <a:stretch>
            <a:fillRect/>
          </a:stretch>
        </p:blipFill>
        <p:spPr>
          <a:xfrm>
            <a:off x="7962900" y="6029325"/>
            <a:ext cx="1181100" cy="828675"/>
          </a:xfrm>
          <a:prstGeom prst="rect">
            <a:avLst/>
          </a:prstGeom>
        </p:spPr>
      </p:pic>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s telemarketing.jpg"/>
          <p:cNvPicPr>
            <a:picLocks noGrp="1" noChangeAspect="1"/>
          </p:cNvPicPr>
          <p:nvPr>
            <p:ph idx="1"/>
          </p:nvPr>
        </p:nvPicPr>
        <p:blipFill>
          <a:blip r:embed="rId3" cstate="print"/>
          <a:stretch>
            <a:fillRect/>
          </a:stretch>
        </p:blipFill>
        <p:spPr>
          <a:xfrm>
            <a:off x="1524000" y="2057400"/>
            <a:ext cx="6096000" cy="4051300"/>
          </a:xfrm>
        </p:spPr>
      </p:pic>
      <p:pic>
        <p:nvPicPr>
          <p:cNvPr id="5" name="Picture 4" descr="jobscz_telemarketing.jpg"/>
          <p:cNvPicPr>
            <a:picLocks noChangeAspect="1"/>
          </p:cNvPicPr>
          <p:nvPr/>
        </p:nvPicPr>
        <p:blipFill>
          <a:blip r:embed="rId4" cstate="print"/>
          <a:stretch>
            <a:fillRect/>
          </a:stretch>
        </p:blipFill>
        <p:spPr>
          <a:xfrm>
            <a:off x="1" y="397843"/>
            <a:ext cx="9144000" cy="1135682"/>
          </a:xfrm>
          <a:prstGeom prst="rect">
            <a:avLst/>
          </a:prstGeom>
        </p:spPr>
      </p:pic>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igion.gif"/>
          <p:cNvPicPr>
            <a:picLocks noGrp="1" noChangeAspect="1"/>
          </p:cNvPicPr>
          <p:nvPr>
            <p:ph idx="1"/>
          </p:nvPr>
        </p:nvPicPr>
        <p:blipFill>
          <a:blip r:embed="rId3" cstate="print"/>
          <a:stretch>
            <a:fillRect/>
          </a:stretch>
        </p:blipFill>
        <p:spPr>
          <a:xfrm>
            <a:off x="2362200" y="1295400"/>
            <a:ext cx="4497647" cy="4543425"/>
          </a:xfrm>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urt.jpg"/>
          <p:cNvPicPr>
            <a:picLocks noGrp="1" noChangeAspect="1"/>
          </p:cNvPicPr>
          <p:nvPr>
            <p:ph idx="1"/>
          </p:nvPr>
        </p:nvPicPr>
        <p:blipFill>
          <a:blip r:embed="rId3" cstate="print"/>
          <a:stretch>
            <a:fillRect/>
          </a:stretch>
        </p:blipFill>
        <p:spPr>
          <a:xfrm>
            <a:off x="1066800" y="838200"/>
            <a:ext cx="6968613" cy="5400675"/>
          </a:xfrm>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232</Words>
  <Application>Microsoft Office PowerPoint</Application>
  <PresentationFormat>On-screen Show (4:3)</PresentationFormat>
  <Paragraphs>32</Paragraphs>
  <Slides>15</Slides>
  <Notes>11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PRESVEDČOVANIE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dc:creator>
  <cp:lastModifiedBy>Stanley</cp:lastModifiedBy>
  <cp:revision>22</cp:revision>
  <dcterms:created xsi:type="dcterms:W3CDTF">2009-07-11T10:11:37Z</dcterms:created>
  <dcterms:modified xsi:type="dcterms:W3CDTF">2010-01-12T17:04:33Z</dcterms:modified>
</cp:coreProperties>
</file>