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DCCFBE4-9FDF-4FF2-955C-C50FC9B8796B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FBE4-9FDF-4FF2-955C-C50FC9B8796B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FBE4-9FDF-4FF2-955C-C50FC9B8796B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FBE4-9FDF-4FF2-955C-C50FC9B8796B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FBE4-9FDF-4FF2-955C-C50FC9B8796B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FBE4-9FDF-4FF2-955C-C50FC9B8796B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CCFBE4-9FDF-4FF2-955C-C50FC9B8796B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DCCFBE4-9FDF-4FF2-955C-C50FC9B8796B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FBE4-9FDF-4FF2-955C-C50FC9B8796B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FBE4-9FDF-4FF2-955C-C50FC9B8796B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FBE4-9FDF-4FF2-955C-C50FC9B8796B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DCCFBE4-9FDF-4FF2-955C-C50FC9B8796B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0"/>
            <a:ext cx="8458200" cy="1470025"/>
          </a:xfrm>
        </p:spPr>
        <p:txBody>
          <a:bodyPr/>
          <a:lstStyle/>
          <a:p>
            <a:r>
              <a:rPr lang="en-US" dirty="0" err="1" smtClean="0"/>
              <a:t>Funcie</a:t>
            </a:r>
            <a:r>
              <a:rPr lang="en-US" dirty="0" smtClean="0"/>
              <a:t> </a:t>
            </a:r>
            <a:r>
              <a:rPr lang="en-US" dirty="0" err="1" smtClean="0"/>
              <a:t>postojov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Funcie</a:t>
            </a:r>
            <a:r>
              <a:rPr lang="en-US" dirty="0" smtClean="0"/>
              <a:t> </a:t>
            </a:r>
            <a:r>
              <a:rPr lang="en-US" dirty="0" err="1" smtClean="0"/>
              <a:t>postojov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Kr</a:t>
            </a:r>
            <a:r>
              <a:rPr lang="sk-SK" dirty="0" err="1" smtClean="0"/>
              <a:t>ása</a:t>
            </a:r>
            <a:r>
              <a:rPr lang="sk-SK" dirty="0" smtClean="0"/>
              <a:t> </a:t>
            </a:r>
            <a:r>
              <a:rPr lang="sk-SK" dirty="0" err="1" smtClean="0"/>
              <a:t>funkcionálneho</a:t>
            </a:r>
            <a:r>
              <a:rPr lang="sk-SK" dirty="0" smtClean="0"/>
              <a:t> prístupu spočíva v tom, že nám pomáha pochopiť PREČO daný postoj máme</a:t>
            </a:r>
          </a:p>
          <a:p>
            <a:pPr lvl="0"/>
            <a:endParaRPr lang="en-US" dirty="0" smtClean="0"/>
          </a:p>
          <a:p>
            <a:pPr lvl="0"/>
            <a:r>
              <a:rPr lang="sk-SK" dirty="0" smtClean="0"/>
              <a:t>Poznávacia</a:t>
            </a:r>
            <a:r>
              <a:rPr lang="en-US" dirty="0" smtClean="0"/>
              <a:t> </a:t>
            </a:r>
            <a:r>
              <a:rPr lang="en-US" sz="1400" dirty="0" smtClean="0"/>
              <a:t>(Katz, 1960)</a:t>
            </a:r>
          </a:p>
          <a:p>
            <a:pPr lvl="0"/>
            <a:r>
              <a:rPr lang="sk-SK" dirty="0" smtClean="0"/>
              <a:t>Utilitárna</a:t>
            </a:r>
            <a:r>
              <a:rPr lang="en-US" dirty="0" smtClean="0"/>
              <a:t> </a:t>
            </a:r>
            <a:r>
              <a:rPr lang="en-US" sz="1400" dirty="0" smtClean="0"/>
              <a:t>(Katz, 1960)</a:t>
            </a:r>
          </a:p>
          <a:p>
            <a:pPr lvl="0"/>
            <a:r>
              <a:rPr lang="sk-SK" dirty="0" smtClean="0"/>
              <a:t>Hodnotovo-expresívna</a:t>
            </a:r>
            <a:r>
              <a:rPr lang="en-US" dirty="0" smtClean="0"/>
              <a:t> </a:t>
            </a:r>
            <a:r>
              <a:rPr lang="en-US" sz="1400" dirty="0" smtClean="0"/>
              <a:t>(Katz, 1960)</a:t>
            </a:r>
          </a:p>
          <a:p>
            <a:pPr lvl="0"/>
            <a:r>
              <a:rPr lang="sk-SK" dirty="0" err="1" smtClean="0"/>
              <a:t>Ego-obranná</a:t>
            </a:r>
            <a:r>
              <a:rPr lang="en-US" dirty="0" smtClean="0"/>
              <a:t> </a:t>
            </a:r>
            <a:r>
              <a:rPr lang="en-US" sz="1400" dirty="0" smtClean="0"/>
              <a:t>(Katz, 1960)</a:t>
            </a:r>
          </a:p>
          <a:p>
            <a:pPr lvl="0"/>
            <a:r>
              <a:rPr lang="sk-SK" dirty="0" err="1" smtClean="0"/>
              <a:t>Sociálne-adjustívna</a:t>
            </a:r>
            <a:r>
              <a:rPr lang="en-US" dirty="0" smtClean="0"/>
              <a:t> </a:t>
            </a:r>
            <a:r>
              <a:rPr lang="en-US" sz="1400" dirty="0" smtClean="0"/>
              <a:t>(Smith, Bruner, &amp; White, 1956)</a:t>
            </a:r>
          </a:p>
          <a:p>
            <a:pPr lvl="0"/>
            <a:r>
              <a:rPr lang="sk-SK" dirty="0" smtClean="0"/>
              <a:t>Sociálna identita</a:t>
            </a:r>
            <a:r>
              <a:rPr lang="en-US" dirty="0" smtClean="0"/>
              <a:t> </a:t>
            </a:r>
            <a:r>
              <a:rPr lang="en-US" sz="1400" dirty="0" smtClean="0"/>
              <a:t>(</a:t>
            </a:r>
            <a:r>
              <a:rPr lang="en-US" sz="1400" dirty="0" err="1" smtClean="0"/>
              <a:t>Shavit</a:t>
            </a:r>
            <a:r>
              <a:rPr lang="en-US" sz="1400" dirty="0" smtClean="0"/>
              <a:t>, Nelson, 2000)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Poznávacia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Postoje pomáhajú porozumieť svetu a dať mu zmysel</a:t>
            </a:r>
            <a:endParaRPr lang="en-US" dirty="0"/>
          </a:p>
        </p:txBody>
      </p:sp>
      <p:pic>
        <p:nvPicPr>
          <p:cNvPr id="4" name="Picture 3" descr="jes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2870427"/>
            <a:ext cx="2971800" cy="37589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Utilitárna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Postoj slúži na to, aby sme získali „odmenu“ a vyhli sa „trestu“</a:t>
            </a:r>
          </a:p>
        </p:txBody>
      </p:sp>
      <p:pic>
        <p:nvPicPr>
          <p:cNvPr id="4" name="Picture 3" descr="activ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0800" y="3505200"/>
            <a:ext cx="4572000" cy="3352800"/>
          </a:xfrm>
          <a:prstGeom prst="rect">
            <a:avLst/>
          </a:prstGeom>
        </p:spPr>
      </p:pic>
      <p:pic>
        <p:nvPicPr>
          <p:cNvPr id="5" name="Picture 4" descr="evian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5867400"/>
            <a:ext cx="1295400" cy="857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Hodnotovo-expresívna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600" dirty="0" smtClean="0"/>
              <a:t>Aby sme vyjadrovali svoje hodnoty a presvedčenia</a:t>
            </a:r>
            <a:endParaRPr lang="en-US" sz="2600" dirty="0"/>
          </a:p>
        </p:txBody>
      </p:sp>
      <p:pic>
        <p:nvPicPr>
          <p:cNvPr id="4" name="Picture 3" descr="adida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429000"/>
            <a:ext cx="3048000" cy="3048000"/>
          </a:xfrm>
          <a:prstGeom prst="rect">
            <a:avLst/>
          </a:prstGeom>
        </p:spPr>
      </p:pic>
      <p:pic>
        <p:nvPicPr>
          <p:cNvPr id="5" name="Picture 4" descr="d&amp;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99250" y="4038600"/>
            <a:ext cx="2444750" cy="1955800"/>
          </a:xfrm>
          <a:prstGeom prst="rect">
            <a:avLst/>
          </a:prstGeom>
        </p:spPr>
      </p:pic>
      <p:pic>
        <p:nvPicPr>
          <p:cNvPr id="6" name="Picture 5" descr="ed hard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24200" y="3886200"/>
            <a:ext cx="3086332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Ego-obranná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600" dirty="0" smtClean="0"/>
              <a:t>Postoj môže slúžiť ako obrana proti nepríjemným emóciám alebo „pravdám“, ktoré si nechceme vedome pripustiť.</a:t>
            </a:r>
            <a:endParaRPr lang="en-US" sz="2600" dirty="0"/>
          </a:p>
        </p:txBody>
      </p:sp>
      <p:pic>
        <p:nvPicPr>
          <p:cNvPr id="4" name="Picture 3" descr="fat man mi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4648199"/>
            <a:ext cx="2209800" cy="2227621"/>
          </a:xfrm>
          <a:prstGeom prst="rect">
            <a:avLst/>
          </a:prstGeom>
        </p:spPr>
      </p:pic>
      <p:sp>
        <p:nvSpPr>
          <p:cNvPr id="5" name="Cloud Callout 4"/>
          <p:cNvSpPr/>
          <p:nvPr/>
        </p:nvSpPr>
        <p:spPr>
          <a:xfrm>
            <a:off x="5715000" y="3657600"/>
            <a:ext cx="2590800" cy="10668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Svalnatí ľudia sú hlúpi</a:t>
            </a:r>
            <a:r>
              <a:rPr lang="en-US" dirty="0" smtClean="0"/>
              <a:t>!</a:t>
            </a:r>
            <a:endParaRPr lang="en-US" dirty="0"/>
          </a:p>
        </p:txBody>
      </p:sp>
      <p:pic>
        <p:nvPicPr>
          <p:cNvPr id="6" name="Picture 5" descr="musclem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4800" y="2819400"/>
            <a:ext cx="1053328" cy="1765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Sociálne-adjustívna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Všetci chceme byť druhými prijímaní. Postoje slúžia na to, aby sme sa prispôsobili skupine do ktorej chceme patriť, alebo už patríme.</a:t>
            </a:r>
            <a:endParaRPr lang="en-US" dirty="0"/>
          </a:p>
        </p:txBody>
      </p:sp>
      <p:pic>
        <p:nvPicPr>
          <p:cNvPr id="4" name="Picture 3" descr="paroubeg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4572000"/>
            <a:ext cx="3352800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Sociálna identita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Postoje máme na to, aby sme vyjadrovali kto sme a kto chceme byť.</a:t>
            </a:r>
            <a:endParaRPr lang="en-US" dirty="0"/>
          </a:p>
        </p:txBody>
      </p:sp>
      <p:pic>
        <p:nvPicPr>
          <p:cNvPr id="4" name="Picture 3" descr="hip hop soci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429000"/>
            <a:ext cx="2628900" cy="317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Persuázia</a:t>
            </a:r>
            <a:r>
              <a:rPr lang="en-US" dirty="0" smtClean="0"/>
              <a:t> </a:t>
            </a:r>
            <a:r>
              <a:rPr lang="en-US" dirty="0" smtClean="0">
                <a:latin typeface="Lucida Sans Unicode"/>
                <a:cs typeface="Lucida Sans Unicode"/>
              </a:rPr>
              <a:t>→ </a:t>
            </a:r>
            <a:r>
              <a:rPr lang="sk-SK" dirty="0" smtClean="0">
                <a:latin typeface="Lucida Sans Unicode"/>
                <a:cs typeface="Lucida Sans Unicode"/>
              </a:rPr>
              <a:t>zladenie s funkciou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dirty="0" smtClean="0"/>
              <a:t>Informácia je viac presvedčivá vtedy, keď je namierená na funkciu postoja, ktorý chce zmeniť. </a:t>
            </a:r>
          </a:p>
          <a:p>
            <a:pPr lvl="0"/>
            <a:endParaRPr lang="sk-SK" dirty="0" smtClean="0"/>
          </a:p>
          <a:p>
            <a:pPr lvl="0"/>
            <a:r>
              <a:rPr lang="sk-SK" dirty="0" smtClean="0"/>
              <a:t>Napr.</a:t>
            </a:r>
          </a:p>
          <a:p>
            <a:pPr lvl="1">
              <a:buNone/>
            </a:pPr>
            <a:r>
              <a:rPr lang="sk-SK" dirty="0" smtClean="0"/>
              <a:t>Akú funkciu plní obľúbenosť značky Alfa </a:t>
            </a:r>
            <a:r>
              <a:rPr lang="sk-SK" dirty="0" err="1" smtClean="0"/>
              <a:t>Romeo</a:t>
            </a:r>
            <a:r>
              <a:rPr lang="sk-SK" dirty="0" smtClean="0"/>
              <a:t> a značky Škoda?</a:t>
            </a:r>
          </a:p>
          <a:p>
            <a:pPr lvl="1">
              <a:buNone/>
            </a:pPr>
            <a:r>
              <a:rPr lang="sk-SK" dirty="0" smtClean="0"/>
              <a:t>Aké funkcie môže plniť obľúbenosť a častý nákup </a:t>
            </a:r>
            <a:r>
              <a:rPr lang="sk-SK" dirty="0" err="1" smtClean="0"/>
              <a:t>bio</a:t>
            </a:r>
            <a:r>
              <a:rPr lang="sk-SK" smtClean="0"/>
              <a:t> potravín?</a:t>
            </a:r>
            <a:endParaRPr lang="sk-SK" dirty="0" smtClean="0"/>
          </a:p>
        </p:txBody>
      </p:sp>
      <p:pic>
        <p:nvPicPr>
          <p:cNvPr id="4" name="Picture 3" descr="aim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533400"/>
            <a:ext cx="1285875" cy="723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404</TotalTime>
  <Words>212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Funcie postojov</vt:lpstr>
      <vt:lpstr>Funcie postojov</vt:lpstr>
      <vt:lpstr>Poznávacia</vt:lpstr>
      <vt:lpstr>Utilitárna</vt:lpstr>
      <vt:lpstr>Hodnotovo-expresívna</vt:lpstr>
      <vt:lpstr>Ego-obranná</vt:lpstr>
      <vt:lpstr>Sociálne-adjustívna</vt:lpstr>
      <vt:lpstr>Sociálna identita</vt:lpstr>
      <vt:lpstr>Persuázia → zladenie s funkciou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Stanley</dc:creator>
  <cp:lastModifiedBy>Stanley</cp:lastModifiedBy>
  <cp:revision>67</cp:revision>
  <dcterms:created xsi:type="dcterms:W3CDTF">2009-06-08T18:57:33Z</dcterms:created>
  <dcterms:modified xsi:type="dcterms:W3CDTF">2010-02-07T13:38:21Z</dcterms:modified>
</cp:coreProperties>
</file>