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85" r:id="rId5"/>
    <p:sldId id="259" r:id="rId6"/>
    <p:sldId id="261" r:id="rId7"/>
    <p:sldId id="270" r:id="rId8"/>
    <p:sldId id="271" r:id="rId9"/>
    <p:sldId id="272" r:id="rId10"/>
    <p:sldId id="273" r:id="rId11"/>
    <p:sldId id="265" r:id="rId12"/>
    <p:sldId id="266" r:id="rId13"/>
    <p:sldId id="280" r:id="rId14"/>
    <p:sldId id="283" r:id="rId15"/>
    <p:sldId id="267" r:id="rId16"/>
    <p:sldId id="269" r:id="rId17"/>
    <p:sldId id="279" r:id="rId18"/>
    <p:sldId id="281" r:id="rId19"/>
    <p:sldId id="274" r:id="rId20"/>
    <p:sldId id="276" r:id="rId21"/>
    <p:sldId id="277" r:id="rId22"/>
    <p:sldId id="263" r:id="rId23"/>
    <p:sldId id="260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BD52A-111F-42C6-A5C7-B54DE80DD3EA}" type="datetimeFigureOut">
              <a:rPr lang="en-US" smtClean="0"/>
              <a:pPr/>
              <a:t>3/7/2010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EC28E-22A8-4151-9354-F0043E39E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C28E-22A8-4151-9354-F0043E39E73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BA8973-920F-4AD5-88C2-EF9B56624391}" type="datetimeFigureOut">
              <a:rPr lang="en-US" smtClean="0"/>
              <a:pPr/>
              <a:t>3/7/2010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3/7/2010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3/7/2010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3/7/2010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3/7/2010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3/7/2010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3/7/2010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3/7/2010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3/7/2010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3/7/2010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BA8973-920F-4AD5-88C2-EF9B56624391}" type="datetimeFigureOut">
              <a:rPr lang="en-US" smtClean="0"/>
              <a:pPr/>
              <a:t>3/7/2010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BA8973-920F-4AD5-88C2-EF9B56624391}" type="datetimeFigureOut">
              <a:rPr lang="en-US" smtClean="0"/>
              <a:pPr/>
              <a:t>3/7/2010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ictures\PICTURES\NewAds\crashtest_big.m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movies\reklamy\Sensodyne%20-%20Hana.wmv" TargetMode="External"/><Relationship Id="rId1" Type="http://schemas.openxmlformats.org/officeDocument/2006/relationships/video" Target="file:///C:\movies\reklamy\LADA%20-%20auto%20pro%20kazdy%20den%201998.wmv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ovies\reklamy\GE%20Money%20Bank%20-%20Expres%20pujcka%20-%20samoska%20-%20dalsi%20hudba%202005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jXyqcx-mYY&amp;feature=PlayList&amp;p=D94F4A0FBC23F0F5&amp;index=0&amp;playnext=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mp3\usa_youtube_download\Eric%20Prydz%20-%20Pjanoo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movies\reklamy\AXE%20-%20tak%20se%20myji%20borci%20tyc.wmv" TargetMode="External"/><Relationship Id="rId1" Type="http://schemas.openxmlformats.org/officeDocument/2006/relationships/video" Target="file:///C:\movies\reklamy\AXE%20Efekt%20-%20figurina%20-%20jsem%20tak%20zlobiva.wmv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Elaboration Likelihood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(Petty, </a:t>
            </a:r>
            <a:r>
              <a:rPr lang="en-US" dirty="0" err="1" smtClean="0"/>
              <a:t>Cacioppo</a:t>
            </a:r>
            <a:r>
              <a:rPr lang="en-US" dirty="0" smtClean="0"/>
              <a:t>, 1986)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</a:t>
            </a:r>
            <a:r>
              <a:rPr lang="en-US" dirty="0" smtClean="0"/>
              <a:t>elaboration </a:t>
            </a:r>
            <a:r>
              <a:rPr lang="en-US" sz="3600" dirty="0" smtClean="0"/>
              <a:t>(peripheral route)</a:t>
            </a:r>
            <a:endParaRPr lang="en-US" sz="3600" dirty="0"/>
          </a:p>
        </p:txBody>
      </p:sp>
      <p:pic>
        <p:nvPicPr>
          <p:cNvPr id="4" name="crashtest_big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2057400"/>
            <a:ext cx="4902200" cy="3676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Ktorá cesta bude využitá?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724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</a:rPr>
              <a:t>MOTIVÁCIA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&amp; </a:t>
            </a:r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</a:rPr>
              <a:t>SCHOPNOSŤ</a:t>
            </a:r>
            <a:endParaRPr lang="en-US" sz="40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828800"/>
            <a:ext cx="2895600" cy="52322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Central route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1828800"/>
            <a:ext cx="3124200" cy="52322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Peripheral route</a:t>
            </a:r>
            <a:endParaRPr lang="en-US" sz="2800" dirty="0"/>
          </a:p>
        </p:txBody>
      </p:sp>
      <p:pic>
        <p:nvPicPr>
          <p:cNvPr id="8" name="Picture 7" descr="question 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4384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Zainteresovanosť (</a:t>
            </a:r>
            <a:r>
              <a:rPr lang="sk-SK" dirty="0" err="1" smtClean="0"/>
              <a:t>involvement</a:t>
            </a:r>
            <a:r>
              <a:rPr lang="sk-SK" dirty="0" smtClean="0"/>
              <a:t>)</a:t>
            </a:r>
            <a:endParaRPr lang="en-US" dirty="0" smtClean="0"/>
          </a:p>
          <a:p>
            <a:pPr lvl="2"/>
            <a:r>
              <a:rPr lang="en-US" sz="2200" dirty="0" smtClean="0"/>
              <a:t>Personally relevant issues are more likely to be processed on the central route; issues with little relevance take the peripheral route</a:t>
            </a:r>
          </a:p>
          <a:p>
            <a:pPr lvl="2">
              <a:buNone/>
            </a:pPr>
            <a:r>
              <a:rPr lang="en-US" sz="2200" dirty="0" smtClean="0"/>
              <a:t>	(High I – Central, Low I - Peripheral)</a:t>
            </a:r>
            <a:endParaRPr lang="en-US" dirty="0" smtClean="0"/>
          </a:p>
          <a:p>
            <a:r>
              <a:rPr lang="en-US" dirty="0" smtClean="0"/>
              <a:t>Need for cognition</a:t>
            </a:r>
          </a:p>
          <a:p>
            <a:pPr lvl="2"/>
            <a:r>
              <a:rPr lang="en-US" dirty="0" smtClean="0"/>
              <a:t>Personality characteristic – a need to understand the world and to employ thinking to accomplish this goal</a:t>
            </a:r>
          </a:p>
          <a:p>
            <a:pPr lvl="2"/>
            <a:r>
              <a:rPr lang="en-US" dirty="0" smtClean="0"/>
              <a:t>Certain individuals have a need for cognitive clarity, regardless of the issue; these people will work through many of the ideas and arguments they hear.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Motivácia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200400"/>
          </a:xfrm>
        </p:spPr>
        <p:txBody>
          <a:bodyPr/>
          <a:lstStyle/>
          <a:p>
            <a:r>
              <a:rPr lang="en-US" dirty="0" smtClean="0"/>
              <a:t>People given the same information can process it differently.</a:t>
            </a:r>
          </a:p>
          <a:p>
            <a:pPr lvl="1"/>
            <a:r>
              <a:rPr lang="en-US" dirty="0" smtClean="0"/>
              <a:t>When personal relevance was </a:t>
            </a:r>
            <a:r>
              <a:rPr lang="en-US" u="sng" dirty="0" smtClean="0"/>
              <a:t>high</a:t>
            </a:r>
            <a:r>
              <a:rPr lang="en-US" dirty="0" smtClean="0"/>
              <a:t>, people evaluated the merits of the presented information.</a:t>
            </a:r>
          </a:p>
          <a:p>
            <a:pPr lvl="1"/>
            <a:r>
              <a:rPr lang="en-US" dirty="0" smtClean="0"/>
              <a:t>When personal relevance was </a:t>
            </a:r>
            <a:r>
              <a:rPr lang="en-US" u="sng" dirty="0" smtClean="0"/>
              <a:t>low</a:t>
            </a:r>
            <a:r>
              <a:rPr lang="en-US" dirty="0" smtClean="0"/>
              <a:t>, people counted the number of arguments presented and made a simple inference: “more is better”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Involvement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724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“Comprehensive final exam” experiment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257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Personally relevant issue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257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Personally irrelevant issue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5562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5181600"/>
            <a:ext cx="25146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Variables:</a:t>
            </a:r>
          </a:p>
          <a:p>
            <a:r>
              <a:rPr lang="en-US" dirty="0" smtClean="0"/>
              <a:t>Speaker’s expertise</a:t>
            </a:r>
          </a:p>
          <a:p>
            <a:r>
              <a:rPr lang="en-US" dirty="0" smtClean="0"/>
              <a:t>Arguments strength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066800" y="26670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-76200" y="15240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71800" y="2895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involvement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2895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 involvement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28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Favorable attitude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514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Unfavorable attitude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219994" y="27424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914400" y="12954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914400" y="16002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505994" y="27424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914400" y="9906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914400" y="22098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914400" y="19050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1447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2057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- 0.4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8382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0.4</a:t>
            </a:r>
            <a:endParaRPr lang="en-US" sz="1200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295400" y="1600200"/>
            <a:ext cx="2362200" cy="838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95400" y="609600"/>
            <a:ext cx="23622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38400" y="685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Expert source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438400" y="19812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Non-expert source</a:t>
            </a:r>
            <a:endParaRPr lang="en-US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638800" y="56388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495800" y="44958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43800" y="5867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involvement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791200" y="5867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 involvement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724400" y="3200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Favorable attitude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4572000" y="5486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Unfavorable attitude</a:t>
            </a:r>
            <a:endParaRPr lang="en-US" sz="1200" dirty="0"/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5791994" y="57142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5486400" y="42672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5486400" y="45720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8077994" y="57142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5486400" y="39624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5486400" y="51816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5486400" y="48768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81600" y="4419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876800" y="50292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- 0.4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029200" y="38100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0.4</a:t>
            </a:r>
            <a:endParaRPr lang="en-US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943600" y="4800600"/>
            <a:ext cx="22098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943600" y="3124200"/>
            <a:ext cx="213360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162800" y="3733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Strong arguments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7543800" y="4876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Weak arguments</a:t>
            </a:r>
            <a:endParaRPr lang="en-US" sz="1200" dirty="0"/>
          </a:p>
        </p:txBody>
      </p:sp>
      <p:pic>
        <p:nvPicPr>
          <p:cNvPr id="58" name="LADA - auto pro kazdy den 1998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" y="3886200"/>
            <a:ext cx="3048000" cy="2286000"/>
          </a:xfrm>
          <a:prstGeom prst="rect">
            <a:avLst/>
          </a:prstGeom>
        </p:spPr>
      </p:pic>
      <p:pic>
        <p:nvPicPr>
          <p:cNvPr id="61" name="Sensodyne - Hana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5257800" y="381000"/>
            <a:ext cx="3048000" cy="2286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886200" y="5934670"/>
            <a:ext cx="3505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When you are highly involved you care about the arguments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905000" y="0"/>
            <a:ext cx="3505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When you are highly involved you are likely NOT to care what source you have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video>
          </p:childTnLst>
        </p:cTn>
      </p:par>
    </p:tnLst>
    <p:bldLst>
      <p:bldP spid="60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Distractions (disrupt elaboration)</a:t>
            </a:r>
          </a:p>
          <a:p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ABILITY</a:t>
            </a:r>
            <a:endParaRPr lang="en-US" dirty="0"/>
          </a:p>
        </p:txBody>
      </p:sp>
      <p:pic>
        <p:nvPicPr>
          <p:cNvPr id="4" name="GE Money Bank - Expres pujcka - samoska - dalsi hudba 200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038600" y="3048000"/>
            <a:ext cx="48006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Kredibilita</a:t>
            </a:r>
            <a:endParaRPr lang="en-US" dirty="0" smtClean="0"/>
          </a:p>
          <a:p>
            <a:r>
              <a:rPr lang="en-US" dirty="0" smtClean="0"/>
              <a:t>Celebrity endorsers</a:t>
            </a:r>
          </a:p>
          <a:p>
            <a:r>
              <a:rPr lang="sk-SK" dirty="0" smtClean="0"/>
              <a:t>Krátkodobá postojová zmena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route</a:t>
            </a:r>
            <a:endParaRPr lang="en-US" dirty="0"/>
          </a:p>
        </p:txBody>
      </p:sp>
      <p:pic>
        <p:nvPicPr>
          <p:cNvPr id="4" name="Picture 3" descr="pepsi brit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895600"/>
            <a:ext cx="2540000" cy="3746500"/>
          </a:xfrm>
          <a:prstGeom prst="rect">
            <a:avLst/>
          </a:prstGeom>
        </p:spPr>
      </p:pic>
      <p:pic>
        <p:nvPicPr>
          <p:cNvPr id="5" name="Picture 4" descr="ch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76600"/>
            <a:ext cx="41243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3528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Low personal relevance……………………………High personal relevance</a:t>
            </a:r>
          </a:p>
          <a:p>
            <a:r>
              <a:rPr lang="en-US" dirty="0" smtClean="0"/>
              <a:t>High distraction……………………………….…………...…..Low distraction</a:t>
            </a:r>
          </a:p>
          <a:p>
            <a:r>
              <a:rPr lang="en-US" dirty="0" smtClean="0"/>
              <a:t>Low accountability……………………………….……….High accountability</a:t>
            </a:r>
          </a:p>
          <a:p>
            <a:r>
              <a:rPr lang="en-US" dirty="0" smtClean="0"/>
              <a:t>Low repetition………………………………………..………….High repetition</a:t>
            </a:r>
          </a:p>
          <a:p>
            <a:r>
              <a:rPr lang="en-US" dirty="0" smtClean="0"/>
              <a:t>Low knowledge………………………………….……………..High knowledge</a:t>
            </a:r>
          </a:p>
          <a:p>
            <a:r>
              <a:rPr lang="en-US" dirty="0" smtClean="0"/>
              <a:t>Low need for cognition……………………..………High need for cognition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2971800"/>
            <a:ext cx="6248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143794" y="2894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7392194" y="2894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2209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Elaboration continuum</a:t>
            </a:r>
            <a:endParaRPr lang="en-US" sz="2800" dirty="0"/>
          </a:p>
        </p:txBody>
      </p:sp>
      <p:pic>
        <p:nvPicPr>
          <p:cNvPr id="11" name="Picture 10" descr="thin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5874" y="0"/>
            <a:ext cx="144812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Stabilita postoja</a:t>
            </a:r>
            <a:endParaRPr lang="en-US" sz="2000" dirty="0" smtClean="0"/>
          </a:p>
          <a:p>
            <a:r>
              <a:rPr lang="sk-SK" sz="2000" dirty="0" smtClean="0"/>
              <a:t>Rezistencia</a:t>
            </a:r>
            <a:endParaRPr lang="en-US" sz="2000" dirty="0" smtClean="0"/>
          </a:p>
          <a:p>
            <a:r>
              <a:rPr lang="sk-SK" sz="2000" dirty="0" smtClean="0"/>
              <a:t>Konzistencia medzi postojom a správaním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Dôsledky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33400" y="28956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Central</a:t>
                      </a:r>
                      <a:r>
                        <a:rPr lang="en-US" baseline="0" dirty="0" smtClean="0"/>
                        <a:t> route to persuasion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 route to persuasion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Dlhodobé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Krátkodobé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Ťažké zmeniť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Ľahké zmeniť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Vyššia</a:t>
                      </a:r>
                      <a:r>
                        <a:rPr lang="sk-SK" baseline="0" dirty="0" smtClean="0"/>
                        <a:t> konzistencia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Nižšia</a:t>
                      </a:r>
                      <a:r>
                        <a:rPr lang="sk-SK" baseline="0" dirty="0" smtClean="0"/>
                        <a:t> konzistencia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/>
          <a:lstStyle/>
          <a:p>
            <a:pPr algn="just"/>
            <a:r>
              <a:rPr lang="en-US" dirty="0" smtClean="0"/>
              <a:t>If listeners are motivated and able to elaborate a message, you should rely on factual arguments</a:t>
            </a:r>
          </a:p>
          <a:p>
            <a:pPr algn="just"/>
            <a:r>
              <a:rPr lang="en-US" dirty="0" smtClean="0"/>
              <a:t>If listeners are unable or unwilling to elaborate a message, you should rely on packaging rather than content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WHAT ARE FUTURE TRENDS???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Praktické aplikácie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pPr lvl="1"/>
            <a:r>
              <a:rPr lang="en-US" i="1" dirty="0" smtClean="0"/>
              <a:t>Elaboration</a:t>
            </a:r>
            <a:r>
              <a:rPr lang="en-US" dirty="0" smtClean="0"/>
              <a:t> – </a:t>
            </a:r>
            <a:r>
              <a:rPr lang="sk-SK" dirty="0" smtClean="0"/>
              <a:t>mier</a:t>
            </a:r>
            <a:r>
              <a:rPr lang="en-US" dirty="0" smtClean="0"/>
              <a:t>a</a:t>
            </a:r>
            <a:r>
              <a:rPr lang="sk-SK" dirty="0" smtClean="0"/>
              <a:t> </a:t>
            </a:r>
            <a:r>
              <a:rPr lang="sk-SK" dirty="0" smtClean="0"/>
              <a:t>toho, ako veľmi človek premýšľa o argumentoch obsiahnutých v komunikácii</a:t>
            </a:r>
            <a:endParaRPr lang="en-US" dirty="0" smtClean="0"/>
          </a:p>
          <a:p>
            <a:pPr lvl="1"/>
            <a:r>
              <a:rPr lang="en-US" i="1" dirty="0" smtClean="0"/>
              <a:t>Likelihood </a:t>
            </a:r>
            <a:r>
              <a:rPr lang="en-US" dirty="0" smtClean="0"/>
              <a:t>– </a:t>
            </a:r>
            <a:r>
              <a:rPr lang="en-US" dirty="0" err="1" smtClean="0"/>
              <a:t>pravdepodobnos</a:t>
            </a:r>
            <a:r>
              <a:rPr lang="sk-SK" dirty="0" smtClean="0"/>
              <a:t>ť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sk-SK" dirty="0" smtClean="0"/>
              <a:t>Model </a:t>
            </a:r>
            <a:r>
              <a:rPr lang="sk-SK" dirty="0" smtClean="0"/>
              <a:t>nám </a:t>
            </a:r>
            <a:r>
              <a:rPr lang="sk-SK" dirty="0" smtClean="0"/>
              <a:t>hovorí, za akých podmienok je pravdepodobné, že človek bude alebo nebude o argumentoch hlbšie premýšľať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Elaboration Likelihood Model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3276600"/>
            <a:ext cx="38862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1600" y="2895601"/>
            <a:ext cx="1600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elaboration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2895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elaboration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249194" y="3275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362994" y="3275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Väčšie zameranie na periférne cesty</a:t>
            </a:r>
            <a:endParaRPr lang="en-US" dirty="0" smtClean="0"/>
          </a:p>
          <a:p>
            <a:r>
              <a:rPr lang="sk-SK" dirty="0" smtClean="0"/>
              <a:t>Zameranie na emócie</a:t>
            </a:r>
            <a:endParaRPr lang="en-US" dirty="0" smtClean="0"/>
          </a:p>
          <a:p>
            <a:r>
              <a:rPr lang="sk-SK" dirty="0" smtClean="0"/>
              <a:t>Rola kredibility, mentálnych skratiek ....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trends</a:t>
            </a:r>
            <a:endParaRPr lang="en-US" dirty="0"/>
          </a:p>
        </p:txBody>
      </p:sp>
      <p:pic>
        <p:nvPicPr>
          <p:cNvPr id="5" name="Picture 4" descr="mycky nado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71787"/>
            <a:ext cx="7086600" cy="3986213"/>
          </a:xfrm>
          <a:prstGeom prst="rect">
            <a:avLst/>
          </a:prstGeom>
        </p:spPr>
      </p:pic>
      <p:pic>
        <p:nvPicPr>
          <p:cNvPr id="4" name="Picture 3" descr="amaz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888672"/>
            <a:ext cx="5334000" cy="3969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es we 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828800"/>
            <a:ext cx="4587189" cy="43148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Celebrity endorsers + arguments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44196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3"/>
              </a:rPr>
              <a:t>http://www.youtube.com/watch?v=jjXyqcx-mYY&amp;feature=PlayList&amp;p=D94F4A0FBC23F0F5&amp;index=0&amp;playnext=1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/>
              <a:t>http://www.youtube.com/watch?v=ghSJsEVf0pU&amp;feature=related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Rezistencia </a:t>
            </a:r>
            <a:r>
              <a:rPr lang="sk-SK" dirty="0" smtClean="0"/>
              <a:t>voči persuázii sa zvýši, keď je jedinec exponovaný malému množstvu protiargumentov, ktoré sú však oslabené ich bezprostredným znehodnotením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Inoculation theory</a:t>
            </a:r>
            <a:r>
              <a:rPr lang="en-US" sz="1600" dirty="0" smtClean="0"/>
              <a:t> (McGuire, 1961)</a:t>
            </a:r>
            <a:endParaRPr lang="en-US" sz="1600" dirty="0"/>
          </a:p>
        </p:txBody>
      </p:sp>
      <p:pic>
        <p:nvPicPr>
          <p:cNvPr id="4" name="Picture 3" descr="paroub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419600"/>
            <a:ext cx="2003972" cy="1362075"/>
          </a:xfrm>
          <a:prstGeom prst="rect">
            <a:avLst/>
          </a:prstGeom>
        </p:spPr>
      </p:pic>
      <p:pic>
        <p:nvPicPr>
          <p:cNvPr id="5" name="Picture 4" descr="topolan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229100"/>
            <a:ext cx="1524000" cy="1524000"/>
          </a:xfrm>
          <a:prstGeom prst="rect">
            <a:avLst/>
          </a:prstGeom>
        </p:spPr>
      </p:pic>
      <p:pic>
        <p:nvPicPr>
          <p:cNvPr id="6" name="Picture 5" descr="need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0"/>
            <a:ext cx="13430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Forewarning</a:t>
            </a:r>
          </a:p>
          <a:p>
            <a:pPr lvl="1"/>
            <a:r>
              <a:rPr lang="en-US" dirty="0" smtClean="0"/>
              <a:t>Individuals generate a large number of counterarguments, strengthening their opposition to the advocated position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Inoculation theory</a:t>
            </a:r>
            <a:endParaRPr lang="en-US" dirty="0"/>
          </a:p>
        </p:txBody>
      </p:sp>
      <p:pic>
        <p:nvPicPr>
          <p:cNvPr id="4" name="Picture 3" descr="nee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0"/>
            <a:ext cx="13430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Two-sided is better…</a:t>
            </a:r>
          </a:p>
          <a:p>
            <a:pPr>
              <a:buNone/>
            </a:pPr>
            <a:r>
              <a:rPr lang="en-US" dirty="0" smtClean="0"/>
              <a:t>			…but </a:t>
            </a:r>
            <a:r>
              <a:rPr lang="en-US" b="1" dirty="0" smtClean="0"/>
              <a:t>never use it when you are not 		able to refuse it!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One-sided or two-sided arguments?</a:t>
            </a:r>
            <a:endParaRPr lang="en-US" dirty="0"/>
          </a:p>
        </p:txBody>
      </p:sp>
      <p:pic>
        <p:nvPicPr>
          <p:cNvPr id="4" name="Picture 3" descr="nee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0"/>
            <a:ext cx="13430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Dva spôsoby spracovávania informácií z persuazívnej komunikácie</a:t>
            </a:r>
            <a:endParaRPr lang="en-US" dirty="0" smtClean="0"/>
          </a:p>
          <a:p>
            <a:pPr lvl="1"/>
            <a:r>
              <a:rPr lang="en-US" b="1" dirty="0" smtClean="0"/>
              <a:t>CENTRAL ROUTE</a:t>
            </a:r>
            <a:r>
              <a:rPr lang="sk-SK" b="1" dirty="0" smtClean="0"/>
              <a:t> </a:t>
            </a:r>
            <a:r>
              <a:rPr lang="sk-SK" b="1" dirty="0" smtClean="0"/>
              <a:t>- </a:t>
            </a:r>
            <a:r>
              <a:rPr lang="sk-SK" dirty="0" smtClean="0"/>
              <a:t>osoba </a:t>
            </a:r>
            <a:r>
              <a:rPr lang="sk-SK" dirty="0" smtClean="0"/>
              <a:t>dôkladne zvažuje argumenty, premýšľa nad dopadom prezentovaných myšlienok a porovnáva tvrdenia so svojimi vlastnými vedomosťami a hodnotami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b="1" dirty="0" smtClean="0"/>
              <a:t>PERIPHERAL ROUTE</a:t>
            </a:r>
            <a:r>
              <a:rPr lang="sk-SK" b="1" dirty="0" smtClean="0"/>
              <a:t> - </a:t>
            </a:r>
            <a:r>
              <a:rPr lang="sk-SK" dirty="0" smtClean="0"/>
              <a:t>osoba zvažuje obsah správy </a:t>
            </a:r>
            <a:r>
              <a:rPr lang="sk-SK" dirty="0" smtClean="0"/>
              <a:t>rýchlo a nerozvážne. </a:t>
            </a:r>
            <a:r>
              <a:rPr lang="sk-SK" dirty="0" smtClean="0"/>
              <a:t>Z</a:t>
            </a:r>
            <a:r>
              <a:rPr lang="sk-SK" dirty="0" smtClean="0"/>
              <a:t>ameriava </a:t>
            </a:r>
            <a:r>
              <a:rPr lang="sk-SK" dirty="0" smtClean="0"/>
              <a:t>sa na jednoduché </a:t>
            </a:r>
            <a:r>
              <a:rPr lang="sk-SK" dirty="0" err="1" smtClean="0"/>
              <a:t>vodítka</a:t>
            </a:r>
            <a:r>
              <a:rPr lang="sk-SK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Elaboration Likelihood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ad tw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6089414" cy="53149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541020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Evaluácia</a:t>
            </a:r>
            <a:r>
              <a:rPr lang="sk-SK" dirty="0" smtClean="0"/>
              <a:t> </a:t>
            </a:r>
            <a:r>
              <a:rPr lang="sk-SK" dirty="0" smtClean="0"/>
              <a:t>a</a:t>
            </a:r>
            <a:r>
              <a:rPr lang="sk-SK" dirty="0" smtClean="0"/>
              <a:t>rgumentov</a:t>
            </a:r>
            <a:endParaRPr lang="en-US" dirty="0" smtClean="0"/>
          </a:p>
          <a:p>
            <a:r>
              <a:rPr lang="en-US" sz="1400" dirty="0" smtClean="0">
                <a:cs typeface="Lucida Sans Unicode"/>
              </a:rPr>
              <a:t>⇨ </a:t>
            </a:r>
            <a:r>
              <a:rPr lang="sk-SK" sz="1400" dirty="0" smtClean="0">
                <a:cs typeface="Lucida Sans Unicode"/>
              </a:rPr>
              <a:t>myslite</a:t>
            </a:r>
            <a:r>
              <a:rPr lang="sk-SK" sz="1400" dirty="0" smtClean="0">
                <a:cs typeface="Lucida Sans Unicode"/>
              </a:rPr>
              <a:t>ľ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5486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Heuristiky</a:t>
            </a:r>
            <a:endParaRPr lang="en-US" dirty="0" smtClean="0"/>
          </a:p>
          <a:p>
            <a:r>
              <a:rPr lang="en-US" sz="1100" dirty="0" smtClean="0"/>
              <a:t>(physical appeal, speaking style, music, etc)</a:t>
            </a:r>
          </a:p>
          <a:p>
            <a:r>
              <a:rPr lang="en-US" sz="1400" dirty="0" smtClean="0">
                <a:latin typeface="Lucida Sans Unicode"/>
                <a:cs typeface="Lucida Sans Unicode"/>
              </a:rPr>
              <a:t>⇨ cognitive miser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central route involves message elaboration, defined as the extent to which a person carefully thinks about issue-relevant arguments contained in a persuasive communication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ROUTE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ROUTE</a:t>
            </a:r>
            <a:endParaRPr lang="en-US" dirty="0"/>
          </a:p>
        </p:txBody>
      </p:sp>
      <p:pic>
        <p:nvPicPr>
          <p:cNvPr id="4" name="Eric Prydz - Pjanoo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4400" y="228600"/>
            <a:ext cx="304800" cy="304800"/>
          </a:xfrm>
          <a:prstGeom prst="rect">
            <a:avLst/>
          </a:prstGeom>
        </p:spPr>
      </p:pic>
      <p:pic>
        <p:nvPicPr>
          <p:cNvPr id="5" name="Picture 4" descr="lik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3048000"/>
            <a:ext cx="5080000" cy="3581400"/>
          </a:xfrm>
          <a:prstGeom prst="rect">
            <a:avLst/>
          </a:prstGeom>
        </p:spPr>
      </p:pic>
      <p:pic>
        <p:nvPicPr>
          <p:cNvPr id="6" name="Picture 5" descr="c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0"/>
            <a:ext cx="2338196" cy="2914650"/>
          </a:xfrm>
          <a:prstGeom prst="rect">
            <a:avLst/>
          </a:prstGeom>
        </p:spPr>
      </p:pic>
      <p:pic>
        <p:nvPicPr>
          <p:cNvPr id="7" name="Picture 6" descr="puppy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3886200"/>
            <a:ext cx="2924175" cy="2185687"/>
          </a:xfrm>
          <a:prstGeom prst="rect">
            <a:avLst/>
          </a:prstGeom>
        </p:spPr>
      </p:pic>
      <p:pic>
        <p:nvPicPr>
          <p:cNvPr id="9" name="Picture 8" descr="sexy girl c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19200"/>
            <a:ext cx="3810000" cy="2857500"/>
          </a:xfrm>
          <a:prstGeom prst="rect">
            <a:avLst/>
          </a:prstGeom>
        </p:spPr>
      </p:pic>
      <p:pic>
        <p:nvPicPr>
          <p:cNvPr id="10" name="Picture 9" descr="tom crui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6700" y="1752600"/>
            <a:ext cx="1257300" cy="1200150"/>
          </a:xfrm>
          <a:prstGeom prst="rect">
            <a:avLst/>
          </a:prstGeom>
        </p:spPr>
      </p:pic>
      <p:pic>
        <p:nvPicPr>
          <p:cNvPr id="11" name="Picture 10" descr="sleva 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8600" y="1066800"/>
            <a:ext cx="2076450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elaboration </a:t>
            </a:r>
            <a:r>
              <a:rPr lang="en-US" sz="3600" dirty="0" smtClean="0"/>
              <a:t>(</a:t>
            </a:r>
            <a:r>
              <a:rPr lang="en-US" sz="3600" dirty="0" smtClean="0"/>
              <a:t>central route)</a:t>
            </a:r>
            <a:endParaRPr lang="en-US" sz="3600" dirty="0"/>
          </a:p>
        </p:txBody>
      </p:sp>
      <p:pic>
        <p:nvPicPr>
          <p:cNvPr id="4" name="Content Placeholder 3" descr="bakedbe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118681"/>
            <a:ext cx="4495800" cy="5739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</a:t>
            </a:r>
            <a:r>
              <a:rPr lang="en-US" dirty="0" smtClean="0"/>
              <a:t>elaboration </a:t>
            </a:r>
            <a:r>
              <a:rPr lang="en-US" sz="3600" dirty="0" smtClean="0"/>
              <a:t>(peripheral route)</a:t>
            </a:r>
            <a:endParaRPr lang="en-US" sz="3600" dirty="0"/>
          </a:p>
        </p:txBody>
      </p:sp>
      <p:pic>
        <p:nvPicPr>
          <p:cNvPr id="4" name="AXE Efekt - figurina - jsem tak zlobiv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" y="2514600"/>
            <a:ext cx="3962400" cy="2971800"/>
          </a:xfrm>
          <a:prstGeom prst="rect">
            <a:avLst/>
          </a:prstGeom>
        </p:spPr>
      </p:pic>
      <p:pic>
        <p:nvPicPr>
          <p:cNvPr id="5" name="AXE - tak se myji borci tyc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5146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</a:t>
            </a:r>
            <a:r>
              <a:rPr lang="en-US" dirty="0" smtClean="0"/>
              <a:t>elaboration </a:t>
            </a:r>
            <a:r>
              <a:rPr lang="en-US" sz="3600" dirty="0" smtClean="0"/>
              <a:t>(central route)</a:t>
            </a:r>
            <a:endParaRPr lang="en-US" sz="3600" dirty="0"/>
          </a:p>
        </p:txBody>
      </p:sp>
      <p:pic>
        <p:nvPicPr>
          <p:cNvPr id="4" name="Content Placeholder 5" descr="P1060663m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066800"/>
            <a:ext cx="4592903" cy="6049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559</TotalTime>
  <Words>495</Words>
  <Application>Microsoft Office PowerPoint</Application>
  <PresentationFormat>On-screen Show (4:3)</PresentationFormat>
  <Paragraphs>120</Paragraphs>
  <Slides>24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Elaboration Likelihood Model</vt:lpstr>
      <vt:lpstr>Elaboration Likelihood Model</vt:lpstr>
      <vt:lpstr>Elaboration Likelihood Model</vt:lpstr>
      <vt:lpstr>Slide 4</vt:lpstr>
      <vt:lpstr>CENTRAL ROUTE </vt:lpstr>
      <vt:lpstr>PERIPHERAL ROUTE</vt:lpstr>
      <vt:lpstr>High elaboration (central route)</vt:lpstr>
      <vt:lpstr>Low elaboration (peripheral route)</vt:lpstr>
      <vt:lpstr>High elaboration (central route)</vt:lpstr>
      <vt:lpstr>Low elaboration (peripheral route)</vt:lpstr>
      <vt:lpstr>Ktorá cesta bude využitá?</vt:lpstr>
      <vt:lpstr>Motivácia</vt:lpstr>
      <vt:lpstr>Involvement</vt:lpstr>
      <vt:lpstr>Slide 14</vt:lpstr>
      <vt:lpstr>ABILITY</vt:lpstr>
      <vt:lpstr>Peripheral route</vt:lpstr>
      <vt:lpstr>Slide 17</vt:lpstr>
      <vt:lpstr>Dôsledky</vt:lpstr>
      <vt:lpstr>Praktické aplikácie</vt:lpstr>
      <vt:lpstr>Future trends</vt:lpstr>
      <vt:lpstr>Celebrity endorsers + arguments</vt:lpstr>
      <vt:lpstr>Inoculation theory (McGuire, 1961)</vt:lpstr>
      <vt:lpstr>Inoculation theory</vt:lpstr>
      <vt:lpstr>One-sided or two-sided arguments?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Elaboration Likelihood model</dc:title>
  <dc:creator>Stanley</dc:creator>
  <cp:lastModifiedBy>Stanley</cp:lastModifiedBy>
  <cp:revision>73</cp:revision>
  <dcterms:created xsi:type="dcterms:W3CDTF">2009-06-19T06:29:00Z</dcterms:created>
  <dcterms:modified xsi:type="dcterms:W3CDTF">2010-03-07T10:22:25Z</dcterms:modified>
</cp:coreProperties>
</file>