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42"/>
  </p:notesMasterIdLst>
  <p:sldIdLst>
    <p:sldId id="256" r:id="rId2"/>
    <p:sldId id="274" r:id="rId3"/>
    <p:sldId id="273" r:id="rId4"/>
    <p:sldId id="277" r:id="rId5"/>
    <p:sldId id="275" r:id="rId6"/>
    <p:sldId id="278" r:id="rId7"/>
    <p:sldId id="272" r:id="rId8"/>
    <p:sldId id="257" r:id="rId9"/>
    <p:sldId id="264" r:id="rId10"/>
    <p:sldId id="265" r:id="rId11"/>
    <p:sldId id="266" r:id="rId12"/>
    <p:sldId id="308" r:id="rId13"/>
    <p:sldId id="288" r:id="rId14"/>
    <p:sldId id="309" r:id="rId15"/>
    <p:sldId id="289" r:id="rId16"/>
    <p:sldId id="296" r:id="rId17"/>
    <p:sldId id="295" r:id="rId18"/>
    <p:sldId id="258" r:id="rId19"/>
    <p:sldId id="268" r:id="rId20"/>
    <p:sldId id="260" r:id="rId21"/>
    <p:sldId id="261" r:id="rId22"/>
    <p:sldId id="294" r:id="rId23"/>
    <p:sldId id="262" r:id="rId24"/>
    <p:sldId id="263" r:id="rId25"/>
    <p:sldId id="280" r:id="rId26"/>
    <p:sldId id="281" r:id="rId27"/>
    <p:sldId id="282" r:id="rId28"/>
    <p:sldId id="283" r:id="rId29"/>
    <p:sldId id="284" r:id="rId30"/>
    <p:sldId id="290" r:id="rId31"/>
    <p:sldId id="304" r:id="rId32"/>
    <p:sldId id="301" r:id="rId33"/>
    <p:sldId id="302" r:id="rId34"/>
    <p:sldId id="285" r:id="rId35"/>
    <p:sldId id="305" r:id="rId36"/>
    <p:sldId id="292" r:id="rId37"/>
    <p:sldId id="287" r:id="rId38"/>
    <p:sldId id="291" r:id="rId39"/>
    <p:sldId id="307" r:id="rId40"/>
    <p:sldId id="293"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833" autoAdjust="0"/>
  </p:normalViewPr>
  <p:slideViewPr>
    <p:cSldViewPr>
      <p:cViewPr varScale="1">
        <p:scale>
          <a:sx n="71" d="100"/>
          <a:sy n="71" d="100"/>
        </p:scale>
        <p:origin x="-1128"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2619287-5441-4A9F-AC13-A23A6F614B94}" type="datetimeFigureOut">
              <a:rPr lang="en-US" smtClean="0"/>
              <a:pPr/>
              <a:t>2/7/2010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4B1A2D-BD5A-4962-906C-352A65EF967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For example, in</a:t>
            </a:r>
            <a:r>
              <a:rPr lang="en-US" baseline="0" dirty="0" smtClean="0"/>
              <a:t> political campaigns</a:t>
            </a:r>
            <a:r>
              <a:rPr lang="en-US" dirty="0" smtClean="0"/>
              <a:t> during important elections, voters often see negative advertisements about a party or candidate running for office. At the end of the advertisement, they also might notice that the opposing candidate paid for the advertisement. Presumably, this would make voters question the truthfulness of the advertisement, and consequently, they may not be initially persuaded. However, even though the source of the advertisement lacked credibility, voters will be more likely to be persuaded later</a:t>
            </a:r>
          </a:p>
          <a:p>
            <a:endParaRPr lang="en-US" dirty="0"/>
          </a:p>
        </p:txBody>
      </p:sp>
      <p:sp>
        <p:nvSpPr>
          <p:cNvPr id="4" name="Slide Number Placeholder 3"/>
          <p:cNvSpPr>
            <a:spLocks noGrp="1"/>
          </p:cNvSpPr>
          <p:nvPr>
            <p:ph type="sldNum" sz="quarter" idx="10"/>
          </p:nvPr>
        </p:nvSpPr>
        <p:spPr/>
        <p:txBody>
          <a:bodyPr/>
          <a:lstStyle/>
          <a:p>
            <a:fld id="{254B1A2D-BD5A-4962-906C-352A65EF9673}" type="slidenum">
              <a:rPr lang="en-US" smtClean="0"/>
              <a:pPr/>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AoP</a:t>
            </a:r>
            <a:r>
              <a:rPr lang="en-US" dirty="0" smtClean="0"/>
              <a:t> 132, 137</a:t>
            </a:r>
          </a:p>
          <a:p>
            <a:endParaRPr lang="en-US" dirty="0"/>
          </a:p>
        </p:txBody>
      </p:sp>
      <p:sp>
        <p:nvSpPr>
          <p:cNvPr id="4" name="Slide Number Placeholder 3"/>
          <p:cNvSpPr>
            <a:spLocks noGrp="1"/>
          </p:cNvSpPr>
          <p:nvPr>
            <p:ph type="sldNum" sz="quarter" idx="10"/>
          </p:nvPr>
        </p:nvSpPr>
        <p:spPr/>
        <p:txBody>
          <a:bodyPr/>
          <a:lstStyle/>
          <a:p>
            <a:fld id="{254B1A2D-BD5A-4962-906C-352A65EF9673}" type="slidenum">
              <a:rPr lang="en-US" smtClean="0"/>
              <a:pPr/>
              <a:t>36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8D41E6E8-501D-4F1F-A7E8-695E3C930544}" type="datetimeFigureOut">
              <a:rPr lang="en-US" smtClean="0"/>
              <a:pPr/>
              <a:t>2/7/2010</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5616670A-7452-48A1-BE94-7B7D3CB4BB5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D41E6E8-501D-4F1F-A7E8-695E3C930544}" type="datetimeFigureOut">
              <a:rPr lang="en-US" smtClean="0"/>
              <a:pPr/>
              <a:t>2/7/2010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616670A-7452-48A1-BE94-7B7D3CB4BB5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8D41E6E8-501D-4F1F-A7E8-695E3C930544}" type="datetimeFigureOut">
              <a:rPr lang="en-US" smtClean="0"/>
              <a:pPr/>
              <a:t>2/7/2010</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5616670A-7452-48A1-BE94-7B7D3CB4BB5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D41E6E8-501D-4F1F-A7E8-695E3C930544}" type="datetimeFigureOut">
              <a:rPr lang="en-US" smtClean="0"/>
              <a:pPr/>
              <a:t>2/7/2010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616670A-7452-48A1-BE94-7B7D3CB4BB5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8D41E6E8-501D-4F1F-A7E8-695E3C930544}" type="datetimeFigureOut">
              <a:rPr lang="en-US" smtClean="0"/>
              <a:pPr/>
              <a:t>2/7/2010</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5616670A-7452-48A1-BE94-7B7D3CB4BB5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D41E6E8-501D-4F1F-A7E8-695E3C930544}" type="datetimeFigureOut">
              <a:rPr lang="en-US" smtClean="0"/>
              <a:pPr/>
              <a:t>2/7/2010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616670A-7452-48A1-BE94-7B7D3CB4BB5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D41E6E8-501D-4F1F-A7E8-695E3C930544}" type="datetimeFigureOut">
              <a:rPr lang="en-US" smtClean="0"/>
              <a:pPr/>
              <a:t>2/7/2010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5616670A-7452-48A1-BE94-7B7D3CB4BB5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8D41E6E8-501D-4F1F-A7E8-695E3C930544}" type="datetimeFigureOut">
              <a:rPr lang="en-US" smtClean="0"/>
              <a:pPr/>
              <a:t>2/7/2010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5616670A-7452-48A1-BE94-7B7D3CB4BB5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8D41E6E8-501D-4F1F-A7E8-695E3C930544}" type="datetimeFigureOut">
              <a:rPr lang="en-US" smtClean="0"/>
              <a:pPr/>
              <a:t>2/7/2010</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5616670A-7452-48A1-BE94-7B7D3CB4BB5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D41E6E8-501D-4F1F-A7E8-695E3C930544}" type="datetimeFigureOut">
              <a:rPr lang="en-US" smtClean="0"/>
              <a:pPr/>
              <a:t>2/7/2010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616670A-7452-48A1-BE94-7B7D3CB4BB5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8D41E6E8-501D-4F1F-A7E8-695E3C930544}" type="datetimeFigureOut">
              <a:rPr lang="en-US" smtClean="0"/>
              <a:pPr/>
              <a:t>2/7/2010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616670A-7452-48A1-BE94-7B7D3CB4BB58}"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8D41E6E8-501D-4F1F-A7E8-695E3C930544}" type="datetimeFigureOut">
              <a:rPr lang="en-US" smtClean="0"/>
              <a:pPr/>
              <a:t>2/7/2010</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5616670A-7452-48A1-BE94-7B7D3CB4BB5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jpe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youtube.com/watch?v=8xukbiS8q9s" TargetMode="External"/><Relationship Id="rId2" Type="http://schemas.openxmlformats.org/officeDocument/2006/relationships/hyperlink" Target="http://www.youtube.com/watch?v=ER5tYbFBTHg" TargetMode="Externa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hyperlink" Target="http://www.youtube.com/watch?v=GV_uryFRPjY&amp;feature=channel"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youtube.com/watch?v=ZaPJxquuPJ8"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hyperlink" Target="http://www.youtube.com/watch?v=l4L3bm6m3KQ&amp;feature=related"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www.youtube.com/watch?v=jjXyqcx-mYY&amp;feature=PlayList&amp;p=D94F4A0FBC23F0F5&amp;index=0&amp;playnext=1"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hyperlink" Target="http://www.youtube.com/watch?v=C6urw_PWHYk"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19.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6.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SOURCE FACTORS</a:t>
            </a:r>
            <a:endParaRPr lang="en-US" dirty="0"/>
          </a:p>
        </p:txBody>
      </p:sp>
      <p:sp>
        <p:nvSpPr>
          <p:cNvPr id="3" name="Subtitle 2"/>
          <p:cNvSpPr>
            <a:spLocks noGrp="1"/>
          </p:cNvSpPr>
          <p:nvPr>
            <p:ph type="subTitle" idx="1"/>
          </p:nvPr>
        </p:nvSpPr>
        <p:spPr/>
        <p:txBody>
          <a:bodyPr/>
          <a:lstStyle/>
          <a:p>
            <a:endParaRPr lang="en-US"/>
          </a:p>
        </p:txBody>
      </p:sp>
      <p:pic>
        <p:nvPicPr>
          <p:cNvPr id="4" name="Picture 3" descr="david rath.JPG"/>
          <p:cNvPicPr>
            <a:picLocks noChangeAspect="1"/>
          </p:cNvPicPr>
          <p:nvPr/>
        </p:nvPicPr>
        <p:blipFill>
          <a:blip r:embed="rId2" cstate="print"/>
          <a:stretch>
            <a:fillRect/>
          </a:stretch>
        </p:blipFill>
        <p:spPr>
          <a:xfrm>
            <a:off x="533400" y="5638800"/>
            <a:ext cx="1814990" cy="1219200"/>
          </a:xfrm>
          <a:prstGeom prst="rect">
            <a:avLst/>
          </a:prstGeom>
        </p:spPr>
      </p:pic>
      <p:pic>
        <p:nvPicPr>
          <p:cNvPr id="5" name="Content Placeholder 3" descr="authority - dalai lama.jpg"/>
          <p:cNvPicPr>
            <a:picLocks noChangeAspect="1"/>
          </p:cNvPicPr>
          <p:nvPr/>
        </p:nvPicPr>
        <p:blipFill>
          <a:blip r:embed="rId3" cstate="print"/>
          <a:stretch>
            <a:fillRect/>
          </a:stretch>
        </p:blipFill>
        <p:spPr>
          <a:xfrm>
            <a:off x="0" y="5638800"/>
            <a:ext cx="938783" cy="1219200"/>
          </a:xfrm>
          <a:prstGeom prst="rect">
            <a:avLst/>
          </a:prstGeom>
        </p:spPr>
      </p:pic>
      <p:pic>
        <p:nvPicPr>
          <p:cNvPr id="6" name="Picture 5" descr="angelina jolie.jpg"/>
          <p:cNvPicPr>
            <a:picLocks noChangeAspect="1"/>
          </p:cNvPicPr>
          <p:nvPr/>
        </p:nvPicPr>
        <p:blipFill>
          <a:blip r:embed="rId4" cstate="print"/>
          <a:stretch>
            <a:fillRect/>
          </a:stretch>
        </p:blipFill>
        <p:spPr>
          <a:xfrm>
            <a:off x="2362200" y="5638800"/>
            <a:ext cx="1618407" cy="1219200"/>
          </a:xfrm>
          <a:prstGeom prst="rect">
            <a:avLst/>
          </a:prstGeom>
        </p:spPr>
      </p:pic>
      <p:pic>
        <p:nvPicPr>
          <p:cNvPr id="7" name="Picture 6" descr="doctor.jpg"/>
          <p:cNvPicPr>
            <a:picLocks noChangeAspect="1"/>
          </p:cNvPicPr>
          <p:nvPr/>
        </p:nvPicPr>
        <p:blipFill>
          <a:blip r:embed="rId5" cstate="print"/>
          <a:stretch>
            <a:fillRect/>
          </a:stretch>
        </p:blipFill>
        <p:spPr>
          <a:xfrm>
            <a:off x="3962400" y="5638800"/>
            <a:ext cx="1828800" cy="1219200"/>
          </a:xfrm>
          <a:prstGeom prst="rect">
            <a:avLst/>
          </a:prstGeom>
        </p:spPr>
      </p:pic>
      <p:pic>
        <p:nvPicPr>
          <p:cNvPr id="8" name="Picture 7" descr="Milgram_foto.jpg"/>
          <p:cNvPicPr>
            <a:picLocks noChangeAspect="1"/>
          </p:cNvPicPr>
          <p:nvPr/>
        </p:nvPicPr>
        <p:blipFill>
          <a:blip r:embed="rId6" cstate="print"/>
          <a:stretch>
            <a:fillRect/>
          </a:stretch>
        </p:blipFill>
        <p:spPr>
          <a:xfrm>
            <a:off x="4953000" y="5638800"/>
            <a:ext cx="902010" cy="1219200"/>
          </a:xfrm>
          <a:prstGeom prst="rect">
            <a:avLst/>
          </a:prstGeom>
        </p:spPr>
      </p:pic>
      <p:pic>
        <p:nvPicPr>
          <p:cNvPr id="9" name="Picture 8" descr="topolanek.jpg"/>
          <p:cNvPicPr>
            <a:picLocks noChangeAspect="1"/>
          </p:cNvPicPr>
          <p:nvPr/>
        </p:nvPicPr>
        <p:blipFill>
          <a:blip r:embed="rId7" cstate="print"/>
          <a:stretch>
            <a:fillRect/>
          </a:stretch>
        </p:blipFill>
        <p:spPr>
          <a:xfrm>
            <a:off x="5837349" y="5642019"/>
            <a:ext cx="1219200" cy="1219200"/>
          </a:xfrm>
          <a:prstGeom prst="rect">
            <a:avLst/>
          </a:prstGeom>
        </p:spPr>
      </p:pic>
      <p:pic>
        <p:nvPicPr>
          <p:cNvPr id="10" name="Picture 9" descr="authority - pope.jpg"/>
          <p:cNvPicPr>
            <a:picLocks noChangeAspect="1"/>
          </p:cNvPicPr>
          <p:nvPr/>
        </p:nvPicPr>
        <p:blipFill>
          <a:blip r:embed="rId8" cstate="print"/>
          <a:stretch>
            <a:fillRect/>
          </a:stretch>
        </p:blipFill>
        <p:spPr>
          <a:xfrm>
            <a:off x="7010400" y="5638800"/>
            <a:ext cx="1219200" cy="1219200"/>
          </a:xfrm>
          <a:prstGeom prst="rect">
            <a:avLst/>
          </a:prstGeom>
        </p:spPr>
      </p:pic>
      <p:pic>
        <p:nvPicPr>
          <p:cNvPr id="11" name="Picture 10" descr="mccainmini.jpg"/>
          <p:cNvPicPr>
            <a:picLocks noChangeAspect="1"/>
          </p:cNvPicPr>
          <p:nvPr/>
        </p:nvPicPr>
        <p:blipFill>
          <a:blip r:embed="rId9" cstate="print"/>
          <a:stretch>
            <a:fillRect/>
          </a:stretch>
        </p:blipFill>
        <p:spPr>
          <a:xfrm>
            <a:off x="8178085" y="5629739"/>
            <a:ext cx="965915" cy="122826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696200" cy="1143000"/>
          </a:xfrm>
        </p:spPr>
        <p:txBody>
          <a:bodyPr>
            <a:normAutofit/>
          </a:bodyPr>
          <a:lstStyle/>
          <a:p>
            <a:r>
              <a:rPr lang="en-US" dirty="0" smtClean="0"/>
              <a:t>Credibility - Trustworthiness</a:t>
            </a:r>
            <a:endParaRPr lang="en-US" dirty="0"/>
          </a:p>
        </p:txBody>
      </p:sp>
      <p:sp>
        <p:nvSpPr>
          <p:cNvPr id="3" name="Content Placeholder 2"/>
          <p:cNvSpPr>
            <a:spLocks noGrp="1"/>
          </p:cNvSpPr>
          <p:nvPr>
            <p:ph idx="1"/>
          </p:nvPr>
        </p:nvSpPr>
        <p:spPr/>
        <p:txBody>
          <a:bodyPr/>
          <a:lstStyle/>
          <a:p>
            <a:r>
              <a:rPr lang="en-US" dirty="0" smtClean="0"/>
              <a:t>Perceived honesty, character, and safety</a:t>
            </a:r>
            <a:endParaRPr lang="en-US" dirty="0"/>
          </a:p>
        </p:txBody>
      </p:sp>
      <p:pic>
        <p:nvPicPr>
          <p:cNvPr id="5" name="Content Placeholder 3" descr="authority - dalai lama.jpg"/>
          <p:cNvPicPr>
            <a:picLocks noChangeAspect="1"/>
          </p:cNvPicPr>
          <p:nvPr/>
        </p:nvPicPr>
        <p:blipFill>
          <a:blip r:embed="rId2" cstate="print"/>
          <a:stretch>
            <a:fillRect/>
          </a:stretch>
        </p:blipFill>
        <p:spPr>
          <a:xfrm>
            <a:off x="304800" y="2133600"/>
            <a:ext cx="1981200" cy="2572987"/>
          </a:xfrm>
          <a:prstGeom prst="rect">
            <a:avLst/>
          </a:prstGeom>
        </p:spPr>
      </p:pic>
      <p:pic>
        <p:nvPicPr>
          <p:cNvPr id="6" name="Picture 5" descr="angelina jolie.jpg"/>
          <p:cNvPicPr>
            <a:picLocks noChangeAspect="1"/>
          </p:cNvPicPr>
          <p:nvPr/>
        </p:nvPicPr>
        <p:blipFill>
          <a:blip r:embed="rId3" cstate="print"/>
          <a:stretch>
            <a:fillRect/>
          </a:stretch>
        </p:blipFill>
        <p:spPr>
          <a:xfrm>
            <a:off x="6210637" y="4648200"/>
            <a:ext cx="2933363" cy="2209800"/>
          </a:xfrm>
          <a:prstGeom prst="rect">
            <a:avLst/>
          </a:prstGeom>
        </p:spPr>
      </p:pic>
      <p:pic>
        <p:nvPicPr>
          <p:cNvPr id="7" name="Picture 6" descr="doctor.jpg"/>
          <p:cNvPicPr>
            <a:picLocks noChangeAspect="1"/>
          </p:cNvPicPr>
          <p:nvPr/>
        </p:nvPicPr>
        <p:blipFill>
          <a:blip r:embed="rId4" cstate="print"/>
          <a:stretch>
            <a:fillRect/>
          </a:stretch>
        </p:blipFill>
        <p:spPr>
          <a:xfrm>
            <a:off x="1828800" y="4419600"/>
            <a:ext cx="3657600" cy="2438400"/>
          </a:xfrm>
          <a:prstGeom prst="rect">
            <a:avLst/>
          </a:prstGeom>
        </p:spPr>
      </p:pic>
      <p:pic>
        <p:nvPicPr>
          <p:cNvPr id="4" name="Content Placeholder 3" descr="chucknorris_christiebrinkly_totalgym.png"/>
          <p:cNvPicPr>
            <a:picLocks noChangeAspect="1"/>
          </p:cNvPicPr>
          <p:nvPr/>
        </p:nvPicPr>
        <p:blipFill>
          <a:blip r:embed="rId5" cstate="print"/>
          <a:stretch>
            <a:fillRect/>
          </a:stretch>
        </p:blipFill>
        <p:spPr>
          <a:xfrm>
            <a:off x="3886200" y="2209800"/>
            <a:ext cx="2624304" cy="347115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Credibility - Goodwill</a:t>
            </a:r>
            <a:endParaRPr lang="en-US" dirty="0"/>
          </a:p>
        </p:txBody>
      </p:sp>
      <p:sp>
        <p:nvSpPr>
          <p:cNvPr id="3" name="Content Placeholder 2"/>
          <p:cNvSpPr>
            <a:spLocks noGrp="1"/>
          </p:cNvSpPr>
          <p:nvPr>
            <p:ph idx="1"/>
          </p:nvPr>
        </p:nvSpPr>
        <p:spPr/>
        <p:txBody>
          <a:bodyPr/>
          <a:lstStyle/>
          <a:p>
            <a:r>
              <a:rPr lang="en-US" dirty="0" smtClean="0"/>
              <a:t>Perceived caring</a:t>
            </a:r>
          </a:p>
          <a:p>
            <a:pPr>
              <a:buNone/>
            </a:pPr>
            <a:r>
              <a:rPr lang="en-US" dirty="0" smtClean="0"/>
              <a:t>	</a:t>
            </a:r>
            <a:r>
              <a:rPr lang="en-US" sz="2000" dirty="0" smtClean="0"/>
              <a:t>(They have listeners’ interest at heart, show understanding of others’ ideas, and are empathic.)</a:t>
            </a:r>
            <a:endParaRPr lang="en-US" sz="2000" dirty="0"/>
          </a:p>
        </p:txBody>
      </p:sp>
      <p:pic>
        <p:nvPicPr>
          <p:cNvPr id="4" name="Picture 3" descr="mother teresa.jpg"/>
          <p:cNvPicPr>
            <a:picLocks noChangeAspect="1"/>
          </p:cNvPicPr>
          <p:nvPr/>
        </p:nvPicPr>
        <p:blipFill>
          <a:blip r:embed="rId2" cstate="print"/>
          <a:stretch>
            <a:fillRect/>
          </a:stretch>
        </p:blipFill>
        <p:spPr>
          <a:xfrm>
            <a:off x="0" y="3677478"/>
            <a:ext cx="2438400" cy="3180522"/>
          </a:xfrm>
          <a:prstGeom prst="rect">
            <a:avLst/>
          </a:prstGeom>
        </p:spPr>
      </p:pic>
      <p:pic>
        <p:nvPicPr>
          <p:cNvPr id="5" name="Picture 4" descr="ja.jpg"/>
          <p:cNvPicPr>
            <a:picLocks noChangeAspect="1"/>
          </p:cNvPicPr>
          <p:nvPr/>
        </p:nvPicPr>
        <p:blipFill>
          <a:blip r:embed="rId3" cstate="print"/>
          <a:stretch>
            <a:fillRect/>
          </a:stretch>
        </p:blipFill>
        <p:spPr>
          <a:xfrm>
            <a:off x="4114800" y="3746500"/>
            <a:ext cx="5270500" cy="3111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543800" cy="1143000"/>
          </a:xfrm>
        </p:spPr>
        <p:txBody>
          <a:bodyPr>
            <a:normAutofit/>
          </a:bodyPr>
          <a:lstStyle/>
          <a:p>
            <a:r>
              <a:rPr lang="en-US" sz="3200" dirty="0" smtClean="0"/>
              <a:t>Building your credibility through nonverbal communication</a:t>
            </a:r>
            <a:endParaRPr lang="en-US" sz="3200" dirty="0"/>
          </a:p>
        </p:txBody>
      </p:sp>
      <p:sp>
        <p:nvSpPr>
          <p:cNvPr id="3" name="Content Placeholder 2"/>
          <p:cNvSpPr>
            <a:spLocks noGrp="1"/>
          </p:cNvSpPr>
          <p:nvPr>
            <p:ph idx="1"/>
          </p:nvPr>
        </p:nvSpPr>
        <p:spPr/>
        <p:txBody>
          <a:bodyPr/>
          <a:lstStyle/>
          <a:p>
            <a:r>
              <a:rPr lang="en-US" dirty="0" smtClean="0"/>
              <a:t>Make </a:t>
            </a:r>
            <a:r>
              <a:rPr lang="en-US" b="1" dirty="0" smtClean="0"/>
              <a:t>eye-contact</a:t>
            </a:r>
          </a:p>
          <a:p>
            <a:r>
              <a:rPr lang="en-US" dirty="0" smtClean="0"/>
              <a:t>Use </a:t>
            </a:r>
            <a:r>
              <a:rPr lang="en-US" b="1" dirty="0" smtClean="0"/>
              <a:t>gestures</a:t>
            </a:r>
            <a:r>
              <a:rPr lang="en-US" dirty="0" smtClean="0"/>
              <a:t> to add emphasis to the points you make. Try to appear spontaneous and unrehearsed.</a:t>
            </a:r>
          </a:p>
          <a:p>
            <a:r>
              <a:rPr lang="en-US" dirty="0" smtClean="0"/>
              <a:t>Maintain a relaxed, </a:t>
            </a:r>
            <a:r>
              <a:rPr lang="en-US" b="1" dirty="0" smtClean="0"/>
              <a:t>open posture</a:t>
            </a:r>
            <a:r>
              <a:rPr lang="en-US" dirty="0" smtClean="0"/>
              <a:t>. Lean forward and smile. Change your posture frequently.</a:t>
            </a:r>
          </a:p>
          <a:p>
            <a:r>
              <a:rPr lang="en-US" dirty="0" smtClean="0"/>
              <a:t>Your </a:t>
            </a:r>
            <a:r>
              <a:rPr lang="en-US" b="1" dirty="0" smtClean="0"/>
              <a:t>voice</a:t>
            </a:r>
            <a:r>
              <a:rPr lang="en-US" dirty="0" smtClean="0"/>
              <a:t>. Sound confident, change your rate, pitch, and volume.</a:t>
            </a:r>
          </a:p>
          <a:p>
            <a:r>
              <a:rPr lang="en-US" dirty="0" smtClean="0"/>
              <a:t>Pay attention to your </a:t>
            </a:r>
            <a:r>
              <a:rPr lang="en-US" b="1" dirty="0" smtClean="0"/>
              <a:t>clothing</a:t>
            </a:r>
            <a:endParaRPr lang="en-US" b="1" dirty="0"/>
          </a:p>
        </p:txBody>
      </p:sp>
      <p:pic>
        <p:nvPicPr>
          <p:cNvPr id="4" name="Picture 3" descr="obama speech.jpg"/>
          <p:cNvPicPr>
            <a:picLocks noChangeAspect="1"/>
          </p:cNvPicPr>
          <p:nvPr/>
        </p:nvPicPr>
        <p:blipFill>
          <a:blip r:embed="rId2" cstate="print"/>
          <a:stretch>
            <a:fillRect/>
          </a:stretch>
        </p:blipFill>
        <p:spPr>
          <a:xfrm>
            <a:off x="7086600" y="5343006"/>
            <a:ext cx="2057400" cy="15149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Obstacles to building credibility</a:t>
            </a:r>
            <a:endParaRPr lang="en-US" dirty="0"/>
          </a:p>
        </p:txBody>
      </p:sp>
      <p:sp>
        <p:nvSpPr>
          <p:cNvPr id="3" name="Content Placeholder 2"/>
          <p:cNvSpPr>
            <a:spLocks noGrp="1"/>
          </p:cNvSpPr>
          <p:nvPr>
            <p:ph idx="1"/>
          </p:nvPr>
        </p:nvSpPr>
        <p:spPr/>
        <p:txBody>
          <a:bodyPr/>
          <a:lstStyle/>
          <a:p>
            <a:r>
              <a:rPr lang="en-US" dirty="0" smtClean="0"/>
              <a:t>People presume that persuaders have their own motives for saying what they are saying.</a:t>
            </a:r>
          </a:p>
          <a:p>
            <a:r>
              <a:rPr lang="en-US" dirty="0" smtClean="0"/>
              <a:t>People make predictions or expectations about what a communicator will say, based on what they know about him or her, and the situation.</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 name="Content Placeholder 7" descr="scams on the classifieds web 1_1_edited.jpg"/>
          <p:cNvPicPr>
            <a:picLocks noGrp="1" noChangeAspect="1"/>
          </p:cNvPicPr>
          <p:nvPr>
            <p:ph idx="1"/>
          </p:nvPr>
        </p:nvPicPr>
        <p:blipFill>
          <a:blip r:embed="rId2" cstate="print"/>
          <a:stretch>
            <a:fillRect/>
          </a:stretch>
        </p:blipFill>
        <p:spPr>
          <a:xfrm>
            <a:off x="152400" y="304800"/>
            <a:ext cx="7872443" cy="3771959"/>
          </a:xfr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Credibility – </a:t>
            </a:r>
            <a:r>
              <a:rPr lang="en-US" u="sng" dirty="0" smtClean="0"/>
              <a:t>Sleeper effect</a:t>
            </a:r>
            <a:endParaRPr lang="en-US" u="sng" dirty="0"/>
          </a:p>
        </p:txBody>
      </p:sp>
      <p:sp>
        <p:nvSpPr>
          <p:cNvPr id="3" name="Content Placeholder 2"/>
          <p:cNvSpPr>
            <a:spLocks noGrp="1"/>
          </p:cNvSpPr>
          <p:nvPr>
            <p:ph idx="1"/>
          </p:nvPr>
        </p:nvSpPr>
        <p:spPr>
          <a:xfrm>
            <a:off x="457200" y="1609416"/>
            <a:ext cx="7239000" cy="1667184"/>
          </a:xfrm>
        </p:spPr>
        <p:txBody>
          <a:bodyPr>
            <a:normAutofit/>
          </a:bodyPr>
          <a:lstStyle/>
          <a:p>
            <a:r>
              <a:rPr lang="en-US" sz="2400" dirty="0" smtClean="0"/>
              <a:t>The impact of persuasive message usually decreases over time. The sleeper effect predicts that a message from a low-credibility source can actually increase in persuasiveness. </a:t>
            </a:r>
            <a:endParaRPr lang="en-US" sz="2400" dirty="0"/>
          </a:p>
        </p:txBody>
      </p:sp>
      <p:pic>
        <p:nvPicPr>
          <p:cNvPr id="18" name="Picture 17" descr="zzzz.jpg"/>
          <p:cNvPicPr>
            <a:picLocks noChangeAspect="1"/>
          </p:cNvPicPr>
          <p:nvPr/>
        </p:nvPicPr>
        <p:blipFill>
          <a:blip r:embed="rId3" cstate="print"/>
          <a:stretch>
            <a:fillRect/>
          </a:stretch>
        </p:blipFill>
        <p:spPr>
          <a:xfrm>
            <a:off x="7239000" y="152400"/>
            <a:ext cx="819150" cy="819150"/>
          </a:xfrm>
          <a:prstGeom prst="rect">
            <a:avLst/>
          </a:prstGeom>
        </p:spPr>
      </p:pic>
      <p:sp>
        <p:nvSpPr>
          <p:cNvPr id="19" name="Content Placeholder 2"/>
          <p:cNvSpPr txBox="1">
            <a:spLocks/>
          </p:cNvSpPr>
          <p:nvPr/>
        </p:nvSpPr>
        <p:spPr>
          <a:xfrm>
            <a:off x="228600" y="3581400"/>
            <a:ext cx="7848600" cy="2874336"/>
          </a:xfrm>
          <a:prstGeom prst="rect">
            <a:avLst/>
          </a:prstGeom>
        </p:spPr>
        <p:txBody>
          <a:bodyPr vert="horz">
            <a:normAutofit/>
          </a:bodyPr>
          <a:lstStyle/>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None/>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	(</a:t>
            </a:r>
            <a:r>
              <a:rPr kumimoji="0" lang="en-US" sz="1800" b="0" i="0" u="none" strike="noStrike" kern="1200" cap="none" spc="0" normalizeH="0" baseline="0" noProof="0" dirty="0" err="1" smtClean="0">
                <a:ln>
                  <a:noFill/>
                </a:ln>
                <a:solidFill>
                  <a:schemeClr val="tx1"/>
                </a:solidFill>
                <a:effectLst/>
                <a:uLnTx/>
                <a:uFillTx/>
                <a:latin typeface="+mn-lt"/>
                <a:ea typeface="+mn-ea"/>
                <a:cs typeface="+mn-cs"/>
              </a:rPr>
              <a:t>Hovland</a:t>
            </a:r>
            <a:r>
              <a:rPr kumimoji="0" lang="en-US" sz="1800" b="0" i="0" u="none" strike="noStrike" kern="1200" cap="none" spc="0" normalizeH="0" baseline="0" noProof="0" dirty="0" smtClean="0">
                <a:ln>
                  <a:noFill/>
                </a:ln>
                <a:solidFill>
                  <a:schemeClr val="tx1"/>
                </a:solidFill>
                <a:effectLst/>
                <a:uLnTx/>
                <a:uFillTx/>
                <a:latin typeface="+mn-lt"/>
                <a:ea typeface="+mn-ea"/>
                <a:cs typeface="+mn-cs"/>
              </a:rPr>
              <a:t>, Weiss, 1951)</a:t>
            </a:r>
          </a:p>
          <a:p>
            <a:pPr marL="274320" marR="0" lvl="0" indent="-274320" algn="l" defTabSz="914400" rtl="0" eaLnBrk="1" fontAlgn="auto" latinLnBrk="0" hangingPunct="1">
              <a:lnSpc>
                <a:spcPct val="100000"/>
              </a:lnSpc>
              <a:spcBef>
                <a:spcPts val="600"/>
              </a:spcBef>
              <a:spcAft>
                <a:spcPts val="0"/>
              </a:spcAft>
              <a:buClr>
                <a:schemeClr val="tx2"/>
              </a:buClr>
              <a:buSzPct val="73000"/>
              <a:tabLst/>
              <a:defRPr/>
            </a:pPr>
            <a:r>
              <a:rPr lang="en-US" sz="2400" dirty="0" smtClean="0"/>
              <a:t>	</a:t>
            </a:r>
            <a:r>
              <a:rPr kumimoji="0" lang="en-US" sz="2400" b="0" i="0" u="sng" strike="noStrike" kern="1200" cap="none" spc="0" normalizeH="0" baseline="0" noProof="0" dirty="0" smtClean="0">
                <a:ln>
                  <a:noFill/>
                </a:ln>
                <a:solidFill>
                  <a:schemeClr val="tx1"/>
                </a:solidFill>
                <a:effectLst/>
                <a:uLnTx/>
                <a:uFillTx/>
                <a:latin typeface="+mn-lt"/>
                <a:ea typeface="+mn-ea"/>
                <a:cs typeface="+mn-cs"/>
              </a:rPr>
              <a:t>Essay about the effectiveness of atomic submarines</a:t>
            </a:r>
          </a:p>
          <a:p>
            <a:pPr marL="274320" marR="0" lvl="0" indent="-274320" algn="ctr" defTabSz="914400" rtl="0" eaLnBrk="1" fontAlgn="auto" latinLnBrk="0" hangingPunct="1">
              <a:lnSpc>
                <a:spcPct val="100000"/>
              </a:lnSpc>
              <a:spcBef>
                <a:spcPts val="600"/>
              </a:spcBef>
              <a:spcAft>
                <a:spcPts val="0"/>
              </a:spcAft>
              <a:buClr>
                <a:schemeClr val="tx2"/>
              </a:buClr>
              <a:buSzPct val="73000"/>
              <a:buFont typeface="Wingdings 2"/>
              <a:buNone/>
              <a:tabLst/>
              <a:defRPr/>
            </a:pPr>
            <a:r>
              <a:rPr kumimoji="0" lang="en-US" sz="2400" b="0" i="0" u="none" strike="noStrike" kern="1200" cap="none" spc="0" normalizeH="0" baseline="0" noProof="0" dirty="0" smtClean="0">
                <a:ln>
                  <a:noFill/>
                </a:ln>
                <a:solidFill>
                  <a:schemeClr val="bg1">
                    <a:lumMod val="65000"/>
                  </a:schemeClr>
                </a:solidFill>
                <a:effectLst/>
                <a:uLnTx/>
                <a:uFillTx/>
                <a:latin typeface="+mn-lt"/>
                <a:ea typeface="+mn-ea"/>
                <a:cs typeface="+mn-cs"/>
              </a:rPr>
              <a:t>Sources: </a:t>
            </a:r>
          </a:p>
          <a:p>
            <a:pPr marL="274320" marR="0" lvl="0" indent="-274320" algn="ctr" defTabSz="914400" rtl="0" eaLnBrk="1" fontAlgn="auto" latinLnBrk="0" hangingPunct="1">
              <a:lnSpc>
                <a:spcPct val="100000"/>
              </a:lnSpc>
              <a:spcBef>
                <a:spcPts val="600"/>
              </a:spcBef>
              <a:spcAft>
                <a:spcPts val="0"/>
              </a:spcAft>
              <a:buClr>
                <a:schemeClr val="tx2"/>
              </a:buClr>
              <a:buSzPct val="73000"/>
              <a:buFont typeface="Wingdings 2"/>
              <a:buNone/>
              <a:tabLst/>
              <a:defRPr/>
            </a:pPr>
            <a:r>
              <a:rPr kumimoji="0" lang="en-US" sz="2400" b="0" i="0" u="none" strike="noStrike" kern="1200" cap="none" spc="0" normalizeH="0" baseline="0" noProof="0" dirty="0" smtClean="0">
                <a:ln>
                  <a:noFill/>
                </a:ln>
                <a:solidFill>
                  <a:schemeClr val="accent1">
                    <a:lumMod val="75000"/>
                  </a:schemeClr>
                </a:solidFill>
                <a:effectLst/>
                <a:uLnTx/>
                <a:uFillTx/>
                <a:latin typeface="+mn-lt"/>
                <a:ea typeface="+mn-ea"/>
                <a:cs typeface="+mn-cs"/>
              </a:rPr>
              <a:t>Soviet newspaper </a:t>
            </a:r>
            <a:r>
              <a:rPr kumimoji="0" lang="en-US" sz="2400" b="0" i="1" u="none" strike="noStrike" kern="1200" cap="none" spc="0" normalizeH="0" baseline="0" noProof="0" dirty="0" smtClean="0">
                <a:ln>
                  <a:noFill/>
                </a:ln>
                <a:solidFill>
                  <a:schemeClr val="accent1">
                    <a:lumMod val="75000"/>
                  </a:schemeClr>
                </a:solidFill>
                <a:effectLst/>
                <a:uLnTx/>
                <a:uFillTx/>
                <a:latin typeface="+mn-lt"/>
                <a:ea typeface="+mn-ea"/>
                <a:cs typeface="+mn-cs"/>
              </a:rPr>
              <a:t>Pravda</a:t>
            </a:r>
          </a:p>
          <a:p>
            <a:pPr marL="274320" marR="0" lvl="0" indent="-274320" algn="ctr" defTabSz="914400" rtl="0" eaLnBrk="1" fontAlgn="auto" latinLnBrk="0" hangingPunct="1">
              <a:lnSpc>
                <a:spcPct val="100000"/>
              </a:lnSpc>
              <a:spcBef>
                <a:spcPts val="600"/>
              </a:spcBef>
              <a:spcAft>
                <a:spcPts val="0"/>
              </a:spcAft>
              <a:buClr>
                <a:schemeClr val="tx2"/>
              </a:buClr>
              <a:buSzPct val="73000"/>
              <a:buFont typeface="Wingdings 2"/>
              <a:buNone/>
              <a:tabLst/>
              <a:defRPr/>
            </a:pPr>
            <a:r>
              <a:rPr kumimoji="0" lang="en-US" sz="2400" b="0" i="1" u="none" strike="noStrike" kern="1200" cap="none" spc="0" normalizeH="0" baseline="0" noProof="0" dirty="0" smtClean="0">
                <a:ln>
                  <a:noFill/>
                </a:ln>
                <a:solidFill>
                  <a:schemeClr val="tx1"/>
                </a:solidFill>
                <a:effectLst/>
                <a:uLnTx/>
                <a:uFillTx/>
                <a:latin typeface="+mn-lt"/>
                <a:ea typeface="+mn-ea"/>
                <a:cs typeface="+mn-cs"/>
              </a:rPr>
              <a:t>vs. </a:t>
            </a:r>
          </a:p>
          <a:p>
            <a:pPr marL="274320" marR="0" lvl="0" indent="-274320" algn="ctr" defTabSz="914400" rtl="0" eaLnBrk="1" fontAlgn="auto" latinLnBrk="0" hangingPunct="1">
              <a:lnSpc>
                <a:spcPct val="100000"/>
              </a:lnSpc>
              <a:spcBef>
                <a:spcPts val="600"/>
              </a:spcBef>
              <a:spcAft>
                <a:spcPts val="0"/>
              </a:spcAft>
              <a:buClr>
                <a:schemeClr val="tx2"/>
              </a:buClr>
              <a:buSzPct val="73000"/>
              <a:buFont typeface="Wingdings 2"/>
              <a:buNone/>
              <a:tabLst/>
              <a:defRPr/>
            </a:pPr>
            <a:r>
              <a:rPr kumimoji="0" lang="en-US" sz="2400" b="0" i="0" u="none" strike="noStrike" kern="1200" cap="none" spc="0" normalizeH="0" baseline="0" noProof="0" dirty="0" smtClean="0">
                <a:ln>
                  <a:noFill/>
                </a:ln>
                <a:solidFill>
                  <a:schemeClr val="accent1">
                    <a:lumMod val="75000"/>
                  </a:schemeClr>
                </a:solidFill>
                <a:effectLst/>
                <a:uLnTx/>
                <a:uFillTx/>
                <a:latin typeface="+mn-lt"/>
                <a:ea typeface="+mn-ea"/>
                <a:cs typeface="+mn-cs"/>
              </a:rPr>
              <a:t>Nobel Prize-winning nuclear physicist </a:t>
            </a:r>
            <a:r>
              <a:rPr kumimoji="0" lang="en-US" sz="2300" b="0" i="0" u="none" strike="noStrike" kern="1200" cap="none" spc="0" normalizeH="0" baseline="0" noProof="0" dirty="0" smtClean="0">
                <a:ln>
                  <a:noFill/>
                </a:ln>
                <a:solidFill>
                  <a:schemeClr val="accent1">
                    <a:lumMod val="75000"/>
                  </a:schemeClr>
                </a:solidFill>
                <a:effectLst/>
                <a:uLnTx/>
                <a:uFillTx/>
                <a:latin typeface="+mn-lt"/>
                <a:ea typeface="+mn-ea"/>
                <a:cs typeface="+mn-cs"/>
              </a:rPr>
              <a:t>R. Oppenheimer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Sleeper effect</a:t>
            </a:r>
            <a:endParaRPr lang="en-US" dirty="0"/>
          </a:p>
        </p:txBody>
      </p:sp>
      <p:cxnSp>
        <p:nvCxnSpPr>
          <p:cNvPr id="4" name="Straight Arrow Connector 3"/>
          <p:cNvCxnSpPr/>
          <p:nvPr/>
        </p:nvCxnSpPr>
        <p:spPr>
          <a:xfrm>
            <a:off x="1600200" y="4419600"/>
            <a:ext cx="3581400"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rot="5400000" flipH="1" flipV="1">
            <a:off x="229394" y="3047206"/>
            <a:ext cx="2743200"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3034552" y="4495800"/>
            <a:ext cx="699247" cy="338554"/>
          </a:xfrm>
          <a:prstGeom prst="rect">
            <a:avLst/>
          </a:prstGeom>
          <a:noFill/>
        </p:spPr>
        <p:txBody>
          <a:bodyPr wrap="square" rtlCol="0">
            <a:spAutoFit/>
          </a:bodyPr>
          <a:lstStyle/>
          <a:p>
            <a:r>
              <a:rPr lang="en-US" sz="1600" dirty="0" smtClean="0">
                <a:latin typeface="Arial" pitchFamily="34" charset="0"/>
                <a:cs typeface="Arial" pitchFamily="34" charset="0"/>
              </a:rPr>
              <a:t>Time</a:t>
            </a:r>
            <a:endParaRPr lang="en-US" sz="1600" dirty="0">
              <a:latin typeface="Arial" pitchFamily="34" charset="0"/>
              <a:cs typeface="Arial" pitchFamily="34" charset="0"/>
            </a:endParaRPr>
          </a:p>
        </p:txBody>
      </p:sp>
      <p:sp>
        <p:nvSpPr>
          <p:cNvPr id="7" name="TextBox 6"/>
          <p:cNvSpPr txBox="1"/>
          <p:nvPr/>
        </p:nvSpPr>
        <p:spPr>
          <a:xfrm>
            <a:off x="457200" y="2590800"/>
            <a:ext cx="914400" cy="584775"/>
          </a:xfrm>
          <a:prstGeom prst="rect">
            <a:avLst/>
          </a:prstGeom>
          <a:noFill/>
        </p:spPr>
        <p:txBody>
          <a:bodyPr wrap="square" rtlCol="0">
            <a:spAutoFit/>
          </a:bodyPr>
          <a:lstStyle/>
          <a:p>
            <a:r>
              <a:rPr lang="en-US" sz="1600" dirty="0" smtClean="0">
                <a:latin typeface="Arial" pitchFamily="34" charset="0"/>
                <a:cs typeface="Arial" pitchFamily="34" charset="0"/>
              </a:rPr>
              <a:t>Attitude change</a:t>
            </a:r>
            <a:endParaRPr lang="en-US" sz="1600" dirty="0">
              <a:latin typeface="Arial" pitchFamily="34" charset="0"/>
              <a:cs typeface="Arial" pitchFamily="34" charset="0"/>
            </a:endParaRPr>
          </a:p>
        </p:txBody>
      </p:sp>
      <p:cxnSp>
        <p:nvCxnSpPr>
          <p:cNvPr id="8" name="Straight Arrow Connector 7"/>
          <p:cNvCxnSpPr/>
          <p:nvPr/>
        </p:nvCxnSpPr>
        <p:spPr>
          <a:xfrm>
            <a:off x="2057400" y="2133600"/>
            <a:ext cx="3048000" cy="1676400"/>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2057400" y="2971800"/>
            <a:ext cx="3124200" cy="1143000"/>
          </a:xfrm>
          <a:prstGeom prst="straightConnector1">
            <a:avLst/>
          </a:prstGeom>
          <a:ln w="3175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590800" y="2057400"/>
            <a:ext cx="1600200" cy="338554"/>
          </a:xfrm>
          <a:prstGeom prst="rect">
            <a:avLst/>
          </a:prstGeom>
          <a:noFill/>
        </p:spPr>
        <p:txBody>
          <a:bodyPr wrap="square" rtlCol="0">
            <a:spAutoFit/>
          </a:bodyPr>
          <a:lstStyle/>
          <a:p>
            <a:r>
              <a:rPr lang="en-US" sz="1600" dirty="0" smtClean="0">
                <a:latin typeface="Arial" pitchFamily="34" charset="0"/>
                <a:cs typeface="Arial" pitchFamily="34" charset="0"/>
              </a:rPr>
              <a:t>High credibility</a:t>
            </a:r>
            <a:endParaRPr lang="en-US" sz="1600" dirty="0">
              <a:latin typeface="Arial" pitchFamily="34" charset="0"/>
              <a:cs typeface="Arial" pitchFamily="34" charset="0"/>
            </a:endParaRPr>
          </a:p>
        </p:txBody>
      </p:sp>
      <p:sp>
        <p:nvSpPr>
          <p:cNvPr id="11" name="TextBox 10"/>
          <p:cNvSpPr txBox="1"/>
          <p:nvPr/>
        </p:nvSpPr>
        <p:spPr>
          <a:xfrm>
            <a:off x="2895600" y="3810000"/>
            <a:ext cx="1600200" cy="338554"/>
          </a:xfrm>
          <a:prstGeom prst="rect">
            <a:avLst/>
          </a:prstGeom>
          <a:noFill/>
        </p:spPr>
        <p:txBody>
          <a:bodyPr wrap="square" rtlCol="0">
            <a:spAutoFit/>
          </a:bodyPr>
          <a:lstStyle/>
          <a:p>
            <a:r>
              <a:rPr lang="en-US" sz="1600" dirty="0" smtClean="0">
                <a:latin typeface="Arial" pitchFamily="34" charset="0"/>
                <a:cs typeface="Arial" pitchFamily="34" charset="0"/>
              </a:rPr>
              <a:t>Low credibility</a:t>
            </a:r>
            <a:endParaRPr lang="en-US" sz="1600" dirty="0">
              <a:latin typeface="Arial" pitchFamily="34" charset="0"/>
              <a:cs typeface="Arial" pitchFamily="34" charset="0"/>
            </a:endParaRPr>
          </a:p>
        </p:txBody>
      </p:sp>
      <p:sp>
        <p:nvSpPr>
          <p:cNvPr id="13" name="TextBox 12"/>
          <p:cNvSpPr txBox="1"/>
          <p:nvPr/>
        </p:nvSpPr>
        <p:spPr>
          <a:xfrm>
            <a:off x="838200" y="5562600"/>
            <a:ext cx="6858000" cy="923330"/>
          </a:xfrm>
          <a:prstGeom prst="rect">
            <a:avLst/>
          </a:prstGeom>
          <a:solidFill>
            <a:schemeClr val="tx2">
              <a:lumMod val="40000"/>
              <a:lumOff val="60000"/>
            </a:schemeClr>
          </a:solidFill>
          <a:ln w="25400">
            <a:solidFill>
              <a:schemeClr val="accent4">
                <a:lumMod val="75000"/>
              </a:schemeClr>
            </a:solidFill>
          </a:ln>
        </p:spPr>
        <p:txBody>
          <a:bodyPr wrap="square" rtlCol="0">
            <a:spAutoFit/>
          </a:bodyPr>
          <a:lstStyle/>
          <a:p>
            <a:pPr algn="just"/>
            <a:r>
              <a:rPr lang="en-US" b="1" u="sng" dirty="0" smtClean="0"/>
              <a:t>Cause</a:t>
            </a:r>
            <a:r>
              <a:rPr lang="en-US" dirty="0" smtClean="0"/>
              <a:t> : The sleeper effect occurs because memory for the </a:t>
            </a:r>
            <a:r>
              <a:rPr lang="en-US" i="1" dirty="0" smtClean="0"/>
              <a:t>discounting cue</a:t>
            </a:r>
            <a:r>
              <a:rPr lang="en-US" dirty="0" smtClean="0"/>
              <a:t> (information that the messenger was unreliable) disappears more quickly than memory for the message.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Credibility – Sleeper effect</a:t>
            </a:r>
            <a:endParaRPr lang="en-US" dirty="0"/>
          </a:p>
        </p:txBody>
      </p:sp>
      <p:sp>
        <p:nvSpPr>
          <p:cNvPr id="3" name="Content Placeholder 2"/>
          <p:cNvSpPr>
            <a:spLocks noGrp="1"/>
          </p:cNvSpPr>
          <p:nvPr>
            <p:ph idx="1"/>
          </p:nvPr>
        </p:nvSpPr>
        <p:spPr/>
        <p:txBody>
          <a:bodyPr>
            <a:normAutofit/>
          </a:bodyPr>
          <a:lstStyle/>
          <a:p>
            <a:pPr>
              <a:buNone/>
            </a:pPr>
            <a:r>
              <a:rPr lang="en-US" sz="2400" dirty="0" smtClean="0"/>
              <a:t>	Political campaigns</a:t>
            </a:r>
          </a:p>
          <a:p>
            <a:r>
              <a:rPr lang="en-US" sz="1400" dirty="0" smtClean="0">
                <a:hlinkClick r:id="rId2"/>
              </a:rPr>
              <a:t>http://www.youtube.com/watch?v=ER5tYbFBTHg</a:t>
            </a:r>
            <a:endParaRPr lang="en-US" sz="1400" dirty="0" smtClean="0"/>
          </a:p>
          <a:p>
            <a:r>
              <a:rPr lang="en-US" sz="1400" dirty="0" smtClean="0">
                <a:hlinkClick r:id="rId3"/>
              </a:rPr>
              <a:t>http://www.youtube.com/watch?v=8xukbiS8q9s</a:t>
            </a:r>
            <a:endParaRPr lang="en-US" sz="1400" dirty="0" smtClean="0"/>
          </a:p>
          <a:p>
            <a:r>
              <a:rPr lang="en-US" sz="1400" dirty="0" smtClean="0">
                <a:hlinkClick r:id="rId4"/>
              </a:rPr>
              <a:t>http://www.youtube.com/watch?v=GV_uryFRPjY&amp;feature=channel</a:t>
            </a:r>
            <a:endParaRPr lang="en-US" sz="1400" dirty="0" smtClean="0"/>
          </a:p>
          <a:p>
            <a:endParaRPr lang="en-US" sz="1400" dirty="0"/>
          </a:p>
        </p:txBody>
      </p:sp>
      <p:pic>
        <p:nvPicPr>
          <p:cNvPr id="4" name="Picture 3" descr="zzzz.jpg"/>
          <p:cNvPicPr>
            <a:picLocks noChangeAspect="1"/>
          </p:cNvPicPr>
          <p:nvPr/>
        </p:nvPicPr>
        <p:blipFill>
          <a:blip r:embed="rId5" cstate="print"/>
          <a:stretch>
            <a:fillRect/>
          </a:stretch>
        </p:blipFill>
        <p:spPr>
          <a:xfrm>
            <a:off x="7239000" y="152400"/>
            <a:ext cx="819150" cy="819150"/>
          </a:xfrm>
          <a:prstGeom prst="rect">
            <a:avLst/>
          </a:prstGeom>
        </p:spPr>
      </p:pic>
      <p:pic>
        <p:nvPicPr>
          <p:cNvPr id="5" name="Picture 4" descr="obama 2.jpg"/>
          <p:cNvPicPr>
            <a:picLocks noChangeAspect="1"/>
          </p:cNvPicPr>
          <p:nvPr/>
        </p:nvPicPr>
        <p:blipFill>
          <a:blip r:embed="rId6" cstate="print"/>
          <a:stretch>
            <a:fillRect/>
          </a:stretch>
        </p:blipFill>
        <p:spPr>
          <a:xfrm>
            <a:off x="2209800" y="3810000"/>
            <a:ext cx="3733800" cy="2812796"/>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Credibility and language</a:t>
            </a:r>
            <a:endParaRPr lang="en-US" dirty="0"/>
          </a:p>
        </p:txBody>
      </p:sp>
      <p:sp>
        <p:nvSpPr>
          <p:cNvPr id="3" name="Content Placeholder 2"/>
          <p:cNvSpPr>
            <a:spLocks noGrp="1"/>
          </p:cNvSpPr>
          <p:nvPr>
            <p:ph idx="1"/>
          </p:nvPr>
        </p:nvSpPr>
        <p:spPr/>
        <p:txBody>
          <a:bodyPr>
            <a:normAutofit/>
          </a:bodyPr>
          <a:lstStyle/>
          <a:p>
            <a:pPr>
              <a:buNone/>
            </a:pPr>
            <a:r>
              <a:rPr lang="en-US" b="1" i="1" dirty="0" smtClean="0"/>
              <a:t>Language that reduces credibility includes:</a:t>
            </a:r>
          </a:p>
          <a:p>
            <a:r>
              <a:rPr lang="en-US" dirty="0" smtClean="0"/>
              <a:t>Ums, </a:t>
            </a:r>
            <a:r>
              <a:rPr lang="en-US" dirty="0" err="1" smtClean="0"/>
              <a:t>ers</a:t>
            </a:r>
            <a:r>
              <a:rPr lang="en-US" dirty="0" smtClean="0"/>
              <a:t> and other, ah, hesitation.</a:t>
            </a:r>
          </a:p>
          <a:p>
            <a:r>
              <a:rPr lang="en-US" dirty="0" smtClean="0"/>
              <a:t>Totally and absolutely excessive exaggeration.</a:t>
            </a:r>
          </a:p>
          <a:p>
            <a:r>
              <a:rPr lang="en-US" dirty="0" smtClean="0"/>
              <a:t>Kinds of qualifications that sort of lack assertion, I guess.</a:t>
            </a:r>
          </a:p>
          <a:p>
            <a:r>
              <a:rPr lang="en-US" dirty="0" smtClean="0"/>
              <a:t>Politeness, sir, that indicates subordination.</a:t>
            </a:r>
          </a:p>
          <a:p>
            <a:r>
              <a:rPr lang="en-US" dirty="0" smtClean="0"/>
              <a:t>I know it is silly to say this, but disclaimers do reduce credibility.</a:t>
            </a:r>
          </a:p>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attractiveness</a:t>
            </a:r>
            <a:endParaRPr lang="en-US" dirty="0"/>
          </a:p>
        </p:txBody>
      </p:sp>
      <p:sp>
        <p:nvSpPr>
          <p:cNvPr id="3" name="Content Placeholder 2"/>
          <p:cNvSpPr>
            <a:spLocks noGrp="1"/>
          </p:cNvSpPr>
          <p:nvPr>
            <p:ph idx="1"/>
          </p:nvPr>
        </p:nvSpPr>
        <p:spPr/>
        <p:txBody>
          <a:bodyPr/>
          <a:lstStyle/>
          <a:p>
            <a:r>
              <a:rPr lang="en-US" dirty="0" smtClean="0"/>
              <a:t>Social attractive individuals are likable and physically appealing</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auth - fidel.jpg"/>
          <p:cNvPicPr>
            <a:picLocks noGrp="1" noChangeAspect="1"/>
          </p:cNvPicPr>
          <p:nvPr>
            <p:ph idx="1"/>
          </p:nvPr>
        </p:nvPicPr>
        <p:blipFill>
          <a:blip r:embed="rId2" cstate="print"/>
          <a:stretch>
            <a:fillRect/>
          </a:stretch>
        </p:blipFill>
        <p:spPr>
          <a:xfrm>
            <a:off x="1129420" y="1609725"/>
            <a:ext cx="5894560" cy="4846638"/>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Factors influencing liking</a:t>
            </a:r>
            <a:endParaRPr lang="en-US" dirty="0"/>
          </a:p>
        </p:txBody>
      </p:sp>
      <p:sp>
        <p:nvSpPr>
          <p:cNvPr id="3" name="Content Placeholder 2"/>
          <p:cNvSpPr>
            <a:spLocks noGrp="1"/>
          </p:cNvSpPr>
          <p:nvPr>
            <p:ph idx="1"/>
          </p:nvPr>
        </p:nvSpPr>
        <p:spPr/>
        <p:txBody>
          <a:bodyPr/>
          <a:lstStyle/>
          <a:p>
            <a:r>
              <a:rPr lang="en-US" dirty="0" smtClean="0"/>
              <a:t>Physical attractiveness</a:t>
            </a:r>
          </a:p>
          <a:p>
            <a:r>
              <a:rPr lang="en-US" dirty="0" smtClean="0"/>
              <a:t>Propinquity (closeness)</a:t>
            </a:r>
          </a:p>
          <a:p>
            <a:r>
              <a:rPr lang="en-US" dirty="0" smtClean="0"/>
              <a:t>Similarity</a:t>
            </a:r>
          </a:p>
          <a:p>
            <a:r>
              <a:rPr lang="en-US" dirty="0" smtClean="0"/>
              <a:t>Congeniality</a:t>
            </a:r>
          </a:p>
          <a:p>
            <a:r>
              <a:rPr lang="en-US" dirty="0" smtClean="0"/>
              <a:t>Familiarity</a:t>
            </a:r>
          </a:p>
          <a:p>
            <a:r>
              <a:rPr lang="en-US" sz="2800" dirty="0" smtClean="0"/>
              <a:t>Cooperation</a:t>
            </a:r>
          </a:p>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Factors influencing liking</a:t>
            </a:r>
            <a:endParaRPr lang="en-US" dirty="0"/>
          </a:p>
        </p:txBody>
      </p:sp>
      <p:sp>
        <p:nvSpPr>
          <p:cNvPr id="3" name="Content Placeholder 2"/>
          <p:cNvSpPr>
            <a:spLocks noGrp="1"/>
          </p:cNvSpPr>
          <p:nvPr>
            <p:ph idx="1"/>
          </p:nvPr>
        </p:nvSpPr>
        <p:spPr>
          <a:xfrm>
            <a:off x="457200" y="1609416"/>
            <a:ext cx="7239000" cy="1057584"/>
          </a:xfrm>
        </p:spPr>
        <p:txBody>
          <a:bodyPr/>
          <a:lstStyle/>
          <a:p>
            <a:pPr>
              <a:buNone/>
            </a:pPr>
            <a:r>
              <a:rPr lang="en-US" b="1" dirty="0" smtClean="0"/>
              <a:t>PHYSICAL ATTRACTIVENESS</a:t>
            </a:r>
          </a:p>
        </p:txBody>
      </p:sp>
      <p:sp>
        <p:nvSpPr>
          <p:cNvPr id="6" name="Content Placeholder 2"/>
          <p:cNvSpPr txBox="1">
            <a:spLocks/>
          </p:cNvSpPr>
          <p:nvPr/>
        </p:nvSpPr>
        <p:spPr>
          <a:xfrm>
            <a:off x="228600" y="2286000"/>
            <a:ext cx="8382000" cy="3810000"/>
          </a:xfrm>
          <a:prstGeom prst="rect">
            <a:avLst/>
          </a:prstGeom>
        </p:spPr>
        <p:txBody>
          <a:bodyPr vert="horz">
            <a:normAutofit lnSpcReduction="10000"/>
          </a:bodyPr>
          <a:lstStyle/>
          <a:p>
            <a:pPr marL="521208" marR="0" lvl="1" indent="-228600" algn="l" defTabSz="914400" rtl="0" eaLnBrk="1" fontAlgn="auto" latinLnBrk="0" hangingPunct="1">
              <a:lnSpc>
                <a:spcPct val="100000"/>
              </a:lnSpc>
              <a:spcBef>
                <a:spcPts val="500"/>
              </a:spcBef>
              <a:spcAft>
                <a:spcPts val="0"/>
              </a:spcAft>
              <a:buClr>
                <a:schemeClr val="accent4"/>
              </a:buClr>
              <a:buSzPct val="80000"/>
              <a:buFont typeface="Wingdings 2"/>
              <a:buChar char=""/>
              <a:tabLst/>
              <a:defRPr/>
            </a:pPr>
            <a:r>
              <a:rPr kumimoji="0" lang="en-US" sz="2300" b="0" i="0" u="none" strike="noStrike" kern="1200" cap="none" spc="0" normalizeH="0" baseline="0" noProof="0" dirty="0" smtClean="0">
                <a:ln>
                  <a:noFill/>
                </a:ln>
                <a:solidFill>
                  <a:schemeClr val="tx1">
                    <a:tint val="85000"/>
                  </a:schemeClr>
                </a:solidFill>
                <a:effectLst/>
                <a:uLnTx/>
                <a:uFillTx/>
                <a:latin typeface="+mn-lt"/>
                <a:ea typeface="+mn-ea"/>
                <a:cs typeface="+mn-cs"/>
              </a:rPr>
              <a:t>More physically attractive people are:</a:t>
            </a:r>
            <a:endParaRPr kumimoji="0" lang="en-US" sz="2300" b="0" i="0" u="none" strike="noStrike" kern="1200" cap="none" spc="0" normalizeH="0" baseline="0" noProof="0" dirty="0" smtClean="0">
              <a:ln>
                <a:noFill/>
              </a:ln>
              <a:solidFill>
                <a:schemeClr val="bg1"/>
              </a:solidFill>
              <a:effectLst/>
              <a:uLnTx/>
              <a:uFillTx/>
              <a:latin typeface="+mn-lt"/>
              <a:ea typeface="+mn-ea"/>
              <a:cs typeface="+mn-cs"/>
            </a:endParaRPr>
          </a:p>
          <a:p>
            <a:pPr marL="758952" marR="0" lvl="2" indent="-228600" algn="l" defTabSz="914400" rtl="0" eaLnBrk="1" fontAlgn="auto" latinLnBrk="0" hangingPunct="1">
              <a:lnSpc>
                <a:spcPct val="100000"/>
              </a:lnSpc>
              <a:spcBef>
                <a:spcPts val="400"/>
              </a:spcBef>
              <a:spcAft>
                <a:spcPts val="0"/>
              </a:spcAft>
              <a:buClr>
                <a:schemeClr val="accent4"/>
              </a:buClr>
              <a:buSzPct val="60000"/>
              <a:buFont typeface="Wingdings"/>
              <a:buChar char=""/>
              <a:tabLst/>
              <a:defRPr/>
            </a:pPr>
            <a:r>
              <a:rPr kumimoji="0" lang="en-US" sz="2000" b="0" u="none" strike="noStrike" kern="1200" cap="none" spc="0" normalizeH="0" baseline="0" noProof="0" dirty="0" smtClean="0">
                <a:ln>
                  <a:noFill/>
                </a:ln>
                <a:solidFill>
                  <a:schemeClr val="accent1">
                    <a:lumMod val="75000"/>
                  </a:schemeClr>
                </a:solidFill>
                <a:effectLst/>
                <a:uLnTx/>
                <a:uFillTx/>
                <a:latin typeface="+mn-lt"/>
                <a:ea typeface="+mn-ea"/>
                <a:cs typeface="+mn-cs"/>
              </a:rPr>
              <a:t>Better liked</a:t>
            </a:r>
          </a:p>
          <a:p>
            <a:pPr marL="758952" marR="0" lvl="2" indent="-228600" algn="l" defTabSz="914400" rtl="0" eaLnBrk="1" fontAlgn="auto" latinLnBrk="0" hangingPunct="1">
              <a:lnSpc>
                <a:spcPct val="100000"/>
              </a:lnSpc>
              <a:spcBef>
                <a:spcPts val="400"/>
              </a:spcBef>
              <a:spcAft>
                <a:spcPts val="0"/>
              </a:spcAft>
              <a:buClr>
                <a:schemeClr val="accent4"/>
              </a:buClr>
              <a:buSzPct val="60000"/>
              <a:buFont typeface="Wingdings"/>
              <a:buChar char=""/>
              <a:tabLst/>
              <a:defRPr/>
            </a:pPr>
            <a:r>
              <a:rPr kumimoji="0" lang="en-US" sz="2000" b="0" u="none" strike="noStrike" kern="1200" cap="none" spc="0" normalizeH="0" baseline="0" noProof="0" dirty="0" smtClean="0">
                <a:ln>
                  <a:noFill/>
                </a:ln>
                <a:solidFill>
                  <a:schemeClr val="accent1">
                    <a:lumMod val="75000"/>
                  </a:schemeClr>
                </a:solidFill>
                <a:effectLst/>
                <a:uLnTx/>
                <a:uFillTx/>
                <a:latin typeface="+mn-lt"/>
                <a:ea typeface="+mn-ea"/>
                <a:cs typeface="+mn-cs"/>
              </a:rPr>
              <a:t>Obtain better jobs</a:t>
            </a:r>
          </a:p>
          <a:p>
            <a:pPr marL="758952" marR="0" lvl="2" indent="-228600" algn="l" defTabSz="914400" rtl="0" eaLnBrk="1" fontAlgn="auto" latinLnBrk="0" hangingPunct="1">
              <a:lnSpc>
                <a:spcPct val="100000"/>
              </a:lnSpc>
              <a:spcBef>
                <a:spcPts val="400"/>
              </a:spcBef>
              <a:spcAft>
                <a:spcPts val="0"/>
              </a:spcAft>
              <a:buClr>
                <a:schemeClr val="accent4"/>
              </a:buClr>
              <a:buSzPct val="60000"/>
              <a:buFont typeface="Wingdings"/>
              <a:buChar char=""/>
              <a:tabLst/>
              <a:defRPr/>
            </a:pPr>
            <a:r>
              <a:rPr kumimoji="0" lang="en-US" sz="2000" b="0" u="none" strike="noStrike" kern="1200" cap="none" spc="0" normalizeH="0" baseline="0" noProof="0" dirty="0" smtClean="0">
                <a:ln>
                  <a:noFill/>
                </a:ln>
                <a:solidFill>
                  <a:schemeClr val="accent1">
                    <a:lumMod val="75000"/>
                  </a:schemeClr>
                </a:solidFill>
                <a:effectLst/>
                <a:uLnTx/>
                <a:uFillTx/>
                <a:latin typeface="+mn-lt"/>
                <a:ea typeface="+mn-ea"/>
                <a:cs typeface="+mn-cs"/>
              </a:rPr>
              <a:t>Have more social power</a:t>
            </a:r>
          </a:p>
          <a:p>
            <a:pPr marL="758952" marR="0" lvl="2" indent="-228600" algn="l" defTabSz="914400" rtl="0" eaLnBrk="1" fontAlgn="auto" latinLnBrk="0" hangingPunct="1">
              <a:lnSpc>
                <a:spcPct val="100000"/>
              </a:lnSpc>
              <a:spcBef>
                <a:spcPts val="400"/>
              </a:spcBef>
              <a:spcAft>
                <a:spcPts val="0"/>
              </a:spcAft>
              <a:buClr>
                <a:schemeClr val="accent4"/>
              </a:buClr>
              <a:buSzPct val="60000"/>
              <a:buFont typeface="Wingdings"/>
              <a:buChar char=""/>
              <a:tabLst/>
              <a:defRPr/>
            </a:pPr>
            <a:r>
              <a:rPr kumimoji="0" lang="en-US" sz="2000" b="0" u="none" strike="noStrike" kern="1200" cap="none" spc="0" normalizeH="0" baseline="0" noProof="0" dirty="0" smtClean="0">
                <a:ln>
                  <a:noFill/>
                </a:ln>
                <a:solidFill>
                  <a:schemeClr val="accent1">
                    <a:lumMod val="75000"/>
                  </a:schemeClr>
                </a:solidFill>
                <a:effectLst/>
                <a:uLnTx/>
                <a:uFillTx/>
                <a:latin typeface="+mn-lt"/>
                <a:ea typeface="+mn-ea"/>
                <a:cs typeface="+mn-cs"/>
              </a:rPr>
              <a:t>Have higher self-esteem</a:t>
            </a:r>
          </a:p>
          <a:p>
            <a:pPr marL="758952" marR="0" lvl="2" indent="-228600" algn="l" defTabSz="914400" rtl="0" eaLnBrk="1" fontAlgn="auto" latinLnBrk="0" hangingPunct="1">
              <a:lnSpc>
                <a:spcPct val="100000"/>
              </a:lnSpc>
              <a:spcBef>
                <a:spcPts val="400"/>
              </a:spcBef>
              <a:spcAft>
                <a:spcPts val="0"/>
              </a:spcAft>
              <a:buClr>
                <a:schemeClr val="accent4"/>
              </a:buClr>
              <a:buSzPct val="60000"/>
              <a:buFont typeface="Wingdings"/>
              <a:buChar char=""/>
              <a:tabLst/>
              <a:defRPr/>
            </a:pPr>
            <a:r>
              <a:rPr kumimoji="0" lang="en-US" sz="2000" b="0" u="none" strike="noStrike" kern="1200" cap="none" spc="0" normalizeH="0" baseline="0" noProof="0" dirty="0" smtClean="0">
                <a:ln>
                  <a:noFill/>
                </a:ln>
                <a:solidFill>
                  <a:schemeClr val="accent1">
                    <a:lumMod val="75000"/>
                  </a:schemeClr>
                </a:solidFill>
                <a:effectLst/>
                <a:uLnTx/>
                <a:uFillTx/>
                <a:latin typeface="+mn-lt"/>
                <a:ea typeface="+mn-ea"/>
                <a:cs typeface="+mn-cs"/>
              </a:rPr>
              <a:t>Receive better grades</a:t>
            </a:r>
          </a:p>
          <a:p>
            <a:pPr marL="758952" marR="0" lvl="2" indent="-228600" algn="l" defTabSz="914400" rtl="0" eaLnBrk="1" fontAlgn="auto" latinLnBrk="0" hangingPunct="1">
              <a:lnSpc>
                <a:spcPct val="100000"/>
              </a:lnSpc>
              <a:spcBef>
                <a:spcPts val="400"/>
              </a:spcBef>
              <a:spcAft>
                <a:spcPts val="0"/>
              </a:spcAft>
              <a:buClr>
                <a:schemeClr val="accent4"/>
              </a:buClr>
              <a:buSzPct val="60000"/>
              <a:buFont typeface="Wingdings"/>
              <a:buChar char=""/>
              <a:tabLst/>
              <a:defRPr/>
            </a:pPr>
            <a:r>
              <a:rPr kumimoji="0" lang="en-US" sz="2000" b="0" u="none" strike="noStrike" kern="1200" cap="none" spc="0" normalizeH="0" baseline="0" noProof="0" dirty="0" smtClean="0">
                <a:ln>
                  <a:noFill/>
                </a:ln>
                <a:solidFill>
                  <a:schemeClr val="accent1">
                    <a:lumMod val="75000"/>
                  </a:schemeClr>
                </a:solidFill>
                <a:effectLst/>
                <a:uLnTx/>
                <a:uFillTx/>
                <a:latin typeface="+mn-lt"/>
                <a:ea typeface="+mn-ea"/>
                <a:cs typeface="+mn-cs"/>
              </a:rPr>
              <a:t>Are more communicated with</a:t>
            </a:r>
          </a:p>
          <a:p>
            <a:pPr marL="758952" marR="0" lvl="2" indent="-228600" algn="l" defTabSz="914400" rtl="0" eaLnBrk="1" fontAlgn="auto" latinLnBrk="0" hangingPunct="1">
              <a:lnSpc>
                <a:spcPct val="100000"/>
              </a:lnSpc>
              <a:spcBef>
                <a:spcPts val="400"/>
              </a:spcBef>
              <a:spcAft>
                <a:spcPts val="0"/>
              </a:spcAft>
              <a:buClr>
                <a:schemeClr val="accent4"/>
              </a:buClr>
              <a:buSzPct val="60000"/>
              <a:buFont typeface="Wingdings"/>
              <a:buChar char=""/>
              <a:tabLst/>
              <a:defRPr/>
            </a:pPr>
            <a:r>
              <a:rPr kumimoji="0" lang="en-US" sz="2000" b="0" u="none" strike="noStrike" kern="1200" cap="none" spc="0" normalizeH="0" baseline="0" noProof="0" dirty="0" smtClean="0">
                <a:ln>
                  <a:noFill/>
                </a:ln>
                <a:solidFill>
                  <a:schemeClr val="accent1">
                    <a:lumMod val="75000"/>
                  </a:schemeClr>
                </a:solidFill>
                <a:effectLst/>
                <a:uLnTx/>
                <a:uFillTx/>
                <a:latin typeface="+mn-lt"/>
                <a:ea typeface="+mn-ea"/>
                <a:cs typeface="+mn-cs"/>
              </a:rPr>
              <a:t>Are less likely to be convicted at court</a:t>
            </a:r>
          </a:p>
          <a:p>
            <a:pPr marL="758952" marR="0" lvl="2" indent="-228600" algn="l" defTabSz="914400" rtl="0" eaLnBrk="1" fontAlgn="auto" latinLnBrk="0" hangingPunct="1">
              <a:lnSpc>
                <a:spcPct val="100000"/>
              </a:lnSpc>
              <a:spcBef>
                <a:spcPts val="400"/>
              </a:spcBef>
              <a:spcAft>
                <a:spcPts val="0"/>
              </a:spcAft>
              <a:buClr>
                <a:schemeClr val="accent4"/>
              </a:buClr>
              <a:buSzPct val="60000"/>
              <a:buFont typeface="Wingdings"/>
              <a:buChar char=""/>
              <a:tabLst/>
              <a:defRPr/>
            </a:pPr>
            <a:r>
              <a:rPr kumimoji="0" lang="en-US" sz="2000" b="0" u="none" strike="noStrike" kern="1200" cap="none" spc="0" normalizeH="0" baseline="0" noProof="0" dirty="0" smtClean="0">
                <a:ln>
                  <a:noFill/>
                </a:ln>
                <a:solidFill>
                  <a:schemeClr val="accent1">
                    <a:lumMod val="75000"/>
                  </a:schemeClr>
                </a:solidFill>
                <a:effectLst/>
                <a:uLnTx/>
                <a:uFillTx/>
                <a:latin typeface="+mn-lt"/>
                <a:ea typeface="+mn-ea"/>
                <a:cs typeface="+mn-cs"/>
              </a:rPr>
              <a:t>Are more successful</a:t>
            </a:r>
          </a:p>
          <a:p>
            <a:pPr marL="758952" marR="0" lvl="2" indent="-228600" algn="l" defTabSz="914400" rtl="0" eaLnBrk="1" fontAlgn="auto" latinLnBrk="0" hangingPunct="1">
              <a:lnSpc>
                <a:spcPct val="100000"/>
              </a:lnSpc>
              <a:spcBef>
                <a:spcPts val="400"/>
              </a:spcBef>
              <a:spcAft>
                <a:spcPts val="0"/>
              </a:spcAft>
              <a:buClr>
                <a:schemeClr val="accent4"/>
              </a:buClr>
              <a:buSzPct val="60000"/>
              <a:buFont typeface="Wingdings"/>
              <a:buChar char=""/>
              <a:tabLst/>
              <a:defRPr/>
            </a:pPr>
            <a:r>
              <a:rPr kumimoji="0" lang="en-US" sz="2000" b="0" u="none" strike="noStrike" kern="1200" cap="none" spc="0" normalizeH="0" baseline="0" noProof="0" dirty="0" smtClean="0">
                <a:ln>
                  <a:noFill/>
                </a:ln>
                <a:solidFill>
                  <a:schemeClr val="accent1">
                    <a:lumMod val="75000"/>
                  </a:schemeClr>
                </a:solidFill>
                <a:effectLst/>
                <a:uLnTx/>
                <a:uFillTx/>
                <a:latin typeface="+mn-lt"/>
                <a:ea typeface="+mn-ea"/>
                <a:cs typeface="+mn-cs"/>
              </a:rPr>
              <a:t>Are perceived as more talented, kind, honest, intelligent and persuasive</a:t>
            </a:r>
          </a:p>
          <a:p>
            <a:pPr marL="758952" marR="0" lvl="2" indent="-228600" algn="l" defTabSz="914400" rtl="0" eaLnBrk="1" fontAlgn="auto" latinLnBrk="0" hangingPunct="1">
              <a:lnSpc>
                <a:spcPct val="100000"/>
              </a:lnSpc>
              <a:spcBef>
                <a:spcPts val="400"/>
              </a:spcBef>
              <a:spcAft>
                <a:spcPts val="0"/>
              </a:spcAft>
              <a:buClr>
                <a:schemeClr val="accent4"/>
              </a:buClr>
              <a:buSzPct val="60000"/>
              <a:buFont typeface="Wingdings"/>
              <a:buChar char=""/>
              <a:tabLst/>
              <a:defRPr/>
            </a:pP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7" name="Picture 6" descr="bradd pitt.jpg"/>
          <p:cNvPicPr>
            <a:picLocks noChangeAspect="1"/>
          </p:cNvPicPr>
          <p:nvPr/>
        </p:nvPicPr>
        <p:blipFill>
          <a:blip r:embed="rId2" cstate="print"/>
          <a:stretch>
            <a:fillRect/>
          </a:stretch>
        </p:blipFill>
        <p:spPr>
          <a:xfrm>
            <a:off x="8153401" y="0"/>
            <a:ext cx="990600" cy="1320800"/>
          </a:xfrm>
          <a:prstGeom prst="rect">
            <a:avLst/>
          </a:prstGeom>
        </p:spPr>
      </p:pic>
      <p:pic>
        <p:nvPicPr>
          <p:cNvPr id="8" name="Picture 7" descr="homer small.jpg"/>
          <p:cNvPicPr>
            <a:picLocks noChangeAspect="1"/>
          </p:cNvPicPr>
          <p:nvPr/>
        </p:nvPicPr>
        <p:blipFill>
          <a:blip r:embed="rId3" cstate="print"/>
          <a:stretch>
            <a:fillRect/>
          </a:stretch>
        </p:blipFill>
        <p:spPr>
          <a:xfrm>
            <a:off x="1" y="0"/>
            <a:ext cx="671890" cy="838200"/>
          </a:xfrm>
          <a:prstGeom prst="rect">
            <a:avLst/>
          </a:prstGeom>
        </p:spPr>
      </p:pic>
      <p:pic>
        <p:nvPicPr>
          <p:cNvPr id="9" name="Picture 8" descr="sean connery.jpg"/>
          <p:cNvPicPr>
            <a:picLocks noChangeAspect="1"/>
          </p:cNvPicPr>
          <p:nvPr/>
        </p:nvPicPr>
        <p:blipFill>
          <a:blip r:embed="rId4" cstate="print"/>
          <a:stretch>
            <a:fillRect/>
          </a:stretch>
        </p:blipFill>
        <p:spPr>
          <a:xfrm>
            <a:off x="8153400" y="2895600"/>
            <a:ext cx="990600" cy="1320800"/>
          </a:xfrm>
          <a:prstGeom prst="rect">
            <a:avLst/>
          </a:prstGeom>
        </p:spPr>
      </p:pic>
      <p:pic>
        <p:nvPicPr>
          <p:cNvPr id="10" name="Picture 9" descr="elisha.jpg"/>
          <p:cNvPicPr>
            <a:picLocks noChangeAspect="1"/>
          </p:cNvPicPr>
          <p:nvPr/>
        </p:nvPicPr>
        <p:blipFill>
          <a:blip r:embed="rId5" cstate="print"/>
          <a:stretch>
            <a:fillRect/>
          </a:stretch>
        </p:blipFill>
        <p:spPr>
          <a:xfrm>
            <a:off x="8153400" y="1295399"/>
            <a:ext cx="990600" cy="1580745"/>
          </a:xfrm>
          <a:prstGeom prst="rect">
            <a:avLst/>
          </a:prstGeom>
        </p:spPr>
      </p:pic>
      <p:pic>
        <p:nvPicPr>
          <p:cNvPr id="11" name="Picture 10" descr="carmen.jpg"/>
          <p:cNvPicPr>
            <a:picLocks noChangeAspect="1"/>
          </p:cNvPicPr>
          <p:nvPr/>
        </p:nvPicPr>
        <p:blipFill>
          <a:blip r:embed="rId6" cstate="print"/>
          <a:stretch>
            <a:fillRect/>
          </a:stretch>
        </p:blipFill>
        <p:spPr>
          <a:xfrm>
            <a:off x="8138161" y="4191000"/>
            <a:ext cx="1005840" cy="1371600"/>
          </a:xfrm>
          <a:prstGeom prst="rect">
            <a:avLst/>
          </a:prstGeom>
        </p:spPr>
      </p:pic>
      <p:pic>
        <p:nvPicPr>
          <p:cNvPr id="12" name="Picture 11" descr="paroubek 2.jpg"/>
          <p:cNvPicPr>
            <a:picLocks noChangeAspect="1"/>
          </p:cNvPicPr>
          <p:nvPr/>
        </p:nvPicPr>
        <p:blipFill>
          <a:blip r:embed="rId7" cstate="print"/>
          <a:stretch>
            <a:fillRect/>
          </a:stretch>
        </p:blipFill>
        <p:spPr>
          <a:xfrm>
            <a:off x="8153400" y="5562600"/>
            <a:ext cx="1295400" cy="1295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 calcmode="lin" valueType="num">
                                      <p:cBhvr additive="base">
                                        <p:cTn id="4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6">
                                            <p:txEl>
                                              <p:pRg st="7" end="7"/>
                                            </p:txEl>
                                          </p:spTgt>
                                        </p:tgtEl>
                                        <p:attrNameLst>
                                          <p:attrName>style.visibility</p:attrName>
                                        </p:attrNameLst>
                                      </p:cBhvr>
                                      <p:to>
                                        <p:strVal val="visible"/>
                                      </p:to>
                                    </p:set>
                                    <p:anim calcmode="lin" valueType="num">
                                      <p:cBhvr additive="base">
                                        <p:cTn id="49"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6">
                                            <p:txEl>
                                              <p:pRg st="8" end="8"/>
                                            </p:txEl>
                                          </p:spTgt>
                                        </p:tgtEl>
                                        <p:attrNameLst>
                                          <p:attrName>style.visibility</p:attrName>
                                        </p:attrNameLst>
                                      </p:cBhvr>
                                      <p:to>
                                        <p:strVal val="visible"/>
                                      </p:to>
                                    </p:set>
                                    <p:anim calcmode="lin" valueType="num">
                                      <p:cBhvr additive="base">
                                        <p:cTn id="55"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6">
                                            <p:txEl>
                                              <p:pRg st="9" end="9"/>
                                            </p:txEl>
                                          </p:spTgt>
                                        </p:tgtEl>
                                        <p:attrNameLst>
                                          <p:attrName>style.visibility</p:attrName>
                                        </p:attrNameLst>
                                      </p:cBhvr>
                                      <p:to>
                                        <p:strVal val="visible"/>
                                      </p:to>
                                    </p:set>
                                    <p:anim calcmode="lin" valueType="num">
                                      <p:cBhvr additive="base">
                                        <p:cTn id="61"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Factors influencing liking</a:t>
            </a:r>
            <a:endParaRPr lang="en-US" dirty="0"/>
          </a:p>
        </p:txBody>
      </p:sp>
      <p:sp>
        <p:nvSpPr>
          <p:cNvPr id="3" name="Content Placeholder 2"/>
          <p:cNvSpPr>
            <a:spLocks noGrp="1"/>
          </p:cNvSpPr>
          <p:nvPr>
            <p:ph idx="1"/>
          </p:nvPr>
        </p:nvSpPr>
        <p:spPr>
          <a:xfrm>
            <a:off x="457200" y="1609416"/>
            <a:ext cx="7239000" cy="1057584"/>
          </a:xfrm>
        </p:spPr>
        <p:txBody>
          <a:bodyPr/>
          <a:lstStyle/>
          <a:p>
            <a:pPr>
              <a:buNone/>
            </a:pPr>
            <a:r>
              <a:rPr lang="en-US" b="1" dirty="0" smtClean="0"/>
              <a:t>PHYSICAL ATTRACTIVENESS</a:t>
            </a:r>
          </a:p>
        </p:txBody>
      </p:sp>
      <p:pic>
        <p:nvPicPr>
          <p:cNvPr id="8" name="Picture 7" descr="homer small.jpg"/>
          <p:cNvPicPr>
            <a:picLocks noChangeAspect="1"/>
          </p:cNvPicPr>
          <p:nvPr/>
        </p:nvPicPr>
        <p:blipFill>
          <a:blip r:embed="rId2" cstate="print"/>
          <a:stretch>
            <a:fillRect/>
          </a:stretch>
        </p:blipFill>
        <p:spPr>
          <a:xfrm>
            <a:off x="1" y="0"/>
            <a:ext cx="671890" cy="838200"/>
          </a:xfrm>
          <a:prstGeom prst="rect">
            <a:avLst/>
          </a:prstGeom>
        </p:spPr>
      </p:pic>
      <p:sp>
        <p:nvSpPr>
          <p:cNvPr id="13" name="TextBox 12"/>
          <p:cNvSpPr txBox="1"/>
          <p:nvPr/>
        </p:nvSpPr>
        <p:spPr>
          <a:xfrm>
            <a:off x="762000" y="3124200"/>
            <a:ext cx="7010400" cy="830997"/>
          </a:xfrm>
          <a:prstGeom prst="rect">
            <a:avLst/>
          </a:prstGeom>
          <a:noFill/>
        </p:spPr>
        <p:txBody>
          <a:bodyPr wrap="square" rtlCol="0">
            <a:spAutoFit/>
          </a:bodyPr>
          <a:lstStyle/>
          <a:p>
            <a:pPr algn="ctr"/>
            <a:r>
              <a:rPr lang="en-US" sz="2400" dirty="0" smtClean="0"/>
              <a:t>Do you think that standards for physical attractiveness are </a:t>
            </a:r>
            <a:r>
              <a:rPr lang="en-US" sz="2400" u="sng" dirty="0" smtClean="0"/>
              <a:t>universal</a:t>
            </a:r>
            <a:r>
              <a:rPr lang="en-US" sz="2400" dirty="0" smtClean="0"/>
              <a:t> OR </a:t>
            </a:r>
            <a:r>
              <a:rPr lang="en-US" sz="2400" u="sng" dirty="0" smtClean="0"/>
              <a:t>vary</a:t>
            </a:r>
            <a:r>
              <a:rPr lang="en-US" sz="2400" dirty="0" smtClean="0"/>
              <a:t> with culture?</a:t>
            </a:r>
            <a:endParaRPr lang="en-US" sz="2400" dirty="0"/>
          </a:p>
        </p:txBody>
      </p:sp>
      <p:pic>
        <p:nvPicPr>
          <p:cNvPr id="14" name="Picture 13" descr="flag brasil.jpg"/>
          <p:cNvPicPr>
            <a:picLocks noChangeAspect="1"/>
          </p:cNvPicPr>
          <p:nvPr/>
        </p:nvPicPr>
        <p:blipFill>
          <a:blip r:embed="rId3" cstate="print"/>
          <a:stretch>
            <a:fillRect/>
          </a:stretch>
        </p:blipFill>
        <p:spPr>
          <a:xfrm>
            <a:off x="7867650" y="5991225"/>
            <a:ext cx="1276350" cy="866775"/>
          </a:xfrm>
          <a:prstGeom prst="rect">
            <a:avLst/>
          </a:prstGeom>
        </p:spPr>
      </p:pic>
      <p:pic>
        <p:nvPicPr>
          <p:cNvPr id="15" name="Picture 14" descr="flag czech.jpg"/>
          <p:cNvPicPr>
            <a:picLocks noChangeAspect="1"/>
          </p:cNvPicPr>
          <p:nvPr/>
        </p:nvPicPr>
        <p:blipFill>
          <a:blip r:embed="rId4" cstate="print"/>
          <a:stretch>
            <a:fillRect/>
          </a:stretch>
        </p:blipFill>
        <p:spPr>
          <a:xfrm>
            <a:off x="2362200" y="5905500"/>
            <a:ext cx="1219200" cy="952500"/>
          </a:xfrm>
          <a:prstGeom prst="rect">
            <a:avLst/>
          </a:prstGeom>
        </p:spPr>
      </p:pic>
      <p:pic>
        <p:nvPicPr>
          <p:cNvPr id="16" name="Picture 15" descr="flag france.jpg"/>
          <p:cNvPicPr>
            <a:picLocks noChangeAspect="1"/>
          </p:cNvPicPr>
          <p:nvPr/>
        </p:nvPicPr>
        <p:blipFill>
          <a:blip r:embed="rId5" cstate="print"/>
          <a:stretch>
            <a:fillRect/>
          </a:stretch>
        </p:blipFill>
        <p:spPr>
          <a:xfrm>
            <a:off x="6629400" y="5999003"/>
            <a:ext cx="1283558" cy="858997"/>
          </a:xfrm>
          <a:prstGeom prst="rect">
            <a:avLst/>
          </a:prstGeom>
        </p:spPr>
      </p:pic>
      <p:pic>
        <p:nvPicPr>
          <p:cNvPr id="17" name="Picture 16" descr="flag india.jpg"/>
          <p:cNvPicPr>
            <a:picLocks noChangeAspect="1"/>
          </p:cNvPicPr>
          <p:nvPr/>
        </p:nvPicPr>
        <p:blipFill>
          <a:blip r:embed="rId6" cstate="print"/>
          <a:stretch>
            <a:fillRect/>
          </a:stretch>
        </p:blipFill>
        <p:spPr>
          <a:xfrm>
            <a:off x="4077730" y="5969218"/>
            <a:ext cx="1326292" cy="905760"/>
          </a:xfrm>
          <a:prstGeom prst="rect">
            <a:avLst/>
          </a:prstGeom>
        </p:spPr>
      </p:pic>
      <p:pic>
        <p:nvPicPr>
          <p:cNvPr id="18" name="Picture 17" descr="flag japan.jpg"/>
          <p:cNvPicPr>
            <a:picLocks noChangeAspect="1"/>
          </p:cNvPicPr>
          <p:nvPr/>
        </p:nvPicPr>
        <p:blipFill>
          <a:blip r:embed="rId7" cstate="print"/>
          <a:stretch>
            <a:fillRect/>
          </a:stretch>
        </p:blipFill>
        <p:spPr>
          <a:xfrm>
            <a:off x="381000" y="5895975"/>
            <a:ext cx="1228725" cy="962025"/>
          </a:xfrm>
          <a:prstGeom prst="rect">
            <a:avLst/>
          </a:prstGeom>
        </p:spPr>
      </p:pic>
      <p:pic>
        <p:nvPicPr>
          <p:cNvPr id="19" name="Picture 18" descr="flag usa.jpg"/>
          <p:cNvPicPr>
            <a:picLocks noChangeAspect="1"/>
          </p:cNvPicPr>
          <p:nvPr/>
        </p:nvPicPr>
        <p:blipFill>
          <a:blip r:embed="rId8" cstate="print"/>
          <a:stretch>
            <a:fillRect/>
          </a:stretch>
        </p:blipFill>
        <p:spPr>
          <a:xfrm>
            <a:off x="5399902" y="5994622"/>
            <a:ext cx="1248175" cy="87573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Factors influencing liking</a:t>
            </a:r>
            <a:endParaRPr lang="en-US" dirty="0"/>
          </a:p>
        </p:txBody>
      </p:sp>
      <p:sp>
        <p:nvSpPr>
          <p:cNvPr id="3" name="Content Placeholder 2"/>
          <p:cNvSpPr>
            <a:spLocks noGrp="1"/>
          </p:cNvSpPr>
          <p:nvPr>
            <p:ph idx="1"/>
          </p:nvPr>
        </p:nvSpPr>
        <p:spPr/>
        <p:txBody>
          <a:bodyPr/>
          <a:lstStyle/>
          <a:p>
            <a:pPr>
              <a:buNone/>
            </a:pPr>
            <a:r>
              <a:rPr lang="en-US" b="1" dirty="0" smtClean="0"/>
              <a:t>CLOSENESS</a:t>
            </a:r>
          </a:p>
          <a:p>
            <a:r>
              <a:rPr lang="en-US" i="1" dirty="0" smtClean="0">
                <a:solidFill>
                  <a:schemeClr val="accent1">
                    <a:lumMod val="75000"/>
                  </a:schemeClr>
                </a:solidFill>
              </a:rPr>
              <a:t>Propinquity effect </a:t>
            </a:r>
            <a:r>
              <a:rPr lang="en-US" dirty="0" smtClean="0"/>
              <a:t>=</a:t>
            </a:r>
            <a:r>
              <a:rPr lang="en-US" dirty="0" smtClean="0">
                <a:solidFill>
                  <a:schemeClr val="accent1">
                    <a:lumMod val="75000"/>
                  </a:schemeClr>
                </a:solidFill>
              </a:rPr>
              <a:t> </a:t>
            </a:r>
            <a:r>
              <a:rPr lang="en-US" sz="2800" dirty="0" smtClean="0"/>
              <a:t>the more we interact with people, the more likely they are to become our friends</a:t>
            </a:r>
            <a:endParaRPr lang="en-US" dirty="0" smtClean="0"/>
          </a:p>
          <a:p>
            <a:pPr marL="274320" lvl="1" indent="-274320">
              <a:spcBef>
                <a:spcPts val="600"/>
              </a:spcBef>
              <a:buClr>
                <a:schemeClr val="tx2"/>
              </a:buClr>
              <a:buSzPct val="73000"/>
              <a:buFont typeface="Wingdings 2"/>
              <a:buChar char=""/>
            </a:pPr>
            <a:r>
              <a:rPr lang="en-US" dirty="0" smtClean="0">
                <a:solidFill>
                  <a:schemeClr val="tx1"/>
                </a:solidFill>
              </a:rPr>
              <a:t>Face-to-face communication is more effective than mediated</a:t>
            </a:r>
          </a:p>
          <a:p>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Factors influencing liking</a:t>
            </a:r>
            <a:endParaRPr lang="en-US" dirty="0"/>
          </a:p>
        </p:txBody>
      </p:sp>
      <p:sp>
        <p:nvSpPr>
          <p:cNvPr id="3" name="Content Placeholder 2"/>
          <p:cNvSpPr>
            <a:spLocks noGrp="1"/>
          </p:cNvSpPr>
          <p:nvPr>
            <p:ph idx="1"/>
          </p:nvPr>
        </p:nvSpPr>
        <p:spPr/>
        <p:txBody>
          <a:bodyPr/>
          <a:lstStyle/>
          <a:p>
            <a:pPr>
              <a:buNone/>
            </a:pPr>
            <a:r>
              <a:rPr lang="en-US" b="1" dirty="0" smtClean="0"/>
              <a:t>SIMILARITY</a:t>
            </a:r>
          </a:p>
          <a:p>
            <a:pPr marL="274320" lvl="1" indent="-274320">
              <a:spcBef>
                <a:spcPts val="600"/>
              </a:spcBef>
              <a:buClr>
                <a:schemeClr val="tx2"/>
              </a:buClr>
              <a:buSzPct val="73000"/>
              <a:buFont typeface="Wingdings 2"/>
              <a:buChar char=""/>
            </a:pPr>
            <a:r>
              <a:rPr lang="en-US" dirty="0" smtClean="0">
                <a:solidFill>
                  <a:schemeClr val="tx1"/>
                </a:solidFill>
              </a:rPr>
              <a:t>We like people that are similar to us</a:t>
            </a:r>
          </a:p>
          <a:p>
            <a:pPr marL="512064" lvl="2" indent="-274320">
              <a:spcBef>
                <a:spcPts val="600"/>
              </a:spcBef>
              <a:buClr>
                <a:schemeClr val="tx2"/>
              </a:buClr>
              <a:buSzPct val="73000"/>
              <a:buFont typeface="Wingdings 2"/>
              <a:buChar char=""/>
            </a:pPr>
            <a:r>
              <a:rPr lang="en-US" dirty="0" smtClean="0"/>
              <a:t>For example: dress, look, hobbies, demographics, ideology etc.</a:t>
            </a:r>
          </a:p>
          <a:p>
            <a:endParaRPr lang="en-US" dirty="0"/>
          </a:p>
        </p:txBody>
      </p:sp>
      <p:pic>
        <p:nvPicPr>
          <p:cNvPr id="4" name="Picture 3" descr="policie cr ľ.jpg"/>
          <p:cNvPicPr>
            <a:picLocks noChangeAspect="1"/>
          </p:cNvPicPr>
          <p:nvPr/>
        </p:nvPicPr>
        <p:blipFill>
          <a:blip r:embed="rId2" cstate="print"/>
          <a:stretch>
            <a:fillRect/>
          </a:stretch>
        </p:blipFill>
        <p:spPr>
          <a:xfrm>
            <a:off x="990600" y="5105400"/>
            <a:ext cx="2281428" cy="1399032"/>
          </a:xfrm>
          <a:prstGeom prst="rect">
            <a:avLst/>
          </a:prstGeom>
        </p:spPr>
      </p:pic>
      <p:sp>
        <p:nvSpPr>
          <p:cNvPr id="5" name="TextBox 4"/>
          <p:cNvSpPr txBox="1"/>
          <p:nvPr/>
        </p:nvSpPr>
        <p:spPr>
          <a:xfrm>
            <a:off x="3733800" y="5410200"/>
            <a:ext cx="3505200" cy="923330"/>
          </a:xfrm>
          <a:prstGeom prst="rect">
            <a:avLst/>
          </a:prstGeom>
          <a:noFill/>
          <a:ln w="25400">
            <a:solidFill>
              <a:schemeClr val="accent1"/>
            </a:solidFill>
          </a:ln>
        </p:spPr>
        <p:txBody>
          <a:bodyPr wrap="square" rtlCol="0">
            <a:spAutoFit/>
          </a:bodyPr>
          <a:lstStyle/>
          <a:p>
            <a:pPr algn="ctr"/>
            <a:r>
              <a:rPr lang="en-US" dirty="0" smtClean="0"/>
              <a:t>Imagine that you get pulled over by the cops. What excuse are you going to make?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Factors influencing liking</a:t>
            </a:r>
            <a:endParaRPr lang="en-US" dirty="0"/>
          </a:p>
        </p:txBody>
      </p:sp>
      <p:sp>
        <p:nvSpPr>
          <p:cNvPr id="3" name="Content Placeholder 2"/>
          <p:cNvSpPr>
            <a:spLocks noGrp="1"/>
          </p:cNvSpPr>
          <p:nvPr>
            <p:ph idx="1"/>
          </p:nvPr>
        </p:nvSpPr>
        <p:spPr/>
        <p:txBody>
          <a:bodyPr/>
          <a:lstStyle/>
          <a:p>
            <a:pPr>
              <a:buNone/>
            </a:pPr>
            <a:r>
              <a:rPr lang="en-US" b="1" dirty="0" smtClean="0"/>
              <a:t>CONGENIALITY</a:t>
            </a:r>
          </a:p>
          <a:p>
            <a:r>
              <a:rPr lang="en-US" u="sng" dirty="0" smtClean="0"/>
              <a:t>Compliments</a:t>
            </a:r>
            <a:r>
              <a:rPr lang="en-US" dirty="0" smtClean="0"/>
              <a:t> (social acknowledgement) - We have automatic positive reaction to compliments</a:t>
            </a:r>
          </a:p>
          <a:p>
            <a:r>
              <a:rPr lang="en-US" dirty="0" smtClean="0"/>
              <a:t>Such people reduce anxiety, stress, loneliness, and threat</a:t>
            </a:r>
            <a:endParaRPr lang="en-US" b="1" dirty="0" smtClean="0"/>
          </a:p>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Factors influencing liking</a:t>
            </a:r>
            <a:endParaRPr lang="en-US" dirty="0"/>
          </a:p>
        </p:txBody>
      </p:sp>
      <p:sp>
        <p:nvSpPr>
          <p:cNvPr id="3" name="Content Placeholder 2"/>
          <p:cNvSpPr>
            <a:spLocks noGrp="1"/>
          </p:cNvSpPr>
          <p:nvPr>
            <p:ph idx="1"/>
          </p:nvPr>
        </p:nvSpPr>
        <p:spPr/>
        <p:txBody>
          <a:bodyPr/>
          <a:lstStyle/>
          <a:p>
            <a:pPr>
              <a:buNone/>
            </a:pPr>
            <a:r>
              <a:rPr lang="en-US" b="1" dirty="0" smtClean="0"/>
              <a:t>FAMILIARITY</a:t>
            </a:r>
          </a:p>
          <a:p>
            <a:r>
              <a:rPr lang="en-US" i="1" dirty="0" smtClean="0">
                <a:solidFill>
                  <a:schemeClr val="accent1">
                    <a:lumMod val="75000"/>
                  </a:schemeClr>
                </a:solidFill>
              </a:rPr>
              <a:t>Mere exposure effect </a:t>
            </a:r>
            <a:r>
              <a:rPr lang="en-US" dirty="0" smtClean="0"/>
              <a:t>= the more exposure we have to a stimulus, the more apt we are to like it</a:t>
            </a:r>
          </a:p>
          <a:p>
            <a:r>
              <a:rPr lang="en-US" dirty="0" smtClean="0"/>
              <a:t>Conditioning and association</a:t>
            </a:r>
          </a:p>
          <a:p>
            <a:endParaRPr lang="en-US" b="1"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Factors influencing liking</a:t>
            </a:r>
            <a:endParaRPr lang="en-US" dirty="0"/>
          </a:p>
        </p:txBody>
      </p:sp>
      <p:sp>
        <p:nvSpPr>
          <p:cNvPr id="3" name="Content Placeholder 2"/>
          <p:cNvSpPr>
            <a:spLocks noGrp="1"/>
          </p:cNvSpPr>
          <p:nvPr>
            <p:ph idx="1"/>
          </p:nvPr>
        </p:nvSpPr>
        <p:spPr/>
        <p:txBody>
          <a:bodyPr/>
          <a:lstStyle/>
          <a:p>
            <a:pPr>
              <a:buNone/>
            </a:pPr>
            <a:r>
              <a:rPr lang="en-US" b="1" dirty="0" smtClean="0"/>
              <a:t>COOPERATION</a:t>
            </a:r>
          </a:p>
          <a:p>
            <a:pPr>
              <a:buNone/>
            </a:pPr>
            <a:r>
              <a:rPr lang="en-US" dirty="0" smtClean="0"/>
              <a:t>	Examples:</a:t>
            </a:r>
          </a:p>
          <a:p>
            <a:pPr marL="630936" lvl="2" indent="-256032">
              <a:buClr>
                <a:srgbClr val="C00000"/>
              </a:buClr>
              <a:buFont typeface="Courier New" pitchFamily="49" charset="0"/>
              <a:buChar char="o"/>
            </a:pPr>
            <a:r>
              <a:rPr lang="en-US" dirty="0" smtClean="0"/>
              <a:t>Robber’s Cave Experiment (</a:t>
            </a:r>
            <a:r>
              <a:rPr lang="en-US" dirty="0" err="1" smtClean="0"/>
              <a:t>Sherif</a:t>
            </a:r>
            <a:r>
              <a:rPr lang="en-US" dirty="0" smtClean="0"/>
              <a:t>, 1961)</a:t>
            </a:r>
          </a:p>
          <a:p>
            <a:pPr marL="630936" lvl="2" indent="-256032">
              <a:buClr>
                <a:srgbClr val="C00000"/>
              </a:buClr>
              <a:buFont typeface="Courier New" pitchFamily="49" charset="0"/>
              <a:buChar char="o"/>
            </a:pPr>
            <a:r>
              <a:rPr lang="en-US" dirty="0" smtClean="0"/>
              <a:t>Jigsaw classroom (Elliot Aronson)</a:t>
            </a:r>
          </a:p>
          <a:p>
            <a:pPr marL="630936" lvl="2" indent="-256032">
              <a:buClr>
                <a:srgbClr val="C00000"/>
              </a:buClr>
              <a:buFont typeface="Courier New" pitchFamily="49" charset="0"/>
              <a:buChar char="o"/>
            </a:pPr>
            <a:r>
              <a:rPr lang="en-US" dirty="0" smtClean="0"/>
              <a:t>Good cop / Bad cop </a:t>
            </a:r>
          </a:p>
          <a:p>
            <a:pPr>
              <a:buNone/>
            </a:pPr>
            <a:endParaRPr lang="en-US" b="1" dirty="0" smtClean="0"/>
          </a:p>
          <a:p>
            <a:pPr>
              <a:buNone/>
            </a:pP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Factors influencing liking</a:t>
            </a:r>
            <a:endParaRPr lang="en-US" dirty="0"/>
          </a:p>
        </p:txBody>
      </p:sp>
      <p:sp>
        <p:nvSpPr>
          <p:cNvPr id="3" name="Content Placeholder 2"/>
          <p:cNvSpPr>
            <a:spLocks noGrp="1"/>
          </p:cNvSpPr>
          <p:nvPr>
            <p:ph idx="1"/>
          </p:nvPr>
        </p:nvSpPr>
        <p:spPr/>
        <p:txBody>
          <a:bodyPr/>
          <a:lstStyle/>
          <a:p>
            <a:r>
              <a:rPr lang="en-US" dirty="0" smtClean="0"/>
              <a:t>Physical attractiveness</a:t>
            </a:r>
          </a:p>
          <a:p>
            <a:r>
              <a:rPr lang="en-US" dirty="0" smtClean="0"/>
              <a:t>Propinquity (closeness)</a:t>
            </a:r>
          </a:p>
          <a:p>
            <a:r>
              <a:rPr lang="en-US" dirty="0" smtClean="0"/>
              <a:t>Similarity</a:t>
            </a:r>
          </a:p>
          <a:p>
            <a:r>
              <a:rPr lang="en-US" dirty="0" smtClean="0"/>
              <a:t>Congeniality</a:t>
            </a:r>
          </a:p>
          <a:p>
            <a:r>
              <a:rPr lang="en-US" dirty="0" smtClean="0"/>
              <a:t>Familiarity</a:t>
            </a:r>
          </a:p>
          <a:p>
            <a:r>
              <a:rPr lang="en-US" sz="2800" dirty="0" smtClean="0"/>
              <a:t>Cooperation</a:t>
            </a:r>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Authority</a:t>
            </a:r>
            <a:endParaRPr lang="en-US" dirty="0"/>
          </a:p>
        </p:txBody>
      </p:sp>
      <p:sp>
        <p:nvSpPr>
          <p:cNvPr id="3" name="Content Placeholder 2"/>
          <p:cNvSpPr>
            <a:spLocks noGrp="1"/>
          </p:cNvSpPr>
          <p:nvPr>
            <p:ph idx="1"/>
          </p:nvPr>
        </p:nvSpPr>
        <p:spPr/>
        <p:txBody>
          <a:bodyPr/>
          <a:lstStyle/>
          <a:p>
            <a:r>
              <a:rPr lang="en-US" dirty="0" err="1" smtClean="0"/>
              <a:t>Milgram’s</a:t>
            </a:r>
            <a:r>
              <a:rPr lang="en-US" dirty="0" smtClean="0"/>
              <a:t> experiments</a:t>
            </a:r>
          </a:p>
          <a:p>
            <a:r>
              <a:rPr lang="en-US" dirty="0" smtClean="0"/>
              <a:t>Symbols of authority</a:t>
            </a:r>
          </a:p>
          <a:p>
            <a:pPr lvl="1"/>
            <a:r>
              <a:rPr lang="en-US" dirty="0" smtClean="0"/>
              <a:t>Titles</a:t>
            </a:r>
          </a:p>
          <a:p>
            <a:pPr lvl="1"/>
            <a:r>
              <a:rPr lang="en-US" dirty="0" smtClean="0"/>
              <a:t>Clothes</a:t>
            </a:r>
          </a:p>
          <a:p>
            <a:endParaRPr lang="en-US" dirty="0"/>
          </a:p>
        </p:txBody>
      </p:sp>
      <p:pic>
        <p:nvPicPr>
          <p:cNvPr id="4" name="Picture 3" descr="auth - fidel.jpg"/>
          <p:cNvPicPr>
            <a:picLocks noChangeAspect="1"/>
          </p:cNvPicPr>
          <p:nvPr/>
        </p:nvPicPr>
        <p:blipFill>
          <a:blip r:embed="rId2" cstate="print"/>
          <a:stretch>
            <a:fillRect/>
          </a:stretch>
        </p:blipFill>
        <p:spPr>
          <a:xfrm>
            <a:off x="6079672" y="4338442"/>
            <a:ext cx="3064328" cy="2519558"/>
          </a:xfrm>
          <a:prstGeom prst="rect">
            <a:avLst/>
          </a:prstGeom>
        </p:spPr>
      </p:pic>
      <p:pic>
        <p:nvPicPr>
          <p:cNvPr id="5" name="Picture 4" descr="policie cr ľ.jpg"/>
          <p:cNvPicPr>
            <a:picLocks noChangeAspect="1"/>
          </p:cNvPicPr>
          <p:nvPr/>
        </p:nvPicPr>
        <p:blipFill>
          <a:blip r:embed="rId3" cstate="print"/>
          <a:stretch>
            <a:fillRect/>
          </a:stretch>
        </p:blipFill>
        <p:spPr>
          <a:xfrm>
            <a:off x="5638800" y="228600"/>
            <a:ext cx="2281428" cy="1399032"/>
          </a:xfrm>
          <a:prstGeom prst="rect">
            <a:avLst/>
          </a:prstGeom>
        </p:spPr>
      </p:pic>
      <p:pic>
        <p:nvPicPr>
          <p:cNvPr id="6" name="Picture 5" descr="doctors.jpg"/>
          <p:cNvPicPr>
            <a:picLocks noChangeAspect="1"/>
          </p:cNvPicPr>
          <p:nvPr/>
        </p:nvPicPr>
        <p:blipFill>
          <a:blip r:embed="rId4" cstate="print"/>
          <a:stretch>
            <a:fillRect/>
          </a:stretch>
        </p:blipFill>
        <p:spPr>
          <a:xfrm>
            <a:off x="0" y="4318000"/>
            <a:ext cx="3810000" cy="25400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authority - dalai lama.jpg"/>
          <p:cNvPicPr>
            <a:picLocks noGrp="1" noChangeAspect="1"/>
          </p:cNvPicPr>
          <p:nvPr>
            <p:ph idx="1"/>
          </p:nvPr>
        </p:nvPicPr>
        <p:blipFill>
          <a:blip r:embed="rId2" cstate="print"/>
          <a:stretch>
            <a:fillRect/>
          </a:stretch>
        </p:blipFill>
        <p:spPr>
          <a:xfrm>
            <a:off x="1828800" y="838200"/>
            <a:ext cx="4038600" cy="5244935"/>
          </a:xfr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514600"/>
            <a:ext cx="7239000" cy="1143000"/>
          </a:xfrm>
        </p:spPr>
        <p:txBody>
          <a:bodyPr>
            <a:normAutofit fontScale="90000"/>
          </a:bodyPr>
          <a:lstStyle/>
          <a:p>
            <a:pPr algn="ctr"/>
            <a:r>
              <a:rPr lang="en-US" dirty="0" smtClean="0"/>
              <a:t>Practical applications of source factors</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Celebrity endorsement</a:t>
            </a:r>
            <a:endParaRPr lang="en-US" dirty="0"/>
          </a:p>
        </p:txBody>
      </p:sp>
      <p:sp>
        <p:nvSpPr>
          <p:cNvPr id="3" name="Content Placeholder 2"/>
          <p:cNvSpPr>
            <a:spLocks noGrp="1"/>
          </p:cNvSpPr>
          <p:nvPr>
            <p:ph idx="1"/>
          </p:nvPr>
        </p:nvSpPr>
        <p:spPr/>
        <p:txBody>
          <a:bodyPr/>
          <a:lstStyle/>
          <a:p>
            <a:r>
              <a:rPr lang="en-US" sz="2000" dirty="0" smtClean="0">
                <a:hlinkClick r:id="rId2"/>
              </a:rPr>
              <a:t>http://www.youtube.com/watch?v=ZaPJxquuPJ8</a:t>
            </a:r>
            <a:endParaRPr lang="en-US" sz="2000" dirty="0" smtClean="0"/>
          </a:p>
          <a:p>
            <a:endParaRPr lang="en-US" dirty="0"/>
          </a:p>
        </p:txBody>
      </p:sp>
      <p:pic>
        <p:nvPicPr>
          <p:cNvPr id="4" name="Picture 3" descr="peter cech cs.jpg"/>
          <p:cNvPicPr>
            <a:picLocks noChangeAspect="1"/>
          </p:cNvPicPr>
          <p:nvPr/>
        </p:nvPicPr>
        <p:blipFill>
          <a:blip r:embed="rId3" cstate="print"/>
          <a:stretch>
            <a:fillRect/>
          </a:stretch>
        </p:blipFill>
        <p:spPr>
          <a:xfrm>
            <a:off x="1600200" y="2438400"/>
            <a:ext cx="5200650" cy="4030899"/>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Celebrity endorsement</a:t>
            </a:r>
            <a:endParaRPr lang="en-US" dirty="0"/>
          </a:p>
        </p:txBody>
      </p:sp>
      <p:sp>
        <p:nvSpPr>
          <p:cNvPr id="3" name="Content Placeholder 2"/>
          <p:cNvSpPr>
            <a:spLocks noGrp="1"/>
          </p:cNvSpPr>
          <p:nvPr>
            <p:ph idx="1"/>
          </p:nvPr>
        </p:nvSpPr>
        <p:spPr/>
        <p:txBody>
          <a:bodyPr/>
          <a:lstStyle/>
          <a:p>
            <a:r>
              <a:rPr lang="en-US" sz="1600" dirty="0" smtClean="0">
                <a:hlinkClick r:id="rId2"/>
              </a:rPr>
              <a:t>http://www.youtube.com/watch?v=l4L3bm6m3KQ&amp;feature=related</a:t>
            </a:r>
            <a:endParaRPr lang="en-US" sz="1600" dirty="0" smtClean="0"/>
          </a:p>
          <a:p>
            <a:pPr>
              <a:buNone/>
            </a:pPr>
            <a:endParaRPr lang="en-US" dirty="0"/>
          </a:p>
        </p:txBody>
      </p:sp>
      <p:pic>
        <p:nvPicPr>
          <p:cNvPr id="4" name="Picture 3" descr="gillette ad.jpg"/>
          <p:cNvPicPr>
            <a:picLocks noChangeAspect="1"/>
          </p:cNvPicPr>
          <p:nvPr/>
        </p:nvPicPr>
        <p:blipFill>
          <a:blip r:embed="rId3" cstate="print"/>
          <a:stretch>
            <a:fillRect/>
          </a:stretch>
        </p:blipFill>
        <p:spPr>
          <a:xfrm>
            <a:off x="1371600" y="2209800"/>
            <a:ext cx="5857875" cy="4470716"/>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Celebrity endorsement</a:t>
            </a:r>
            <a:endParaRPr lang="en-US" dirty="0"/>
          </a:p>
        </p:txBody>
      </p:sp>
      <p:sp>
        <p:nvSpPr>
          <p:cNvPr id="3" name="Content Placeholder 2"/>
          <p:cNvSpPr>
            <a:spLocks noGrp="1"/>
          </p:cNvSpPr>
          <p:nvPr>
            <p:ph idx="1"/>
          </p:nvPr>
        </p:nvSpPr>
        <p:spPr/>
        <p:txBody>
          <a:bodyPr/>
          <a:lstStyle/>
          <a:p>
            <a:r>
              <a:rPr lang="en-US" sz="1600" dirty="0" smtClean="0">
                <a:hlinkClick r:id="rId2"/>
              </a:rPr>
              <a:t>http://www.youtube.com/watch?v=jjXyqcx-mYY&amp;feature=PlayList&amp;p=D94F4A0FBC23F0F5&amp;index=0&amp;playnext=1</a:t>
            </a:r>
            <a:endParaRPr lang="en-US" sz="1600" dirty="0" smtClean="0"/>
          </a:p>
          <a:p>
            <a:pPr>
              <a:buNone/>
            </a:pPr>
            <a:endParaRPr lang="en-US" dirty="0"/>
          </a:p>
        </p:txBody>
      </p:sp>
      <p:pic>
        <p:nvPicPr>
          <p:cNvPr id="5" name="Picture 4" descr="yes we can youtube.jpg"/>
          <p:cNvPicPr>
            <a:picLocks noChangeAspect="1"/>
          </p:cNvPicPr>
          <p:nvPr/>
        </p:nvPicPr>
        <p:blipFill>
          <a:blip r:embed="rId3" cstate="print"/>
          <a:stretch>
            <a:fillRect/>
          </a:stretch>
        </p:blipFill>
        <p:spPr>
          <a:xfrm>
            <a:off x="1752600" y="2438400"/>
            <a:ext cx="4933950" cy="4006005"/>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Celebrity endorsement</a:t>
            </a:r>
            <a:endParaRPr lang="en-US" dirty="0"/>
          </a:p>
        </p:txBody>
      </p:sp>
      <p:sp>
        <p:nvSpPr>
          <p:cNvPr id="3" name="Content Placeholder 2"/>
          <p:cNvSpPr>
            <a:spLocks noGrp="1"/>
          </p:cNvSpPr>
          <p:nvPr>
            <p:ph idx="1"/>
          </p:nvPr>
        </p:nvSpPr>
        <p:spPr/>
        <p:txBody>
          <a:bodyPr>
            <a:normAutofit/>
          </a:bodyPr>
          <a:lstStyle/>
          <a:p>
            <a:pPr>
              <a:buNone/>
            </a:pPr>
            <a:r>
              <a:rPr lang="en-US" sz="2000" dirty="0" smtClean="0">
                <a:hlinkClick r:id="rId2"/>
              </a:rPr>
              <a:t>http://www.youtube.com/watch?v=C6urw_PWHYk</a:t>
            </a:r>
            <a:endParaRPr lang="en-US" sz="2000" dirty="0" smtClean="0"/>
          </a:p>
        </p:txBody>
      </p:sp>
      <p:pic>
        <p:nvPicPr>
          <p:cNvPr id="4" name="Picture 3" descr="matt damon palin.jpg"/>
          <p:cNvPicPr>
            <a:picLocks noChangeAspect="1"/>
          </p:cNvPicPr>
          <p:nvPr/>
        </p:nvPicPr>
        <p:blipFill>
          <a:blip r:embed="rId3" cstate="print"/>
          <a:stretch>
            <a:fillRect/>
          </a:stretch>
        </p:blipFill>
        <p:spPr>
          <a:xfrm>
            <a:off x="1600200" y="2209800"/>
            <a:ext cx="5486400" cy="4377447"/>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Celebrity endorsement</a:t>
            </a:r>
            <a:endParaRPr lang="en-US" dirty="0"/>
          </a:p>
        </p:txBody>
      </p:sp>
      <p:pic>
        <p:nvPicPr>
          <p:cNvPr id="6" name="Content Placeholder 5" descr="DSC00381.JPG"/>
          <p:cNvPicPr>
            <a:picLocks noGrp="1" noChangeAspect="1"/>
          </p:cNvPicPr>
          <p:nvPr>
            <p:ph idx="1"/>
          </p:nvPr>
        </p:nvPicPr>
        <p:blipFill>
          <a:blip r:embed="rId2" cstate="print"/>
          <a:stretch>
            <a:fillRect/>
          </a:stretch>
        </p:blipFill>
        <p:spPr>
          <a:xfrm>
            <a:off x="845608" y="1609725"/>
            <a:ext cx="6462184" cy="4846638"/>
          </a:xfr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Chinese advices</a:t>
            </a:r>
            <a:endParaRPr lang="en-US" dirty="0"/>
          </a:p>
        </p:txBody>
      </p:sp>
      <p:sp>
        <p:nvSpPr>
          <p:cNvPr id="3" name="Content Placeholder 2"/>
          <p:cNvSpPr>
            <a:spLocks noGrp="1"/>
          </p:cNvSpPr>
          <p:nvPr>
            <p:ph idx="1"/>
          </p:nvPr>
        </p:nvSpPr>
        <p:spPr/>
        <p:txBody>
          <a:bodyPr/>
          <a:lstStyle/>
          <a:p>
            <a:r>
              <a:rPr lang="en-US" dirty="0" smtClean="0"/>
              <a:t>Communicators can make themselves seem trustworthy by apparently acting against their own self-interest</a:t>
            </a:r>
          </a:p>
          <a:p>
            <a:r>
              <a:rPr lang="en-US" dirty="0" smtClean="0"/>
              <a:t>The trustworthiness can be increased if the audience is absolutely certain that the person is not trying to influence them</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Arguing against your self-interest</a:t>
            </a:r>
            <a:endParaRPr lang="en-US" dirty="0"/>
          </a:p>
        </p:txBody>
      </p:sp>
      <p:sp>
        <p:nvSpPr>
          <p:cNvPr id="3" name="Content Placeholder 2"/>
          <p:cNvSpPr>
            <a:spLocks noGrp="1"/>
          </p:cNvSpPr>
          <p:nvPr>
            <p:ph idx="1"/>
          </p:nvPr>
        </p:nvSpPr>
        <p:spPr>
          <a:xfrm>
            <a:off x="457200" y="1609416"/>
            <a:ext cx="7239000" cy="4943784"/>
          </a:xfrm>
        </p:spPr>
        <p:txBody>
          <a:bodyPr/>
          <a:lstStyle/>
          <a:p>
            <a:r>
              <a:rPr lang="en-US" sz="2400" dirty="0" smtClean="0"/>
              <a:t>Arguing against your self-interest (mentioning a shortcoming of your arguments, proposals, or products) creates the perception that you and your organization are honest and trustworthy</a:t>
            </a:r>
          </a:p>
          <a:p>
            <a:pPr>
              <a:buNone/>
            </a:pPr>
            <a:endParaRPr lang="en-US" dirty="0" smtClean="0"/>
          </a:p>
          <a:p>
            <a:r>
              <a:rPr lang="en-US" dirty="0" smtClean="0"/>
              <a:t>! This strategy is effective only if your weaknesses are genuinely minor ones !</a:t>
            </a:r>
            <a:endParaRPr lang="en-US" dirty="0"/>
          </a:p>
        </p:txBody>
      </p:sp>
      <p:pic>
        <p:nvPicPr>
          <p:cNvPr id="4" name="Picture 3" descr="avis.gif"/>
          <p:cNvPicPr>
            <a:picLocks noChangeAspect="1"/>
          </p:cNvPicPr>
          <p:nvPr/>
        </p:nvPicPr>
        <p:blipFill>
          <a:blip r:embed="rId2" cstate="print"/>
          <a:stretch>
            <a:fillRect/>
          </a:stretch>
        </p:blipFill>
        <p:spPr>
          <a:xfrm>
            <a:off x="457200" y="5040249"/>
            <a:ext cx="1981200" cy="1817751"/>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Confessions</a:t>
            </a:r>
            <a:endParaRPr lang="en-US" dirty="0"/>
          </a:p>
        </p:txBody>
      </p:sp>
      <p:sp>
        <p:nvSpPr>
          <p:cNvPr id="3" name="Content Placeholder 2"/>
          <p:cNvSpPr>
            <a:spLocks noGrp="1"/>
          </p:cNvSpPr>
          <p:nvPr>
            <p:ph idx="1"/>
          </p:nvPr>
        </p:nvSpPr>
        <p:spPr/>
        <p:txBody>
          <a:bodyPr/>
          <a:lstStyle/>
          <a:p>
            <a:r>
              <a:rPr lang="en-US" dirty="0" smtClean="0"/>
              <a:t>Two-sided arguments</a:t>
            </a:r>
          </a:p>
          <a:p>
            <a:pPr>
              <a:buNone/>
            </a:pPr>
            <a:r>
              <a:rPr lang="en-US" dirty="0" smtClean="0"/>
              <a:t>		To increase your credibility by confessing a disadvantage make sure you can decrease the value of this disadvantage.</a:t>
            </a:r>
            <a:endParaRPr lang="en-US" dirty="0"/>
          </a:p>
        </p:txBody>
      </p:sp>
      <p:sp>
        <p:nvSpPr>
          <p:cNvPr id="4" name="TextBox 3"/>
          <p:cNvSpPr txBox="1"/>
          <p:nvPr/>
        </p:nvSpPr>
        <p:spPr>
          <a:xfrm>
            <a:off x="228600" y="4495800"/>
            <a:ext cx="7924800" cy="707886"/>
          </a:xfrm>
          <a:prstGeom prst="rect">
            <a:avLst/>
          </a:prstGeom>
          <a:noFill/>
        </p:spPr>
        <p:txBody>
          <a:bodyPr wrap="square" rtlCol="0">
            <a:spAutoFit/>
          </a:bodyPr>
          <a:lstStyle/>
          <a:p>
            <a:r>
              <a:rPr lang="en-US" sz="2000" i="1" dirty="0" smtClean="0"/>
              <a:t>“When fate gives us lemons, </a:t>
            </a:r>
          </a:p>
          <a:p>
            <a:r>
              <a:rPr lang="en-US" sz="2000" i="1" dirty="0" smtClean="0"/>
              <a:t>		we should try to make lemonade, not apple juice.”</a:t>
            </a:r>
            <a:endParaRPr lang="en-US" sz="2000" i="1"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Credibility</a:t>
            </a:r>
          </a:p>
          <a:p>
            <a:pPr lvl="1"/>
            <a:r>
              <a:rPr lang="en-US" dirty="0" smtClean="0"/>
              <a:t>Expertise</a:t>
            </a:r>
          </a:p>
          <a:p>
            <a:pPr lvl="1"/>
            <a:r>
              <a:rPr lang="en-US" dirty="0" smtClean="0"/>
              <a:t>Trustworthiness</a:t>
            </a:r>
          </a:p>
          <a:p>
            <a:pPr lvl="1"/>
            <a:r>
              <a:rPr lang="en-US" dirty="0" smtClean="0"/>
              <a:t>Goodwill</a:t>
            </a:r>
          </a:p>
          <a:p>
            <a:r>
              <a:rPr lang="en-US" dirty="0" smtClean="0"/>
              <a:t>Authority</a:t>
            </a:r>
          </a:p>
          <a:p>
            <a:r>
              <a:rPr lang="en-US" dirty="0" smtClean="0"/>
              <a:t>Social attractiveness</a:t>
            </a:r>
          </a:p>
          <a:p>
            <a:pPr lvl="1"/>
            <a:r>
              <a:rPr lang="en-US" dirty="0" smtClean="0"/>
              <a:t>Physical attractiveness, similarity, closeness, congeniality, familiarity, cooperation</a:t>
            </a:r>
          </a:p>
          <a:p>
            <a:r>
              <a:rPr lang="en-US" dirty="0" smtClean="0"/>
              <a:t>Mirroring, celebrity endorsement, two-sided arguments</a:t>
            </a:r>
          </a:p>
          <a:p>
            <a:pPr lvl="1">
              <a:buNone/>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chucknorris_christiebrinkly_totalgym.png"/>
          <p:cNvPicPr>
            <a:picLocks noGrp="1" noChangeAspect="1"/>
          </p:cNvPicPr>
          <p:nvPr>
            <p:ph idx="1"/>
          </p:nvPr>
        </p:nvPicPr>
        <p:blipFill>
          <a:blip r:embed="rId2" cstate="print"/>
          <a:stretch>
            <a:fillRect/>
          </a:stretch>
        </p:blipFill>
        <p:spPr>
          <a:xfrm>
            <a:off x="1828800" y="762000"/>
            <a:ext cx="4608772" cy="6096000"/>
          </a:xfr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9600" y="914400"/>
            <a:ext cx="7239000" cy="1569660"/>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The </a:t>
            </a:r>
            <a:r>
              <a:rPr lang="en-US" sz="32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crucialest</a:t>
            </a:r>
            <a:r>
              <a:rPr lang="en-US"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source factor from all the </a:t>
            </a:r>
            <a:r>
              <a:rPr lang="en-US" sz="3200"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crucialest</a:t>
            </a:r>
            <a:r>
              <a:rPr lang="en-US"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factors…</a:t>
            </a:r>
            <a:endParaRPr lang="en-US"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TextBox 4"/>
          <p:cNvSpPr txBox="1"/>
          <p:nvPr/>
        </p:nvSpPr>
        <p:spPr>
          <a:xfrm>
            <a:off x="1295400" y="3581400"/>
            <a:ext cx="5715000" cy="1569660"/>
          </a:xfrm>
          <a:prstGeom prst="rect">
            <a:avLst/>
          </a:prstGeom>
          <a:noFill/>
        </p:spPr>
        <p:txBody>
          <a:bodyPr wrap="square" rtlCol="0">
            <a:spAutoFit/>
          </a:bodyPr>
          <a:lstStyle/>
          <a:p>
            <a:pPr algn="ctr"/>
            <a:r>
              <a:rPr lang="en-US" sz="9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EMPATHY</a:t>
            </a:r>
            <a:endParaRPr lang="en-US" sz="9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Petr ruchly lekar.jpg"/>
          <p:cNvPicPr>
            <a:picLocks noGrp="1" noChangeAspect="1"/>
          </p:cNvPicPr>
          <p:nvPr>
            <p:ph idx="1"/>
          </p:nvPr>
        </p:nvPicPr>
        <p:blipFill>
          <a:blip r:embed="rId2" cstate="print"/>
          <a:stretch>
            <a:fillRect/>
          </a:stretch>
        </p:blipFill>
        <p:spPr>
          <a:xfrm>
            <a:off x="1295399" y="1524000"/>
            <a:ext cx="5665305" cy="4886325"/>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hiking needle 3.JPG"/>
          <p:cNvPicPr>
            <a:picLocks noGrp="1" noChangeAspect="1"/>
          </p:cNvPicPr>
          <p:nvPr>
            <p:ph idx="1"/>
          </p:nvPr>
        </p:nvPicPr>
        <p:blipFill>
          <a:blip r:embed="rId2" cstate="prin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 factors</a:t>
            </a:r>
            <a:endParaRPr lang="en-US" dirty="0"/>
          </a:p>
        </p:txBody>
      </p:sp>
      <p:sp>
        <p:nvSpPr>
          <p:cNvPr id="3" name="Content Placeholder 2"/>
          <p:cNvSpPr>
            <a:spLocks noGrp="1"/>
          </p:cNvSpPr>
          <p:nvPr>
            <p:ph idx="1"/>
          </p:nvPr>
        </p:nvSpPr>
        <p:spPr/>
        <p:txBody>
          <a:bodyPr/>
          <a:lstStyle/>
          <a:p>
            <a:r>
              <a:rPr lang="en-US" dirty="0" smtClean="0"/>
              <a:t>Credibility</a:t>
            </a:r>
          </a:p>
          <a:p>
            <a:endParaRPr lang="en-US" dirty="0" smtClean="0"/>
          </a:p>
          <a:p>
            <a:r>
              <a:rPr lang="en-US" dirty="0" smtClean="0"/>
              <a:t>Authority</a:t>
            </a:r>
          </a:p>
          <a:p>
            <a:endParaRPr lang="en-US" dirty="0" smtClean="0"/>
          </a:p>
          <a:p>
            <a:r>
              <a:rPr lang="en-US" dirty="0" smtClean="0"/>
              <a:t>Social attractiveness</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Credibility</a:t>
            </a:r>
            <a:endParaRPr lang="en-US" dirty="0"/>
          </a:p>
        </p:txBody>
      </p:sp>
      <p:sp>
        <p:nvSpPr>
          <p:cNvPr id="3" name="Content Placeholder 2"/>
          <p:cNvSpPr>
            <a:spLocks noGrp="1"/>
          </p:cNvSpPr>
          <p:nvPr>
            <p:ph idx="1"/>
          </p:nvPr>
        </p:nvSpPr>
        <p:spPr>
          <a:xfrm>
            <a:off x="457200" y="1609416"/>
            <a:ext cx="7315200" cy="1209984"/>
          </a:xfrm>
        </p:spPr>
        <p:txBody>
          <a:bodyPr/>
          <a:lstStyle/>
          <a:p>
            <a:r>
              <a:rPr lang="en-US" dirty="0"/>
              <a:t>B</a:t>
            </a:r>
            <a:r>
              <a:rPr lang="en-US" dirty="0" smtClean="0"/>
              <a:t>elievability of a communicator, as perceived by the recipient of the message</a:t>
            </a:r>
          </a:p>
        </p:txBody>
      </p:sp>
      <p:sp>
        <p:nvSpPr>
          <p:cNvPr id="5" name="TextBox 4"/>
          <p:cNvSpPr txBox="1"/>
          <p:nvPr/>
        </p:nvSpPr>
        <p:spPr>
          <a:xfrm>
            <a:off x="609600" y="3048000"/>
            <a:ext cx="4343400" cy="1077218"/>
          </a:xfrm>
          <a:prstGeom prst="rect">
            <a:avLst/>
          </a:prstGeom>
          <a:noFill/>
        </p:spPr>
        <p:txBody>
          <a:bodyPr wrap="square" rtlCol="0">
            <a:spAutoFit/>
          </a:bodyPr>
          <a:lstStyle/>
          <a:p>
            <a:pPr>
              <a:buFont typeface="Arial" pitchFamily="34" charset="0"/>
              <a:buChar char="•"/>
            </a:pPr>
            <a:r>
              <a:rPr lang="en-US" sz="2400" dirty="0" smtClean="0"/>
              <a:t> EXPERTISE</a:t>
            </a:r>
          </a:p>
          <a:p>
            <a:pPr>
              <a:buFont typeface="Arial" pitchFamily="34" charset="0"/>
              <a:buChar char="•"/>
            </a:pPr>
            <a:r>
              <a:rPr lang="en-US" sz="2400" dirty="0" smtClean="0"/>
              <a:t> TRUSTWORTHINESS</a:t>
            </a:r>
          </a:p>
          <a:p>
            <a:r>
              <a:rPr lang="en-US" sz="1600" dirty="0" smtClean="0"/>
              <a:t>(</a:t>
            </a:r>
            <a:r>
              <a:rPr lang="en-US" sz="1600" dirty="0" err="1" smtClean="0"/>
              <a:t>Hovland</a:t>
            </a:r>
            <a:r>
              <a:rPr lang="en-US" sz="1600" dirty="0" smtClean="0"/>
              <a:t>, Janis, Kelly, 1953)</a:t>
            </a:r>
            <a:endParaRPr lang="en-US" sz="1600" dirty="0"/>
          </a:p>
        </p:txBody>
      </p:sp>
      <p:sp>
        <p:nvSpPr>
          <p:cNvPr id="6" name="TextBox 5"/>
          <p:cNvSpPr txBox="1"/>
          <p:nvPr/>
        </p:nvSpPr>
        <p:spPr>
          <a:xfrm>
            <a:off x="4953000" y="3200400"/>
            <a:ext cx="3124200" cy="1446550"/>
          </a:xfrm>
          <a:prstGeom prst="rect">
            <a:avLst/>
          </a:prstGeom>
          <a:noFill/>
        </p:spPr>
        <p:txBody>
          <a:bodyPr wrap="square" rtlCol="0">
            <a:spAutoFit/>
          </a:bodyPr>
          <a:lstStyle/>
          <a:p>
            <a:pPr>
              <a:buFont typeface="Arial" pitchFamily="34" charset="0"/>
              <a:buChar char="•"/>
            </a:pPr>
            <a:r>
              <a:rPr lang="en-US" sz="2400" dirty="0" smtClean="0"/>
              <a:t> Intelligence</a:t>
            </a:r>
          </a:p>
          <a:p>
            <a:pPr>
              <a:buFont typeface="Arial" pitchFamily="34" charset="0"/>
              <a:buChar char="•"/>
            </a:pPr>
            <a:r>
              <a:rPr lang="en-US" sz="2400" dirty="0" smtClean="0"/>
              <a:t> Character</a:t>
            </a:r>
          </a:p>
          <a:p>
            <a:pPr>
              <a:buFont typeface="Arial" pitchFamily="34" charset="0"/>
              <a:buChar char="•"/>
            </a:pPr>
            <a:r>
              <a:rPr lang="en-US" sz="2400" dirty="0"/>
              <a:t> </a:t>
            </a:r>
            <a:r>
              <a:rPr lang="en-US" sz="2400" dirty="0" smtClean="0"/>
              <a:t>Goodwill</a:t>
            </a:r>
          </a:p>
          <a:p>
            <a:r>
              <a:rPr lang="en-US" sz="1600" dirty="0" smtClean="0"/>
              <a:t>(Aristotle)</a:t>
            </a:r>
            <a:endParaRPr lang="en-US" sz="1600" dirty="0"/>
          </a:p>
        </p:txBody>
      </p:sp>
      <p:sp>
        <p:nvSpPr>
          <p:cNvPr id="7" name="TextBox 6"/>
          <p:cNvSpPr txBox="1"/>
          <p:nvPr/>
        </p:nvSpPr>
        <p:spPr>
          <a:xfrm>
            <a:off x="609600" y="4114800"/>
            <a:ext cx="3124200" cy="984885"/>
          </a:xfrm>
          <a:prstGeom prst="rect">
            <a:avLst/>
          </a:prstGeom>
          <a:noFill/>
        </p:spPr>
        <p:txBody>
          <a:bodyPr wrap="square" rtlCol="0">
            <a:spAutoFit/>
          </a:bodyPr>
          <a:lstStyle/>
          <a:p>
            <a:pPr>
              <a:buFont typeface="Arial" pitchFamily="34" charset="0"/>
              <a:buChar char="•"/>
            </a:pPr>
            <a:r>
              <a:rPr lang="en-US" sz="2400" dirty="0" smtClean="0"/>
              <a:t> GOODWILL</a:t>
            </a:r>
          </a:p>
          <a:p>
            <a:r>
              <a:rPr lang="en-US" sz="1600" dirty="0" smtClean="0"/>
              <a:t>(</a:t>
            </a:r>
            <a:r>
              <a:rPr lang="en-US" sz="1600" dirty="0" err="1" smtClean="0"/>
              <a:t>McCroskey</a:t>
            </a:r>
            <a:r>
              <a:rPr lang="en-US" sz="1600" dirty="0" smtClean="0"/>
              <a:t>, 1999)</a:t>
            </a:r>
          </a:p>
          <a:p>
            <a:endParaRPr lang="en-US" dirty="0"/>
          </a:p>
        </p:txBody>
      </p:sp>
      <p:pic>
        <p:nvPicPr>
          <p:cNvPr id="9" name="Picture 8" descr="david rath.JPG"/>
          <p:cNvPicPr>
            <a:picLocks noChangeAspect="1"/>
          </p:cNvPicPr>
          <p:nvPr/>
        </p:nvPicPr>
        <p:blipFill>
          <a:blip r:embed="rId2" cstate="print"/>
          <a:stretch>
            <a:fillRect/>
          </a:stretch>
        </p:blipFill>
        <p:spPr>
          <a:xfrm>
            <a:off x="533400" y="5638800"/>
            <a:ext cx="1814990" cy="1219200"/>
          </a:xfrm>
          <a:prstGeom prst="rect">
            <a:avLst/>
          </a:prstGeom>
        </p:spPr>
      </p:pic>
      <p:pic>
        <p:nvPicPr>
          <p:cNvPr id="8" name="Content Placeholder 3" descr="authority - dalai lama.jpg"/>
          <p:cNvPicPr>
            <a:picLocks noChangeAspect="1"/>
          </p:cNvPicPr>
          <p:nvPr/>
        </p:nvPicPr>
        <p:blipFill>
          <a:blip r:embed="rId3" cstate="print"/>
          <a:stretch>
            <a:fillRect/>
          </a:stretch>
        </p:blipFill>
        <p:spPr>
          <a:xfrm>
            <a:off x="0" y="5638800"/>
            <a:ext cx="938783" cy="1219200"/>
          </a:xfrm>
          <a:prstGeom prst="rect">
            <a:avLst/>
          </a:prstGeom>
        </p:spPr>
      </p:pic>
      <p:pic>
        <p:nvPicPr>
          <p:cNvPr id="10" name="Picture 9" descr="angelina jolie.jpg"/>
          <p:cNvPicPr>
            <a:picLocks noChangeAspect="1"/>
          </p:cNvPicPr>
          <p:nvPr/>
        </p:nvPicPr>
        <p:blipFill>
          <a:blip r:embed="rId4" cstate="print"/>
          <a:stretch>
            <a:fillRect/>
          </a:stretch>
        </p:blipFill>
        <p:spPr>
          <a:xfrm>
            <a:off x="2362200" y="5638800"/>
            <a:ext cx="1618407" cy="1219200"/>
          </a:xfrm>
          <a:prstGeom prst="rect">
            <a:avLst/>
          </a:prstGeom>
        </p:spPr>
      </p:pic>
      <p:pic>
        <p:nvPicPr>
          <p:cNvPr id="11" name="Picture 10" descr="doctor.jpg"/>
          <p:cNvPicPr>
            <a:picLocks noChangeAspect="1"/>
          </p:cNvPicPr>
          <p:nvPr/>
        </p:nvPicPr>
        <p:blipFill>
          <a:blip r:embed="rId5" cstate="print"/>
          <a:stretch>
            <a:fillRect/>
          </a:stretch>
        </p:blipFill>
        <p:spPr>
          <a:xfrm>
            <a:off x="3962400" y="5638800"/>
            <a:ext cx="1828800" cy="1219200"/>
          </a:xfrm>
          <a:prstGeom prst="rect">
            <a:avLst/>
          </a:prstGeom>
        </p:spPr>
      </p:pic>
      <p:pic>
        <p:nvPicPr>
          <p:cNvPr id="13" name="Picture 12" descr="Milgram_foto.jpg"/>
          <p:cNvPicPr>
            <a:picLocks noChangeAspect="1"/>
          </p:cNvPicPr>
          <p:nvPr/>
        </p:nvPicPr>
        <p:blipFill>
          <a:blip r:embed="rId6" cstate="print"/>
          <a:stretch>
            <a:fillRect/>
          </a:stretch>
        </p:blipFill>
        <p:spPr>
          <a:xfrm>
            <a:off x="4953000" y="5638800"/>
            <a:ext cx="902010" cy="1219200"/>
          </a:xfrm>
          <a:prstGeom prst="rect">
            <a:avLst/>
          </a:prstGeom>
        </p:spPr>
      </p:pic>
      <p:pic>
        <p:nvPicPr>
          <p:cNvPr id="14" name="Picture 13" descr="topolanek.jpg"/>
          <p:cNvPicPr>
            <a:picLocks noChangeAspect="1"/>
          </p:cNvPicPr>
          <p:nvPr/>
        </p:nvPicPr>
        <p:blipFill>
          <a:blip r:embed="rId7" cstate="print"/>
          <a:stretch>
            <a:fillRect/>
          </a:stretch>
        </p:blipFill>
        <p:spPr>
          <a:xfrm>
            <a:off x="5837349" y="5642019"/>
            <a:ext cx="1219200" cy="1219200"/>
          </a:xfrm>
          <a:prstGeom prst="rect">
            <a:avLst/>
          </a:prstGeom>
        </p:spPr>
      </p:pic>
      <p:pic>
        <p:nvPicPr>
          <p:cNvPr id="15" name="Picture 14" descr="authority - pope.jpg"/>
          <p:cNvPicPr>
            <a:picLocks noChangeAspect="1"/>
          </p:cNvPicPr>
          <p:nvPr/>
        </p:nvPicPr>
        <p:blipFill>
          <a:blip r:embed="rId8" cstate="print"/>
          <a:stretch>
            <a:fillRect/>
          </a:stretch>
        </p:blipFill>
        <p:spPr>
          <a:xfrm>
            <a:off x="7010400" y="5638800"/>
            <a:ext cx="1219200" cy="1219200"/>
          </a:xfrm>
          <a:prstGeom prst="rect">
            <a:avLst/>
          </a:prstGeom>
        </p:spPr>
      </p:pic>
      <p:pic>
        <p:nvPicPr>
          <p:cNvPr id="17" name="Picture 16" descr="mccainmini.jpg"/>
          <p:cNvPicPr>
            <a:picLocks noChangeAspect="1"/>
          </p:cNvPicPr>
          <p:nvPr/>
        </p:nvPicPr>
        <p:blipFill>
          <a:blip r:embed="rId9" cstate="print"/>
          <a:stretch>
            <a:fillRect/>
          </a:stretch>
        </p:blipFill>
        <p:spPr>
          <a:xfrm>
            <a:off x="8178085" y="5629739"/>
            <a:ext cx="965915" cy="122826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computer.jpg"/>
          <p:cNvPicPr>
            <a:picLocks noChangeAspect="1"/>
          </p:cNvPicPr>
          <p:nvPr/>
        </p:nvPicPr>
        <p:blipFill>
          <a:blip r:embed="rId2" cstate="print"/>
          <a:stretch>
            <a:fillRect/>
          </a:stretch>
        </p:blipFill>
        <p:spPr>
          <a:xfrm>
            <a:off x="6934200" y="1524000"/>
            <a:ext cx="1085850" cy="1162050"/>
          </a:xfrm>
          <a:prstGeom prst="rect">
            <a:avLst/>
          </a:prstGeom>
        </p:spPr>
      </p:pic>
      <p:pic>
        <p:nvPicPr>
          <p:cNvPr id="10" name="Picture 9" descr="psi.jpg"/>
          <p:cNvPicPr>
            <a:picLocks noChangeAspect="1"/>
          </p:cNvPicPr>
          <p:nvPr/>
        </p:nvPicPr>
        <p:blipFill>
          <a:blip r:embed="rId3" cstate="print"/>
          <a:stretch>
            <a:fillRect/>
          </a:stretch>
        </p:blipFill>
        <p:spPr>
          <a:xfrm>
            <a:off x="1828800" y="2209800"/>
            <a:ext cx="1133475" cy="1038225"/>
          </a:xfrm>
          <a:prstGeom prst="rect">
            <a:avLst/>
          </a:prstGeom>
        </p:spPr>
      </p:pic>
      <p:pic>
        <p:nvPicPr>
          <p:cNvPr id="9" name="Picture 8" descr="global warming.jpg"/>
          <p:cNvPicPr>
            <a:picLocks noChangeAspect="1"/>
          </p:cNvPicPr>
          <p:nvPr/>
        </p:nvPicPr>
        <p:blipFill>
          <a:blip r:embed="rId4" cstate="print"/>
          <a:stretch>
            <a:fillRect/>
          </a:stretch>
        </p:blipFill>
        <p:spPr>
          <a:xfrm>
            <a:off x="3733800" y="5686425"/>
            <a:ext cx="1114425" cy="1171575"/>
          </a:xfrm>
          <a:prstGeom prst="rect">
            <a:avLst/>
          </a:prstGeom>
        </p:spPr>
      </p:pic>
      <p:sp>
        <p:nvSpPr>
          <p:cNvPr id="2" name="Title 1"/>
          <p:cNvSpPr>
            <a:spLocks noGrp="1"/>
          </p:cNvSpPr>
          <p:nvPr>
            <p:ph type="title"/>
          </p:nvPr>
        </p:nvSpPr>
        <p:spPr/>
        <p:txBody>
          <a:bodyPr/>
          <a:lstStyle/>
          <a:p>
            <a:r>
              <a:rPr lang="en-US" dirty="0" smtClean="0"/>
              <a:t>Credibility - Expertise</a:t>
            </a:r>
            <a:endParaRPr lang="en-US" dirty="0"/>
          </a:p>
        </p:txBody>
      </p:sp>
      <p:sp>
        <p:nvSpPr>
          <p:cNvPr id="5" name="Content Placeholder 4"/>
          <p:cNvSpPr>
            <a:spLocks noGrp="1"/>
          </p:cNvSpPr>
          <p:nvPr>
            <p:ph idx="1"/>
          </p:nvPr>
        </p:nvSpPr>
        <p:spPr>
          <a:xfrm>
            <a:off x="228600" y="1600200"/>
            <a:ext cx="7239000" cy="4846320"/>
          </a:xfrm>
        </p:spPr>
        <p:txBody>
          <a:bodyPr/>
          <a:lstStyle/>
          <a:p>
            <a:r>
              <a:rPr lang="en-US" dirty="0" smtClean="0"/>
              <a:t>Knowledge, abilities, experience…</a:t>
            </a:r>
            <a:endParaRPr lang="en-US" dirty="0"/>
          </a:p>
        </p:txBody>
      </p:sp>
      <p:pic>
        <p:nvPicPr>
          <p:cNvPr id="6" name="Picture 5" descr="Milgram_foto.jpg"/>
          <p:cNvPicPr>
            <a:picLocks noChangeAspect="1"/>
          </p:cNvPicPr>
          <p:nvPr/>
        </p:nvPicPr>
        <p:blipFill>
          <a:blip r:embed="rId5" cstate="print"/>
          <a:stretch>
            <a:fillRect/>
          </a:stretch>
        </p:blipFill>
        <p:spPr>
          <a:xfrm>
            <a:off x="381000" y="2438400"/>
            <a:ext cx="1578518" cy="2133600"/>
          </a:xfrm>
          <a:prstGeom prst="rect">
            <a:avLst/>
          </a:prstGeom>
        </p:spPr>
      </p:pic>
      <p:pic>
        <p:nvPicPr>
          <p:cNvPr id="7" name="Picture 6" descr="bill gates.jpg"/>
          <p:cNvPicPr>
            <a:picLocks noChangeAspect="1"/>
          </p:cNvPicPr>
          <p:nvPr/>
        </p:nvPicPr>
        <p:blipFill>
          <a:blip r:embed="rId6" cstate="print"/>
          <a:stretch>
            <a:fillRect/>
          </a:stretch>
        </p:blipFill>
        <p:spPr>
          <a:xfrm>
            <a:off x="4495800" y="2438400"/>
            <a:ext cx="3305175" cy="2558243"/>
          </a:xfrm>
          <a:prstGeom prst="rect">
            <a:avLst/>
          </a:prstGeom>
        </p:spPr>
      </p:pic>
      <p:pic>
        <p:nvPicPr>
          <p:cNvPr id="8" name="Picture 7" descr="klaus.jpg"/>
          <p:cNvPicPr>
            <a:picLocks noChangeAspect="1"/>
          </p:cNvPicPr>
          <p:nvPr/>
        </p:nvPicPr>
        <p:blipFill>
          <a:blip r:embed="rId7" cstate="print"/>
          <a:stretch>
            <a:fillRect/>
          </a:stretch>
        </p:blipFill>
        <p:spPr>
          <a:xfrm>
            <a:off x="2438400" y="4495800"/>
            <a:ext cx="1600200" cy="2143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par>
                                <p:cTn id="8" presetID="12" presetClass="entr" presetSubtype="4"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lide(fromBottom)">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lide(fromBottom)">
                                      <p:cBhvr>
                                        <p:cTn id="15" dur="500"/>
                                        <p:tgtEl>
                                          <p:spTgt spid="7"/>
                                        </p:tgtEl>
                                      </p:cBhvr>
                                    </p:animEffect>
                                  </p:childTnLst>
                                </p:cTn>
                              </p:par>
                              <p:par>
                                <p:cTn id="16" presetID="12" presetClass="entr" presetSubtype="4"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slide(fromBottom)">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lide(fromBottom)">
                                      <p:cBhvr>
                                        <p:cTn id="23" dur="500"/>
                                        <p:tgtEl>
                                          <p:spTgt spid="8"/>
                                        </p:tgtEl>
                                      </p:cBhvr>
                                    </p:animEffect>
                                  </p:childTnLst>
                                </p:cTn>
                              </p:par>
                              <p:par>
                                <p:cTn id="24" presetID="12" presetClass="entr" presetSubtype="4"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slide(fromBottom)">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Standy">
      <a:dk1>
        <a:sysClr val="windowText" lastClr="000000"/>
      </a:dk1>
      <a:lt1>
        <a:sysClr val="window" lastClr="FFFFFF"/>
      </a:lt1>
      <a:dk2>
        <a:srgbClr val="FFCA0C"/>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499</TotalTime>
  <Words>819</Words>
  <Application>Microsoft Office PowerPoint</Application>
  <PresentationFormat>On-screen Show (4:3)</PresentationFormat>
  <Paragraphs>156</Paragraphs>
  <Slides>40</Slides>
  <Notes>2</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Opulent</vt:lpstr>
      <vt:lpstr>SOURCE FACTORS</vt:lpstr>
      <vt:lpstr>Slide 2</vt:lpstr>
      <vt:lpstr>Slide 3</vt:lpstr>
      <vt:lpstr>Slide 4</vt:lpstr>
      <vt:lpstr>Slide 5</vt:lpstr>
      <vt:lpstr>Slide 6</vt:lpstr>
      <vt:lpstr>Source factors</vt:lpstr>
      <vt:lpstr>Credibility</vt:lpstr>
      <vt:lpstr>Credibility - Expertise</vt:lpstr>
      <vt:lpstr>Credibility - Trustworthiness</vt:lpstr>
      <vt:lpstr>Credibility - Goodwill</vt:lpstr>
      <vt:lpstr>Building your credibility through nonverbal communication</vt:lpstr>
      <vt:lpstr>Obstacles to building credibility</vt:lpstr>
      <vt:lpstr>Slide 14</vt:lpstr>
      <vt:lpstr>Credibility – Sleeper effect</vt:lpstr>
      <vt:lpstr>Sleeper effect</vt:lpstr>
      <vt:lpstr>Credibility – Sleeper effect</vt:lpstr>
      <vt:lpstr>Credibility and language</vt:lpstr>
      <vt:lpstr>Social attractiveness</vt:lpstr>
      <vt:lpstr>Factors influencing liking</vt:lpstr>
      <vt:lpstr>Factors influencing liking</vt:lpstr>
      <vt:lpstr>Factors influencing liking</vt:lpstr>
      <vt:lpstr>Factors influencing liking</vt:lpstr>
      <vt:lpstr>Factors influencing liking</vt:lpstr>
      <vt:lpstr>Factors influencing liking</vt:lpstr>
      <vt:lpstr>Factors influencing liking</vt:lpstr>
      <vt:lpstr>Factors influencing liking</vt:lpstr>
      <vt:lpstr>Factors influencing liking</vt:lpstr>
      <vt:lpstr>Authority</vt:lpstr>
      <vt:lpstr>Practical applications of source factors</vt:lpstr>
      <vt:lpstr>Celebrity endorsement</vt:lpstr>
      <vt:lpstr>Celebrity endorsement</vt:lpstr>
      <vt:lpstr>Celebrity endorsement</vt:lpstr>
      <vt:lpstr>Celebrity endorsement</vt:lpstr>
      <vt:lpstr>Celebrity endorsement</vt:lpstr>
      <vt:lpstr>Chinese advices</vt:lpstr>
      <vt:lpstr>Arguing against your self-interest</vt:lpstr>
      <vt:lpstr>Confessions</vt:lpstr>
      <vt:lpstr>SUMMARY</vt:lpstr>
      <vt:lpstr>Slide 40</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SOURCE FACTORS</dc:title>
  <dc:creator>Stanley</dc:creator>
  <cp:lastModifiedBy>Stanley</cp:lastModifiedBy>
  <cp:revision>50</cp:revision>
  <dcterms:created xsi:type="dcterms:W3CDTF">2009-07-08T18:52:23Z</dcterms:created>
  <dcterms:modified xsi:type="dcterms:W3CDTF">2010-02-07T14:32:15Z</dcterms:modified>
</cp:coreProperties>
</file>