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7" r:id="rId3"/>
    <p:sldId id="260" r:id="rId4"/>
    <p:sldId id="261" r:id="rId5"/>
    <p:sldId id="259" r:id="rId6"/>
    <p:sldId id="262" r:id="rId7"/>
    <p:sldId id="263" r:id="rId8"/>
    <p:sldId id="265" r:id="rId9"/>
    <p:sldId id="258" r:id="rId10"/>
    <p:sldId id="264"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486"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2B91E7-66BB-4A50-939C-0E36C0141297}" type="datetimeFigureOut">
              <a:rPr lang="en-US" smtClean="0"/>
              <a:pPr/>
              <a:t>7/15/2009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3115E3-3B5C-4268-ABD1-A71CA9051D8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9960ADC8-0BF6-40CF-911A-9C7CFE80385F}" type="datetimeFigureOut">
              <a:rPr lang="en-US" smtClean="0"/>
              <a:pPr/>
              <a:t>7/15/2009</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FE656B5-6A23-4D01-AB4C-C8DD1B4408E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960ADC8-0BF6-40CF-911A-9C7CFE80385F}" type="datetimeFigureOut">
              <a:rPr lang="en-US" smtClean="0"/>
              <a:pPr/>
              <a:t>7/15/2009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FE656B5-6A23-4D01-AB4C-C8DD1B4408E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960ADC8-0BF6-40CF-911A-9C7CFE80385F}" type="datetimeFigureOut">
              <a:rPr lang="en-US" smtClean="0"/>
              <a:pPr/>
              <a:t>7/15/2009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FE656B5-6A23-4D01-AB4C-C8DD1B4408E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9960ADC8-0BF6-40CF-911A-9C7CFE80385F}" type="datetimeFigureOut">
              <a:rPr lang="en-US" smtClean="0"/>
              <a:pPr/>
              <a:t>7/15/2009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FE656B5-6A23-4D01-AB4C-C8DD1B4408EA}"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9960ADC8-0BF6-40CF-911A-9C7CFE80385F}" type="datetimeFigureOut">
              <a:rPr lang="en-US" smtClean="0"/>
              <a:pPr/>
              <a:t>7/15/2009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FE656B5-6A23-4D01-AB4C-C8DD1B4408EA}"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9960ADC8-0BF6-40CF-911A-9C7CFE80385F}" type="datetimeFigureOut">
              <a:rPr lang="en-US" smtClean="0"/>
              <a:pPr/>
              <a:t>7/15/2009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FE656B5-6A23-4D01-AB4C-C8DD1B4408EA}"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9960ADC8-0BF6-40CF-911A-9C7CFE80385F}" type="datetimeFigureOut">
              <a:rPr lang="en-US" smtClean="0"/>
              <a:pPr/>
              <a:t>7/15/2009</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FE656B5-6A23-4D01-AB4C-C8DD1B4408E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9960ADC8-0BF6-40CF-911A-9C7CFE80385F}" type="datetimeFigureOut">
              <a:rPr lang="en-US" smtClean="0"/>
              <a:pPr/>
              <a:t>7/15/2009</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FE656B5-6A23-4D01-AB4C-C8DD1B4408EA}"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9960ADC8-0BF6-40CF-911A-9C7CFE80385F}" type="datetimeFigureOut">
              <a:rPr lang="en-US" smtClean="0"/>
              <a:pPr/>
              <a:t>7/15/2009</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FE656B5-6A23-4D01-AB4C-C8DD1B4408E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9960ADC8-0BF6-40CF-911A-9C7CFE80385F}" type="datetimeFigureOut">
              <a:rPr lang="en-US" smtClean="0"/>
              <a:pPr/>
              <a:t>7/15/2009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FE656B5-6A23-4D01-AB4C-C8DD1B4408E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9960ADC8-0BF6-40CF-911A-9C7CFE80385F}" type="datetimeFigureOut">
              <a:rPr lang="en-US" smtClean="0"/>
              <a:pPr/>
              <a:t>7/15/2009</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FE656B5-6A23-4D01-AB4C-C8DD1B4408EA}"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9960ADC8-0BF6-40CF-911A-9C7CFE80385F}" type="datetimeFigureOut">
              <a:rPr lang="en-US" smtClean="0"/>
              <a:pPr/>
              <a:t>7/15/2009</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FE656B5-6A23-4D01-AB4C-C8DD1B4408E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video" Target="file:///C:\movies\reklamy\Aegon%20-%20svetovy%20expert%20pojisteni.wmv"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Empathy</a:t>
            </a:r>
            <a:endParaRPr lang="en-US" dirty="0"/>
          </a:p>
        </p:txBody>
      </p:sp>
      <p:sp>
        <p:nvSpPr>
          <p:cNvPr id="3" name="Subtitle 2"/>
          <p:cNvSpPr>
            <a:spLocks noGrp="1"/>
          </p:cNvSpPr>
          <p:nvPr>
            <p:ph type="subTitle" idx="1"/>
          </p:nvPr>
        </p:nvSpPr>
        <p:spPr/>
        <p:txBody>
          <a:bodyPr/>
          <a:lstStyle/>
          <a:p>
            <a:r>
              <a:rPr lang="en-US" dirty="0" smtClean="0"/>
              <a:t>The Principle of All Principles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bath.jpg"/>
          <p:cNvPicPr>
            <a:picLocks noGrp="1" noChangeAspect="1"/>
          </p:cNvPicPr>
          <p:nvPr>
            <p:ph idx="1"/>
          </p:nvPr>
        </p:nvPicPr>
        <p:blipFill>
          <a:blip r:embed="rId2"/>
          <a:stretch>
            <a:fillRect/>
          </a:stretch>
        </p:blipFill>
        <p:spPr>
          <a:xfrm>
            <a:off x="2857500" y="2029619"/>
            <a:ext cx="3429000" cy="3429000"/>
          </a:xfrm>
        </p:spPr>
      </p:pic>
      <p:sp>
        <p:nvSpPr>
          <p:cNvPr id="3" name="Title 2"/>
          <p:cNvSpPr>
            <a:spLocks noGrp="1"/>
          </p:cNvSpPr>
          <p:nvPr>
            <p:ph type="title"/>
          </p:nvPr>
        </p:nvSpPr>
        <p:spPr/>
        <p:txBody>
          <a:bodyPr/>
          <a:lstStyle/>
          <a:p>
            <a:r>
              <a:rPr lang="en-US" dirty="0" smtClean="0"/>
              <a:t>Suicide in the bath</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2057400"/>
            <a:ext cx="8229600" cy="576072"/>
          </a:xfrm>
        </p:spPr>
        <p:txBody>
          <a:bodyPr>
            <a:normAutofit/>
          </a:bodyPr>
          <a:lstStyle/>
          <a:p>
            <a:pPr>
              <a:buNone/>
            </a:pPr>
            <a:r>
              <a:rPr lang="en-US" sz="2400" b="1" dirty="0" smtClean="0">
                <a:solidFill>
                  <a:schemeClr val="accent1">
                    <a:lumMod val="60000"/>
                    <a:lumOff val="40000"/>
                  </a:schemeClr>
                </a:solidFill>
              </a:rPr>
              <a:t>APPLICATIONS IN A MASS MEDIA COMMUNICATION</a:t>
            </a:r>
            <a:endParaRPr lang="en-US" sz="2400" b="1" dirty="0">
              <a:solidFill>
                <a:schemeClr val="accent1">
                  <a:lumMod val="60000"/>
                  <a:lumOff val="40000"/>
                </a:schemeClr>
              </a:solidFill>
            </a:endParaRPr>
          </a:p>
        </p:txBody>
      </p:sp>
      <p:sp>
        <p:nvSpPr>
          <p:cNvPr id="3" name="Title 2"/>
          <p:cNvSpPr>
            <a:spLocks noGrp="1"/>
          </p:cNvSpPr>
          <p:nvPr>
            <p:ph type="title"/>
          </p:nvPr>
        </p:nvSpPr>
        <p:spPr/>
        <p:txBody>
          <a:bodyPr>
            <a:normAutofit fontScale="90000"/>
          </a:bodyPr>
          <a:lstStyle/>
          <a:p>
            <a:r>
              <a:rPr lang="en-US" dirty="0" smtClean="0"/>
              <a:t>Understanding feelings, needs, values, beliefs…</a:t>
            </a:r>
            <a:endParaRPr lang="en-US" dirty="0"/>
          </a:p>
        </p:txBody>
      </p:sp>
      <p:pic>
        <p:nvPicPr>
          <p:cNvPr id="4" name="Aegon - svetovy expert pojisteni.wmv">
            <a:hlinkClick r:id="" action="ppaction://media"/>
          </p:cNvPr>
          <p:cNvPicPr>
            <a:picLocks noRot="1" noChangeAspect="1"/>
          </p:cNvPicPr>
          <p:nvPr>
            <a:videoFile r:link="rId1"/>
          </p:nvPr>
        </p:nvPicPr>
        <p:blipFill>
          <a:blip r:embed="rId3"/>
          <a:stretch>
            <a:fillRect/>
          </a:stretch>
        </p:blipFill>
        <p:spPr>
          <a:xfrm>
            <a:off x="2209800" y="2667000"/>
            <a:ext cx="4572000" cy="3657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DOESN’T mean:</a:t>
            </a:r>
          </a:p>
          <a:p>
            <a:pPr lvl="1"/>
            <a:r>
              <a:rPr lang="en-US" dirty="0" smtClean="0"/>
              <a:t>To sympathize with</a:t>
            </a:r>
          </a:p>
          <a:p>
            <a:pPr lvl="1"/>
            <a:r>
              <a:rPr lang="en-US" dirty="0" smtClean="0"/>
              <a:t>To like</a:t>
            </a:r>
          </a:p>
          <a:p>
            <a:pPr lvl="1"/>
            <a:r>
              <a:rPr lang="en-US" dirty="0" smtClean="0"/>
              <a:t>To agree with</a:t>
            </a:r>
          </a:p>
          <a:p>
            <a:pPr lvl="1">
              <a:buNone/>
            </a:pPr>
            <a:endParaRPr lang="en-US" dirty="0"/>
          </a:p>
        </p:txBody>
      </p:sp>
      <p:sp>
        <p:nvSpPr>
          <p:cNvPr id="2" name="Title 1"/>
          <p:cNvSpPr>
            <a:spLocks noGrp="1"/>
          </p:cNvSpPr>
          <p:nvPr>
            <p:ph type="title"/>
          </p:nvPr>
        </p:nvSpPr>
        <p:spPr/>
        <p:txBody>
          <a:bodyPr/>
          <a:lstStyle/>
          <a:p>
            <a:r>
              <a:rPr lang="en-US" dirty="0" smtClean="0"/>
              <a:t>Empathy</a:t>
            </a:r>
            <a:endParaRPr lang="en-US" dirty="0"/>
          </a:p>
        </p:txBody>
      </p:sp>
      <p:pic>
        <p:nvPicPr>
          <p:cNvPr id="4" name="Picture 3" descr="empathy 1.jpg"/>
          <p:cNvPicPr>
            <a:picLocks noChangeAspect="1"/>
          </p:cNvPicPr>
          <p:nvPr/>
        </p:nvPicPr>
        <p:blipFill>
          <a:blip r:embed="rId2"/>
          <a:stretch>
            <a:fillRect/>
          </a:stretch>
        </p:blipFill>
        <p:spPr>
          <a:xfrm>
            <a:off x="4734398" y="3276600"/>
            <a:ext cx="4409600" cy="35814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365760" lvl="1" indent="-256032">
              <a:spcBef>
                <a:spcPts val="400"/>
              </a:spcBef>
              <a:buSzPct val="68000"/>
              <a:buFont typeface="Wingdings 3"/>
              <a:buChar char=""/>
            </a:pPr>
            <a:r>
              <a:rPr lang="en-US" sz="2000" dirty="0" smtClean="0"/>
              <a:t>Ability to share and understand another’s feelings (or ability to "put yourself into another's shoes“)</a:t>
            </a:r>
          </a:p>
          <a:p>
            <a:pPr marL="365760" lvl="1" indent="-256032">
              <a:spcBef>
                <a:spcPts val="400"/>
              </a:spcBef>
              <a:buSzPct val="68000"/>
              <a:buFont typeface="Wingdings 3"/>
              <a:buChar char=""/>
            </a:pPr>
            <a:endParaRPr lang="en-US" sz="2000" dirty="0" smtClean="0"/>
          </a:p>
          <a:p>
            <a:pPr marL="365760" lvl="1" indent="-256032">
              <a:spcBef>
                <a:spcPts val="400"/>
              </a:spcBef>
              <a:buSzPct val="68000"/>
              <a:buFont typeface="Wingdings 3"/>
              <a:buChar char=""/>
            </a:pPr>
            <a:r>
              <a:rPr lang="en-US" sz="2000" dirty="0" smtClean="0"/>
              <a:t>Being on the same wavelength</a:t>
            </a:r>
          </a:p>
          <a:p>
            <a:pPr marL="365760" lvl="1" indent="-256032">
              <a:spcBef>
                <a:spcPts val="400"/>
              </a:spcBef>
              <a:buSzPct val="68000"/>
              <a:buFont typeface="Wingdings 3"/>
              <a:buChar char=""/>
            </a:pPr>
            <a:endParaRPr lang="en-US" sz="2000" i="1" dirty="0" smtClean="0"/>
          </a:p>
          <a:p>
            <a:r>
              <a:rPr lang="en-US" sz="2000" dirty="0" smtClean="0"/>
              <a:t>“Empathy is about spontaneously and naturally tuning into the other person's thoughts and feelings, whatever these might be. There are two major elements to empathy. The first is the cognitive component: Understanding the others feelings and the ability to take their perspective. The second element to empathy is the affective component. This is an observers appropriate emotional response to another person's emotional state (Baron-Cohen, 2003)</a:t>
            </a:r>
            <a:endParaRPr lang="en-US" sz="2000" dirty="0"/>
          </a:p>
        </p:txBody>
      </p:sp>
      <p:sp>
        <p:nvSpPr>
          <p:cNvPr id="3" name="Title 2"/>
          <p:cNvSpPr>
            <a:spLocks noGrp="1"/>
          </p:cNvSpPr>
          <p:nvPr>
            <p:ph type="title"/>
          </p:nvPr>
        </p:nvSpPr>
        <p:spPr/>
        <p:txBody>
          <a:bodyPr/>
          <a:lstStyle/>
          <a:p>
            <a:r>
              <a:rPr lang="en-US" dirty="0" smtClean="0"/>
              <a:t>Empathy</a:t>
            </a:r>
            <a:endParaRPr lang="en-US" dirty="0"/>
          </a:p>
        </p:txBody>
      </p:sp>
      <p:pic>
        <p:nvPicPr>
          <p:cNvPr id="4" name="Picture 3" descr="empathy small.jpg"/>
          <p:cNvPicPr>
            <a:picLocks noChangeAspect="1"/>
          </p:cNvPicPr>
          <p:nvPr/>
        </p:nvPicPr>
        <p:blipFill>
          <a:blip r:embed="rId2"/>
          <a:stretch>
            <a:fillRect/>
          </a:stretch>
        </p:blipFill>
        <p:spPr>
          <a:xfrm>
            <a:off x="7772400" y="152400"/>
            <a:ext cx="1181100" cy="9620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Empathy connects people together</a:t>
            </a:r>
          </a:p>
          <a:p>
            <a:endParaRPr lang="en-US" dirty="0" smtClean="0"/>
          </a:p>
          <a:p>
            <a:r>
              <a:rPr lang="en-US" dirty="0" smtClean="0"/>
              <a:t>Empathy builds trust</a:t>
            </a:r>
          </a:p>
          <a:p>
            <a:endParaRPr lang="en-US" dirty="0" smtClean="0"/>
          </a:p>
          <a:p>
            <a:r>
              <a:rPr lang="en-US" dirty="0" smtClean="0"/>
              <a:t>Empathy gives you good feedback</a:t>
            </a:r>
            <a:endParaRPr lang="en-US" dirty="0"/>
          </a:p>
        </p:txBody>
      </p:sp>
      <p:sp>
        <p:nvSpPr>
          <p:cNvPr id="3" name="Title 2"/>
          <p:cNvSpPr>
            <a:spLocks noGrp="1"/>
          </p:cNvSpPr>
          <p:nvPr>
            <p:ph type="title"/>
          </p:nvPr>
        </p:nvSpPr>
        <p:spPr/>
        <p:txBody>
          <a:bodyPr/>
          <a:lstStyle/>
          <a:p>
            <a:r>
              <a:rPr lang="en-US" dirty="0" smtClean="0"/>
              <a:t>Empathy</a:t>
            </a:r>
            <a:endParaRPr lang="en-US" dirty="0"/>
          </a:p>
        </p:txBody>
      </p:sp>
      <p:pic>
        <p:nvPicPr>
          <p:cNvPr id="5" name="Picture 4" descr="empathy small.jpg"/>
          <p:cNvPicPr>
            <a:picLocks noChangeAspect="1"/>
          </p:cNvPicPr>
          <p:nvPr/>
        </p:nvPicPr>
        <p:blipFill>
          <a:blip r:embed="rId2"/>
          <a:stretch>
            <a:fillRect/>
          </a:stretch>
        </p:blipFill>
        <p:spPr>
          <a:xfrm>
            <a:off x="7772400" y="152400"/>
            <a:ext cx="1181100" cy="96202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b="1" dirty="0" smtClean="0"/>
              <a:t>You have to observe what they say, how they say it and what they do</a:t>
            </a:r>
          </a:p>
          <a:p>
            <a:r>
              <a:rPr lang="en-US" b="1" dirty="0" smtClean="0"/>
              <a:t>Detecting the emotional state</a:t>
            </a:r>
          </a:p>
          <a:p>
            <a:pPr lvl="1"/>
            <a:r>
              <a:rPr lang="en-US" dirty="0" smtClean="0"/>
              <a:t>Listen for tension in the voice and emphasis on specific words. Listen for emotional words. Watch for small changes on the face. </a:t>
            </a:r>
          </a:p>
          <a:p>
            <a:r>
              <a:rPr lang="en-US" b="1" dirty="0" smtClean="0"/>
              <a:t>Reflecting back</a:t>
            </a:r>
          </a:p>
          <a:p>
            <a:pPr lvl="1"/>
            <a:r>
              <a:rPr lang="en-US" dirty="0" smtClean="0"/>
              <a:t>reflect back to the other person what you are sensing of their feelings. (Paraphrasing, summarizing, etc)</a:t>
            </a:r>
          </a:p>
          <a:p>
            <a:r>
              <a:rPr lang="en-US" b="1" dirty="0" smtClean="0"/>
              <a:t>Use the language of your opponent</a:t>
            </a:r>
          </a:p>
          <a:p>
            <a:pPr lvl="1">
              <a:buNone/>
            </a:pPr>
            <a:endParaRPr lang="en-US" dirty="0" smtClean="0"/>
          </a:p>
          <a:p>
            <a:pPr lvl="1">
              <a:buNone/>
            </a:pPr>
            <a:endParaRPr lang="en-US" dirty="0"/>
          </a:p>
        </p:txBody>
      </p:sp>
      <p:sp>
        <p:nvSpPr>
          <p:cNvPr id="2" name="Title 1"/>
          <p:cNvSpPr>
            <a:spLocks noGrp="1"/>
          </p:cNvSpPr>
          <p:nvPr>
            <p:ph type="title"/>
          </p:nvPr>
        </p:nvSpPr>
        <p:spPr/>
        <p:txBody>
          <a:bodyPr/>
          <a:lstStyle/>
          <a:p>
            <a:r>
              <a:rPr lang="en-US" dirty="0" smtClean="0"/>
              <a:t>Empathy</a:t>
            </a:r>
            <a:endParaRPr lang="en-US" dirty="0"/>
          </a:p>
        </p:txBody>
      </p:sp>
      <p:pic>
        <p:nvPicPr>
          <p:cNvPr id="4" name="Picture 3" descr="empathy small.jpg"/>
          <p:cNvPicPr>
            <a:picLocks noChangeAspect="1"/>
          </p:cNvPicPr>
          <p:nvPr/>
        </p:nvPicPr>
        <p:blipFill>
          <a:blip r:embed="rId2"/>
          <a:stretch>
            <a:fillRect/>
          </a:stretch>
        </p:blipFill>
        <p:spPr>
          <a:xfrm>
            <a:off x="7772400" y="152400"/>
            <a:ext cx="1181100" cy="96202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smtClean="0"/>
          </a:p>
          <a:p>
            <a:endParaRPr lang="en-US" dirty="0" smtClean="0"/>
          </a:p>
          <a:p>
            <a:r>
              <a:rPr lang="en-US" dirty="0" smtClean="0"/>
              <a:t>Find out what’s going on with the other person and build upon it</a:t>
            </a:r>
            <a:endParaRPr lang="en-US" dirty="0"/>
          </a:p>
        </p:txBody>
      </p:sp>
      <p:sp>
        <p:nvSpPr>
          <p:cNvPr id="3" name="Title 2"/>
          <p:cNvSpPr>
            <a:spLocks noGrp="1"/>
          </p:cNvSpPr>
          <p:nvPr>
            <p:ph type="title"/>
          </p:nvPr>
        </p:nvSpPr>
        <p:spPr/>
        <p:txBody>
          <a:bodyPr/>
          <a:lstStyle/>
          <a:p>
            <a:r>
              <a:rPr lang="en-US" dirty="0" smtClean="0"/>
              <a:t>Empathy in business</a:t>
            </a:r>
            <a:endParaRPr lang="en-US" dirty="0"/>
          </a:p>
        </p:txBody>
      </p:sp>
      <p:pic>
        <p:nvPicPr>
          <p:cNvPr id="4" name="Picture 3" descr="picture.jpg"/>
          <p:cNvPicPr>
            <a:picLocks noChangeAspect="1"/>
          </p:cNvPicPr>
          <p:nvPr/>
        </p:nvPicPr>
        <p:blipFill>
          <a:blip r:embed="rId2"/>
          <a:stretch>
            <a:fillRect/>
          </a:stretch>
        </p:blipFill>
        <p:spPr>
          <a:xfrm>
            <a:off x="7391400" y="152400"/>
            <a:ext cx="1551230" cy="103822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Tasks:</a:t>
            </a:r>
          </a:p>
          <a:p>
            <a:pPr lvl="1"/>
            <a:r>
              <a:rPr lang="en-US" dirty="0" smtClean="0"/>
              <a:t>You want your 11-years-old son to do special exercises to straighten his back</a:t>
            </a:r>
          </a:p>
          <a:p>
            <a:pPr lvl="1"/>
            <a:r>
              <a:rPr lang="en-US" dirty="0" smtClean="0"/>
              <a:t>You want your 15-years old child to work harder in school</a:t>
            </a:r>
          </a:p>
          <a:p>
            <a:pPr lvl="1"/>
            <a:r>
              <a:rPr lang="en-US" dirty="0" smtClean="0"/>
              <a:t>You want your teenage son to stop smoking</a:t>
            </a:r>
          </a:p>
          <a:p>
            <a:pPr lvl="1"/>
            <a:r>
              <a:rPr lang="en-US" dirty="0" smtClean="0"/>
              <a:t>You want your teenage daughter to drink responsibly</a:t>
            </a:r>
          </a:p>
          <a:p>
            <a:pPr lvl="1"/>
            <a:endParaRPr lang="en-US" dirty="0"/>
          </a:p>
        </p:txBody>
      </p:sp>
      <p:sp>
        <p:nvSpPr>
          <p:cNvPr id="3" name="Title 2"/>
          <p:cNvSpPr>
            <a:spLocks noGrp="1"/>
          </p:cNvSpPr>
          <p:nvPr>
            <p:ph type="title"/>
          </p:nvPr>
        </p:nvSpPr>
        <p:spPr/>
        <p:txBody>
          <a:bodyPr/>
          <a:lstStyle/>
          <a:p>
            <a:r>
              <a:rPr lang="en-US" dirty="0" smtClean="0"/>
              <a:t>Empathy in parenting</a:t>
            </a:r>
            <a:endParaRPr lang="en-US" dirty="0"/>
          </a:p>
        </p:txBody>
      </p:sp>
      <p:pic>
        <p:nvPicPr>
          <p:cNvPr id="4" name="Picture 3" descr="dad.jpg"/>
          <p:cNvPicPr>
            <a:picLocks noChangeAspect="1"/>
          </p:cNvPicPr>
          <p:nvPr/>
        </p:nvPicPr>
        <p:blipFill>
          <a:blip r:embed="rId2"/>
          <a:stretch>
            <a:fillRect/>
          </a:stretch>
        </p:blipFill>
        <p:spPr>
          <a:xfrm>
            <a:off x="5715000" y="4495800"/>
            <a:ext cx="3209925" cy="2162195"/>
          </a:xfrm>
          <a:prstGeom prst="rect">
            <a:avLst/>
          </a:prstGeom>
        </p:spPr>
      </p:pic>
      <p:pic>
        <p:nvPicPr>
          <p:cNvPr id="5" name="Picture 4" descr="parenting.jpg"/>
          <p:cNvPicPr>
            <a:picLocks noChangeAspect="1"/>
          </p:cNvPicPr>
          <p:nvPr/>
        </p:nvPicPr>
        <p:blipFill>
          <a:blip r:embed="rId3"/>
          <a:stretch>
            <a:fillRect/>
          </a:stretch>
        </p:blipFill>
        <p:spPr>
          <a:xfrm>
            <a:off x="7696200" y="228600"/>
            <a:ext cx="1181100" cy="11811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You get pulled over by a cop</a:t>
            </a:r>
            <a:endParaRPr lang="en-US" dirty="0"/>
          </a:p>
        </p:txBody>
      </p:sp>
      <p:pic>
        <p:nvPicPr>
          <p:cNvPr id="4" name="Picture 3" descr="dodge viper.jpg"/>
          <p:cNvPicPr>
            <a:picLocks noChangeAspect="1"/>
          </p:cNvPicPr>
          <p:nvPr/>
        </p:nvPicPr>
        <p:blipFill>
          <a:blip r:embed="rId2"/>
          <a:stretch>
            <a:fillRect/>
          </a:stretch>
        </p:blipFill>
        <p:spPr>
          <a:xfrm>
            <a:off x="838200" y="2743200"/>
            <a:ext cx="2590800" cy="1941275"/>
          </a:xfrm>
          <a:prstGeom prst="rect">
            <a:avLst/>
          </a:prstGeom>
        </p:spPr>
      </p:pic>
      <p:pic>
        <p:nvPicPr>
          <p:cNvPr id="5" name="Picture 4" descr="policie cr.jpg"/>
          <p:cNvPicPr>
            <a:picLocks noChangeAspect="1"/>
          </p:cNvPicPr>
          <p:nvPr/>
        </p:nvPicPr>
        <p:blipFill>
          <a:blip r:embed="rId3"/>
          <a:stretch>
            <a:fillRect/>
          </a:stretch>
        </p:blipFill>
        <p:spPr>
          <a:xfrm>
            <a:off x="5181600" y="2819400"/>
            <a:ext cx="2840355" cy="21336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smtClean="0"/>
              <a:t>Cop calming down a potentially violent troublemaker</a:t>
            </a:r>
            <a:endParaRPr lang="en-US" dirty="0"/>
          </a:p>
        </p:txBody>
      </p:sp>
      <p:sp>
        <p:nvSpPr>
          <p:cNvPr id="5" name="TextBox 4"/>
          <p:cNvSpPr txBox="1"/>
          <p:nvPr/>
        </p:nvSpPr>
        <p:spPr>
          <a:xfrm>
            <a:off x="457200" y="1676400"/>
            <a:ext cx="8305800" cy="3477875"/>
          </a:xfrm>
          <a:prstGeom prst="rect">
            <a:avLst/>
          </a:prstGeom>
          <a:solidFill>
            <a:schemeClr val="accent1">
              <a:lumMod val="20000"/>
              <a:lumOff val="80000"/>
            </a:schemeClr>
          </a:solidFill>
        </p:spPr>
        <p:txBody>
          <a:bodyPr wrap="square" rtlCol="0">
            <a:spAutoFit/>
          </a:bodyPr>
          <a:lstStyle/>
          <a:p>
            <a:pPr>
              <a:buNone/>
            </a:pPr>
            <a:r>
              <a:rPr lang="en-US" sz="2000" dirty="0" smtClean="0"/>
              <a:t>Instead of:</a:t>
            </a:r>
            <a:endParaRPr lang="en-US" sz="2000" dirty="0"/>
          </a:p>
          <a:p>
            <a:pPr>
              <a:buNone/>
            </a:pPr>
            <a:r>
              <a:rPr lang="en-US" sz="2000" dirty="0" smtClean="0"/>
              <a:t>	</a:t>
            </a:r>
            <a:r>
              <a:rPr lang="en-US" sz="2000" i="1" dirty="0" smtClean="0"/>
              <a:t>“Put that knife down or I’ll take you out! You haven’t got a chance! I’ll blow your head off!”</a:t>
            </a:r>
          </a:p>
          <a:p>
            <a:pPr>
              <a:buNone/>
            </a:pPr>
            <a:r>
              <a:rPr lang="en-US" sz="2000" dirty="0" smtClean="0"/>
              <a:t>but</a:t>
            </a:r>
          </a:p>
          <a:p>
            <a:pPr>
              <a:buNone/>
            </a:pPr>
            <a:r>
              <a:rPr lang="en-US" sz="2000" i="1" dirty="0" smtClean="0"/>
              <a:t>	“Hey, friend, let’s do each other a favor. You don’t want to spend a night downtown with us, eating our food, sleeping on our steel cot, and missing your woman. And I don’t want to sit at a computer a couple of hours doing paperwork on this. I f we can work this out, you can have dinner at your own table, be with your woman, and wake up in your own bed tomorrow morning. And I can go back about my business.”</a:t>
            </a:r>
          </a:p>
        </p:txBody>
      </p:sp>
      <p:pic>
        <p:nvPicPr>
          <p:cNvPr id="6" name="Picture 5" descr="police.jpg"/>
          <p:cNvPicPr>
            <a:picLocks noChangeAspect="1"/>
          </p:cNvPicPr>
          <p:nvPr/>
        </p:nvPicPr>
        <p:blipFill>
          <a:blip r:embed="rId2"/>
          <a:stretch>
            <a:fillRect/>
          </a:stretch>
        </p:blipFill>
        <p:spPr>
          <a:xfrm>
            <a:off x="7696200" y="5268686"/>
            <a:ext cx="1172119" cy="1589314"/>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346</TotalTime>
  <Words>302</Words>
  <Application>Microsoft Office PowerPoint</Application>
  <PresentationFormat>On-screen Show (4:3)</PresentationFormat>
  <Paragraphs>45</Paragraphs>
  <Slides>11</Slides>
  <Notes>0</Notes>
  <HiddenSlides>0</HiddenSlides>
  <MMClips>1</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Concourse</vt:lpstr>
      <vt:lpstr>Empathy</vt:lpstr>
      <vt:lpstr>Empathy</vt:lpstr>
      <vt:lpstr>Empathy</vt:lpstr>
      <vt:lpstr>Empathy</vt:lpstr>
      <vt:lpstr>Empathy</vt:lpstr>
      <vt:lpstr>Empathy in business</vt:lpstr>
      <vt:lpstr>Empathy in parenting</vt:lpstr>
      <vt:lpstr>You get pulled over by a cop</vt:lpstr>
      <vt:lpstr>Cop calming down a potentially violent troublemaker</vt:lpstr>
      <vt:lpstr>Suicide in the bath</vt:lpstr>
      <vt:lpstr>Understanding feelings, needs, values, beliefs…</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Stanley</dc:creator>
  <cp:lastModifiedBy>Stanley</cp:lastModifiedBy>
  <cp:revision>21</cp:revision>
  <dcterms:created xsi:type="dcterms:W3CDTF">2009-06-29T15:59:16Z</dcterms:created>
  <dcterms:modified xsi:type="dcterms:W3CDTF">2009-07-15T16:27:06Z</dcterms:modified>
</cp:coreProperties>
</file>