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3" r:id="rId2"/>
    <p:sldId id="256" r:id="rId3"/>
    <p:sldId id="264" r:id="rId4"/>
    <p:sldId id="265" r:id="rId5"/>
    <p:sldId id="277" r:id="rId6"/>
    <p:sldId id="278" r:id="rId7"/>
    <p:sldId id="276" r:id="rId8"/>
    <p:sldId id="279" r:id="rId9"/>
    <p:sldId id="280" r:id="rId10"/>
    <p:sldId id="260" r:id="rId11"/>
    <p:sldId id="257" r:id="rId12"/>
    <p:sldId id="258" r:id="rId13"/>
    <p:sldId id="259" r:id="rId14"/>
    <p:sldId id="262" r:id="rId15"/>
    <p:sldId id="263" r:id="rId16"/>
    <p:sldId id="281" r:id="rId17"/>
    <p:sldId id="266" r:id="rId18"/>
    <p:sldId id="267" r:id="rId19"/>
    <p:sldId id="268" r:id="rId20"/>
    <p:sldId id="272" r:id="rId2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00" autoAdjust="0"/>
  </p:normalViewPr>
  <p:slideViewPr>
    <p:cSldViewPr>
      <p:cViewPr varScale="1">
        <p:scale>
          <a:sx n="62" d="100"/>
          <a:sy n="62" d="100"/>
        </p:scale>
        <p:origin x="-136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552B23-3895-4FE8-B275-195852386979}" type="datetimeFigureOut">
              <a:rPr lang="en-US" smtClean="0"/>
              <a:pPr/>
              <a:t>2/4/2010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E093D8-4252-4E3A-A9AA-382E104DD67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Michael</a:t>
            </a:r>
            <a:r>
              <a:rPr lang="en-US" baseline="0" dirty="0" smtClean="0"/>
              <a:t> and Suzanne hold the same position on tuition raise. They were told to give speeches advocating higher tuition. Michael was given 50 CZK and Suzanne was given 1000 CZK for doing that. What do you think who is more likely to accept higher tuition now?</a:t>
            </a:r>
            <a:endParaRPr lang="en-US" dirty="0"/>
          </a:p>
        </p:txBody>
      </p:sp>
      <p:sp>
        <p:nvSpPr>
          <p:cNvPr id="4" name="Slide Number Placeholder 3"/>
          <p:cNvSpPr>
            <a:spLocks noGrp="1"/>
          </p:cNvSpPr>
          <p:nvPr>
            <p:ph type="sldNum" sz="quarter" idx="10"/>
          </p:nvPr>
        </p:nvSpPr>
        <p:spPr/>
        <p:txBody>
          <a:bodyPr/>
          <a:lstStyle/>
          <a:p>
            <a:fld id="{3BE093D8-4252-4E3A-A9AA-382E104DD67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Marian </a:t>
            </a:r>
            <a:r>
              <a:rPr lang="en-US" dirty="0" err="1" smtClean="0"/>
              <a:t>Keech</a:t>
            </a:r>
            <a:r>
              <a:rPr lang="en-US" dirty="0" smtClean="0"/>
              <a:t>, Clarion, December</a:t>
            </a:r>
            <a:r>
              <a:rPr lang="en-US" baseline="0" dirty="0" smtClean="0"/>
              <a:t> 21, 20.12 – get ready for midnight, 4.45 a.m. – she received new message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After the original prophecy failed, the group felt motivated to attract followers as a way of convincing themselves that the sacrifices they had made were not in vain.</a:t>
            </a:r>
          </a:p>
          <a:p>
            <a:endParaRPr lang="en-US" dirty="0"/>
          </a:p>
        </p:txBody>
      </p:sp>
      <p:sp>
        <p:nvSpPr>
          <p:cNvPr id="4" name="Slide Number Placeholder 3"/>
          <p:cNvSpPr>
            <a:spLocks noGrp="1"/>
          </p:cNvSpPr>
          <p:nvPr>
            <p:ph type="sldNum" sz="quarter" idx="10"/>
          </p:nvPr>
        </p:nvSpPr>
        <p:spPr/>
        <p:txBody>
          <a:bodyPr/>
          <a:lstStyle/>
          <a:p>
            <a:fld id="{3BE093D8-4252-4E3A-A9AA-382E104DD67E}"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BE093D8-4252-4E3A-A9AA-382E104DD67E}"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E40E83CB-F00D-4ADA-976E-0C1F99FA4703}" type="datetimeFigureOut">
              <a:rPr lang="en-US"/>
              <a:pPr>
                <a:defRPr/>
              </a:pPr>
              <a:t>2/4/2010</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FBD4FB53-2C22-423C-BFC0-A029D0A426E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00B13119-E396-4E19-A7FB-B16F4EFA47A2}" type="datetimeFigureOut">
              <a:rPr lang="en-US"/>
              <a:pPr>
                <a:defRPr/>
              </a:pPr>
              <a:t>2/4/2010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C5F9E37F-63D6-420C-8D7C-5AD5E711659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B40F0D9-8BDD-4A28-A64B-2BEAF4E1A8F4}" type="datetimeFigureOut">
              <a:rPr lang="en-US"/>
              <a:pPr>
                <a:defRPr/>
              </a:pPr>
              <a:t>2/4/2010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67D1F8D-300D-4C99-90E9-BBFCB06CCEC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45DA211C-5344-4E83-9D28-1AE16316DAC0}" type="datetimeFigureOut">
              <a:rPr lang="en-US"/>
              <a:pPr>
                <a:defRPr/>
              </a:pPr>
              <a:t>2/4/2010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7CCD665-ABC6-4DA4-8B77-AD18ADCA01E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37CE855D-69DE-4996-85B3-2D6901C4F40D}" type="datetimeFigureOut">
              <a:rPr lang="en-US"/>
              <a:pPr>
                <a:defRPr/>
              </a:pPr>
              <a:t>2/4/2010</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D9EBD8ED-4430-4A4D-B225-0A6636850BE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77DE395F-7DBB-4564-A7BC-C9DAB3530688}" type="datetimeFigureOut">
              <a:rPr lang="en-US"/>
              <a:pPr>
                <a:defRPr/>
              </a:pPr>
              <a:t>2/4/2010</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CC91033C-0635-4159-AEB0-982B28A7F00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798EBAD3-7324-4F13-82EC-CF6512112815}" type="datetimeFigureOut">
              <a:rPr lang="en-US"/>
              <a:pPr>
                <a:defRPr/>
              </a:pPr>
              <a:t>2/4/2010</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DF6AAA59-6FF9-4D69-8FA9-72F10AF78C10}"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6E759A53-FD46-4E81-A9E5-EE8B09801CD7}" type="datetimeFigureOut">
              <a:rPr lang="en-US"/>
              <a:pPr>
                <a:defRPr/>
              </a:pPr>
              <a:t>2/4/2010</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129EA84B-F130-4205-9198-9EECF3148BE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6B99B8F-8565-41BC-B191-068870E99F85}" type="datetimeFigureOut">
              <a:rPr lang="en-US"/>
              <a:pPr>
                <a:defRPr/>
              </a:pPr>
              <a:t>2/4/2010</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53D179D-5910-4950-8970-509EEF8F2B2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1BDA5262-864E-42EB-A0EB-AD1BA7AE60AA}" type="datetimeFigureOut">
              <a:rPr lang="en-US"/>
              <a:pPr>
                <a:defRPr/>
              </a:pPr>
              <a:t>2/4/2010</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DCE6E7A0-5DBD-4776-A6BF-4EE2FFCEC1B1}"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55297715-E608-4337-BEBC-0158AAAB86C6}" type="datetimeFigureOut">
              <a:rPr lang="en-US"/>
              <a:pPr>
                <a:defRPr/>
              </a:pPr>
              <a:t>2/4/2010</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130EE795-1883-43AA-BC3A-D1E6CEE4E66E}"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485775" y="5938838"/>
            <a:ext cx="369093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cs typeface="+mn-cs"/>
              </a:defRPr>
            </a:lvl1pPr>
            <a:extLst/>
          </a:lstStyle>
          <a:p>
            <a:pPr>
              <a:defRPr/>
            </a:pPr>
            <a:fld id="{D5C290C3-F8F9-46DE-9F8E-16E2EA8E41A5}" type="datetimeFigureOut">
              <a:rPr lang="en-US"/>
              <a:pPr>
                <a:defRPr/>
              </a:pPr>
              <a:t>2/4/2010</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cs typeface="+mn-cs"/>
              </a:defRPr>
            </a:lvl1pPr>
            <a:extLst/>
          </a:lstStyle>
          <a:p>
            <a:pPr>
              <a:defRPr/>
            </a:pPr>
            <a:fld id="{6F3EC93B-CA97-4686-853C-0B07E0EF91B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3" r:id="rId1"/>
    <p:sldLayoutId id="2147483679" r:id="rId2"/>
    <p:sldLayoutId id="2147483684" r:id="rId3"/>
    <p:sldLayoutId id="2147483685" r:id="rId4"/>
    <p:sldLayoutId id="2147483686" r:id="rId5"/>
    <p:sldLayoutId id="2147483687" r:id="rId6"/>
    <p:sldLayoutId id="2147483680" r:id="rId7"/>
    <p:sldLayoutId id="2147483688" r:id="rId8"/>
    <p:sldLayoutId id="2147483689" r:id="rId9"/>
    <p:sldLayoutId id="2147483681" r:id="rId10"/>
    <p:sldLayoutId id="2147483682"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9.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ople young.jpg"/>
          <p:cNvPicPr>
            <a:picLocks noGrp="1" noChangeAspect="1"/>
          </p:cNvPicPr>
          <p:nvPr>
            <p:ph idx="1"/>
          </p:nvPr>
        </p:nvPicPr>
        <p:blipFill>
          <a:blip r:embed="rId3" cstate="print"/>
          <a:stretch>
            <a:fillRect/>
          </a:stretch>
        </p:blipFill>
        <p:spPr>
          <a:xfrm>
            <a:off x="3276600" y="990600"/>
            <a:ext cx="3053655" cy="5486400"/>
          </a:xfrm>
        </p:spPr>
      </p:pic>
      <p:pic>
        <p:nvPicPr>
          <p:cNvPr id="5" name="Picture 4" descr="MU logo.jpg"/>
          <p:cNvPicPr>
            <a:picLocks noChangeAspect="1"/>
          </p:cNvPicPr>
          <p:nvPr/>
        </p:nvPicPr>
        <p:blipFill>
          <a:blip r:embed="rId4" cstate="print"/>
          <a:stretch>
            <a:fillRect/>
          </a:stretch>
        </p:blipFill>
        <p:spPr>
          <a:xfrm>
            <a:off x="7391400" y="304800"/>
            <a:ext cx="1428750" cy="1428750"/>
          </a:xfrm>
          <a:prstGeom prst="rect">
            <a:avLst/>
          </a:prstGeom>
        </p:spPr>
      </p:pic>
      <p:pic>
        <p:nvPicPr>
          <p:cNvPr id="6" name="Picture 5" descr="money mini.jpg"/>
          <p:cNvPicPr>
            <a:picLocks noChangeAspect="1"/>
          </p:cNvPicPr>
          <p:nvPr/>
        </p:nvPicPr>
        <p:blipFill>
          <a:blip r:embed="rId5" cstate="print"/>
          <a:stretch>
            <a:fillRect/>
          </a:stretch>
        </p:blipFill>
        <p:spPr>
          <a:xfrm>
            <a:off x="7772400" y="5562600"/>
            <a:ext cx="1104900" cy="1104900"/>
          </a:xfrm>
          <a:prstGeom prst="rect">
            <a:avLst/>
          </a:prstGeom>
        </p:spPr>
      </p:pic>
      <p:sp>
        <p:nvSpPr>
          <p:cNvPr id="7" name="TextBox 6"/>
          <p:cNvSpPr txBox="1"/>
          <p:nvPr/>
        </p:nvSpPr>
        <p:spPr>
          <a:xfrm>
            <a:off x="0" y="228600"/>
            <a:ext cx="7162800" cy="2215991"/>
          </a:xfrm>
          <a:prstGeom prst="rect">
            <a:avLst/>
          </a:prstGeom>
          <a:noFill/>
        </p:spPr>
        <p:txBody>
          <a:bodyPr wrap="square" rtlCol="0">
            <a:spAutoFit/>
          </a:bodyPr>
          <a:lstStyle/>
          <a:p>
            <a:pPr algn="just"/>
            <a:r>
              <a:rPr lang="en-US" sz="2000" dirty="0" smtClean="0"/>
              <a:t>Michael and Suzanne hold the </a:t>
            </a:r>
            <a:r>
              <a:rPr lang="en-US" sz="2000" b="1" dirty="0" smtClean="0"/>
              <a:t>same</a:t>
            </a:r>
            <a:r>
              <a:rPr lang="en-US" sz="2000" dirty="0" smtClean="0"/>
              <a:t> position on tuition raise. They were told to give speeches advocating higher tuition. Michael was given 50 CZK and Suzanne was given 1000 CZK for doing that. </a:t>
            </a:r>
          </a:p>
          <a:p>
            <a:pPr algn="just"/>
            <a:r>
              <a:rPr lang="en-US" sz="2000" i="1" dirty="0" smtClean="0"/>
              <a:t>What do you think who is more likely to accept higher tuition now?</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2000" smtClean="0"/>
              <a:t>The presence of a cognitive inconsistency of sufficient magnitude will evoke an aversive motivational state – dissonance – that drives cognitive work aimed at reducing the cognitive inconsistency. (Festinger, 1957)</a:t>
            </a:r>
          </a:p>
          <a:p>
            <a:endParaRPr lang="en-US" sz="2000" smtClean="0"/>
          </a:p>
          <a:p>
            <a:r>
              <a:rPr lang="en-US" sz="2000" smtClean="0"/>
              <a:t>Magnitude 	=	</a:t>
            </a:r>
            <a:r>
              <a:rPr lang="en-US" sz="2000" i="1" smtClean="0"/>
              <a:t>number</a:t>
            </a:r>
            <a:r>
              <a:rPr lang="en-US" sz="2000" smtClean="0"/>
              <a:t> of Dis/Con</a:t>
            </a:r>
          </a:p>
          <a:p>
            <a:pPr>
              <a:buFont typeface="Wingdings 3" pitchFamily="18" charset="2"/>
              <a:buNone/>
            </a:pPr>
            <a:r>
              <a:rPr lang="en-US" sz="2000" smtClean="0"/>
              <a:t>				</a:t>
            </a:r>
            <a:r>
              <a:rPr lang="en-US" sz="2000" i="1" smtClean="0"/>
              <a:t>psychological importance</a:t>
            </a:r>
            <a:r>
              <a:rPr lang="en-US" sz="2000" smtClean="0"/>
              <a:t> of Dis/Con</a:t>
            </a:r>
          </a:p>
          <a:p>
            <a:pPr>
              <a:buFont typeface="Wingdings 3" pitchFamily="18" charset="2"/>
              <a:buNone/>
            </a:pPr>
            <a:endParaRPr lang="en-US" sz="2000" smtClean="0"/>
          </a:p>
          <a:p>
            <a:r>
              <a:rPr lang="en-US" sz="2000" u="sng" smtClean="0"/>
              <a:t>The routes of dissonance reduction: </a:t>
            </a:r>
            <a:endParaRPr lang="en-US" sz="2000" smtClean="0"/>
          </a:p>
          <a:p>
            <a:pPr>
              <a:buFont typeface="Wingdings 3" pitchFamily="18" charset="2"/>
              <a:buNone/>
            </a:pPr>
            <a:r>
              <a:rPr lang="en-US" sz="2000" smtClean="0"/>
              <a:t>	Subtracting dissonant cognitions</a:t>
            </a:r>
          </a:p>
          <a:p>
            <a:pPr>
              <a:buFont typeface="Wingdings 3" pitchFamily="18" charset="2"/>
              <a:buNone/>
            </a:pPr>
            <a:r>
              <a:rPr lang="en-US" sz="2000" smtClean="0"/>
              <a:t>	Adding consonant cognitions</a:t>
            </a:r>
          </a:p>
          <a:p>
            <a:pPr>
              <a:buFont typeface="Wingdings 3" pitchFamily="18" charset="2"/>
              <a:buNone/>
            </a:pPr>
            <a:r>
              <a:rPr lang="en-US" sz="2000" smtClean="0"/>
              <a:t>	Decreasing the importance of dissonant cognitions </a:t>
            </a:r>
          </a:p>
          <a:p>
            <a:pPr>
              <a:buFont typeface="Wingdings 3" pitchFamily="18" charset="2"/>
              <a:buNone/>
            </a:pPr>
            <a:r>
              <a:rPr lang="en-US" sz="2000" smtClean="0"/>
              <a:t>	Increasing the importance of consonant cognitions </a:t>
            </a:r>
          </a:p>
          <a:p>
            <a:pPr>
              <a:buFont typeface="Wingdings 3" pitchFamily="18" charset="2"/>
              <a:buNone/>
            </a:pPr>
            <a:endParaRPr lang="en-US" sz="2000" smtClean="0"/>
          </a:p>
        </p:txBody>
      </p:sp>
      <p:sp>
        <p:nvSpPr>
          <p:cNvPr id="2" name="Title 1"/>
          <p:cNvSpPr>
            <a:spLocks noGrp="1"/>
          </p:cNvSpPr>
          <p:nvPr>
            <p:ph type="title"/>
          </p:nvPr>
        </p:nvSpPr>
        <p:spPr/>
        <p:txBody>
          <a:bodyPr/>
          <a:lstStyle/>
          <a:p>
            <a:pPr fontAlgn="auto">
              <a:spcAft>
                <a:spcPts val="0"/>
              </a:spcAft>
              <a:defRPr/>
            </a:pPr>
            <a:r>
              <a:rPr lang="en-US" dirty="0" smtClean="0"/>
              <a:t>Cognitive Dissonance Theory</a:t>
            </a:r>
            <a:endParaRPr lang="en-US" dirty="0"/>
          </a:p>
        </p:txBody>
      </p:sp>
      <p:pic>
        <p:nvPicPr>
          <p:cNvPr id="15" name="Picture 14" descr="olds mini.jpg"/>
          <p:cNvPicPr>
            <a:picLocks noChangeAspect="1"/>
          </p:cNvPicPr>
          <p:nvPr/>
        </p:nvPicPr>
        <p:blipFill>
          <a:blip r:embed="rId2" cstate="print"/>
          <a:stretch>
            <a:fillRect/>
          </a:stretch>
        </p:blipFill>
        <p:spPr>
          <a:xfrm>
            <a:off x="8001000" y="5994400"/>
            <a:ext cx="1143000" cy="86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slide(fromBottom)">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linds(horizontal)">
                                      <p:cBhvr>
                                        <p:cTn id="23" dur="500"/>
                                        <p:tgtEl>
                                          <p:spTgt spid="3">
                                            <p:txEl>
                                              <p:pRg st="5" end="5"/>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blinds(horizontal)">
                                      <p:cBhvr>
                                        <p:cTn id="26" dur="500"/>
                                        <p:tgtEl>
                                          <p:spTgt spid="3">
                                            <p:txEl>
                                              <p:pRg st="6" end="6"/>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blinds(horizontal)">
                                      <p:cBhvr>
                                        <p:cTn id="29" dur="500"/>
                                        <p:tgtEl>
                                          <p:spTgt spid="3">
                                            <p:txEl>
                                              <p:pRg st="7" end="7"/>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blinds(horizontal)">
                                      <p:cBhvr>
                                        <p:cTn id="35"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457200" y="533400"/>
            <a:ext cx="8229600" cy="5592763"/>
          </a:xfrm>
        </p:spPr>
        <p:txBody>
          <a:bodyPr/>
          <a:lstStyle/>
          <a:p>
            <a:pPr>
              <a:buFont typeface="Wingdings 3" pitchFamily="18" charset="2"/>
              <a:buNone/>
            </a:pPr>
            <a:r>
              <a:rPr lang="en-US" b="1" smtClean="0"/>
              <a:t>	Research has shown that dissonance processes can:</a:t>
            </a:r>
          </a:p>
          <a:p>
            <a:pPr>
              <a:buFont typeface="Wingdings 3" pitchFamily="18" charset="2"/>
              <a:buNone/>
            </a:pPr>
            <a:endParaRPr lang="en-US" smtClean="0"/>
          </a:p>
          <a:p>
            <a:r>
              <a:rPr lang="en-US" smtClean="0"/>
              <a:t>Reduce prejudices </a:t>
            </a:r>
          </a:p>
          <a:p>
            <a:pPr>
              <a:buFont typeface="Wingdings 3" pitchFamily="18" charset="2"/>
              <a:buNone/>
            </a:pPr>
            <a:r>
              <a:rPr lang="en-US" sz="1200" smtClean="0"/>
              <a:t>	(Leippe &amp; Eisenstadt, 1994)</a:t>
            </a:r>
          </a:p>
          <a:p>
            <a:r>
              <a:rPr lang="en-US" smtClean="0"/>
              <a:t>Increase water conservation</a:t>
            </a:r>
          </a:p>
          <a:p>
            <a:pPr lvl="1">
              <a:buFont typeface="Verdana" pitchFamily="34" charset="0"/>
              <a:buNone/>
            </a:pPr>
            <a:r>
              <a:rPr lang="en-US" sz="800" smtClean="0"/>
              <a:t>(</a:t>
            </a:r>
            <a:r>
              <a:rPr lang="en-US" sz="1200" smtClean="0"/>
              <a:t>Dickerson, Thibodeau, Aronson, &amp; Miller, 1992)</a:t>
            </a:r>
          </a:p>
          <a:p>
            <a:r>
              <a:rPr lang="en-US" smtClean="0"/>
              <a:t>Increase the purchasing of condoms</a:t>
            </a:r>
            <a:endParaRPr lang="en-US" sz="1200" smtClean="0"/>
          </a:p>
          <a:p>
            <a:pPr>
              <a:buFont typeface="Wingdings 3" pitchFamily="18" charset="2"/>
              <a:buNone/>
            </a:pPr>
            <a:r>
              <a:rPr lang="en-US" sz="1200" smtClean="0"/>
              <a:t>	(Stone, Aronson, Crain, Winslow, &amp; Fried, 1994)</a:t>
            </a:r>
          </a:p>
          <a:p>
            <a:r>
              <a:rPr lang="en-US" smtClean="0"/>
              <a:t>Reduce hunger and thirst </a:t>
            </a:r>
          </a:p>
          <a:p>
            <a:pPr>
              <a:buFont typeface="Wingdings 3" pitchFamily="18" charset="2"/>
              <a:buNone/>
            </a:pPr>
            <a:r>
              <a:rPr lang="en-US" sz="1200" smtClean="0"/>
              <a:t>	(Brehm, 1962)</a:t>
            </a:r>
          </a:p>
          <a:p>
            <a:r>
              <a:rPr lang="en-US" smtClean="0"/>
              <a:t>Reduce pain</a:t>
            </a:r>
          </a:p>
          <a:p>
            <a:pPr>
              <a:buFont typeface="Wingdings 3" pitchFamily="18" charset="2"/>
              <a:buNone/>
            </a:pPr>
            <a:r>
              <a:rPr lang="en-US" sz="1200" smtClean="0"/>
              <a:t>	(Zimbardo, Cohen, Weisenberg, Dworkin, &amp; Firestone, 1969)</a:t>
            </a:r>
          </a:p>
          <a:p>
            <a:pPr>
              <a:buFont typeface="Wingdings 3" pitchFamily="18" charset="2"/>
              <a:buNone/>
            </a:pPr>
            <a:endParaRPr lang="en-US" smtClean="0"/>
          </a:p>
        </p:txBody>
      </p:sp>
      <p:pic>
        <p:nvPicPr>
          <p:cNvPr id="12291" name="Picture 3" descr="condom.jpg"/>
          <p:cNvPicPr>
            <a:picLocks noChangeAspect="1"/>
          </p:cNvPicPr>
          <p:nvPr/>
        </p:nvPicPr>
        <p:blipFill>
          <a:blip r:embed="rId2" cstate="print"/>
          <a:srcRect/>
          <a:stretch>
            <a:fillRect/>
          </a:stretch>
        </p:blipFill>
        <p:spPr bwMode="auto">
          <a:xfrm>
            <a:off x="7162800" y="3048000"/>
            <a:ext cx="895350" cy="882650"/>
          </a:xfrm>
          <a:prstGeom prst="rect">
            <a:avLst/>
          </a:prstGeom>
          <a:noFill/>
          <a:ln w="9525">
            <a:noFill/>
            <a:miter lim="800000"/>
            <a:headEnd/>
            <a:tailEnd/>
          </a:ln>
        </p:spPr>
      </p:pic>
      <p:pic>
        <p:nvPicPr>
          <p:cNvPr id="12292" name="Picture 4" descr="brokenleg.jpg"/>
          <p:cNvPicPr>
            <a:picLocks noChangeAspect="1"/>
          </p:cNvPicPr>
          <p:nvPr/>
        </p:nvPicPr>
        <p:blipFill>
          <a:blip r:embed="rId3" cstate="print"/>
          <a:srcRect/>
          <a:stretch>
            <a:fillRect/>
          </a:stretch>
        </p:blipFill>
        <p:spPr bwMode="auto">
          <a:xfrm>
            <a:off x="7467600" y="4572000"/>
            <a:ext cx="1343025" cy="771525"/>
          </a:xfrm>
          <a:prstGeom prst="rect">
            <a:avLst/>
          </a:prstGeom>
          <a:noFill/>
          <a:ln w="9525">
            <a:noFill/>
            <a:miter lim="800000"/>
            <a:headEnd/>
            <a:tailEnd/>
          </a:ln>
        </p:spPr>
      </p:pic>
      <p:pic>
        <p:nvPicPr>
          <p:cNvPr id="12293" name="Picture 5" descr="drink burger.jpg"/>
          <p:cNvPicPr>
            <a:picLocks noChangeAspect="1"/>
          </p:cNvPicPr>
          <p:nvPr/>
        </p:nvPicPr>
        <p:blipFill>
          <a:blip r:embed="rId4" cstate="print"/>
          <a:srcRect/>
          <a:stretch>
            <a:fillRect/>
          </a:stretch>
        </p:blipFill>
        <p:spPr bwMode="auto">
          <a:xfrm>
            <a:off x="5181600" y="3733800"/>
            <a:ext cx="784225" cy="915988"/>
          </a:xfrm>
          <a:prstGeom prst="rect">
            <a:avLst/>
          </a:prstGeom>
          <a:noFill/>
          <a:ln w="9525">
            <a:noFill/>
            <a:miter lim="800000"/>
            <a:headEnd/>
            <a:tailEnd/>
          </a:ln>
        </p:spPr>
      </p:pic>
      <p:pic>
        <p:nvPicPr>
          <p:cNvPr id="12294" name="Picture 6" descr="water.jpg"/>
          <p:cNvPicPr>
            <a:picLocks noChangeAspect="1"/>
          </p:cNvPicPr>
          <p:nvPr/>
        </p:nvPicPr>
        <p:blipFill>
          <a:blip r:embed="rId5" cstate="print"/>
          <a:srcRect/>
          <a:stretch>
            <a:fillRect/>
          </a:stretch>
        </p:blipFill>
        <p:spPr bwMode="auto">
          <a:xfrm>
            <a:off x="7924800" y="1981200"/>
            <a:ext cx="919163" cy="1227138"/>
          </a:xfrm>
          <a:prstGeom prst="rect">
            <a:avLst/>
          </a:prstGeom>
          <a:noFill/>
          <a:ln w="9525">
            <a:noFill/>
            <a:miter lim="800000"/>
            <a:headEnd/>
            <a:tailEnd/>
          </a:ln>
        </p:spPr>
      </p:pic>
      <p:pic>
        <p:nvPicPr>
          <p:cNvPr id="12295" name="Picture 7" descr="prejudice.jpg"/>
          <p:cNvPicPr>
            <a:picLocks noChangeAspect="1"/>
          </p:cNvPicPr>
          <p:nvPr/>
        </p:nvPicPr>
        <p:blipFill>
          <a:blip r:embed="rId6" cstate="print"/>
          <a:srcRect/>
          <a:stretch>
            <a:fillRect/>
          </a:stretch>
        </p:blipFill>
        <p:spPr bwMode="auto">
          <a:xfrm>
            <a:off x="5486400" y="1371600"/>
            <a:ext cx="1085850" cy="1098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lnSpcReduction="10000"/>
          </a:bodyPr>
          <a:lstStyle/>
          <a:p>
            <a:pPr marL="365760" indent="-256032" fontAlgn="auto">
              <a:spcAft>
                <a:spcPts val="0"/>
              </a:spcAft>
              <a:buFont typeface="Wingdings 3"/>
              <a:buNone/>
              <a:defRPr/>
            </a:pPr>
            <a:r>
              <a:rPr lang="en-US" b="1" dirty="0" smtClean="0"/>
              <a:t>	… they can also lead to changes in attitudes toward a variety of objects and issues such as:</a:t>
            </a:r>
          </a:p>
          <a:p>
            <a:pPr marL="365760" indent="-256032" fontAlgn="auto">
              <a:spcAft>
                <a:spcPts val="0"/>
              </a:spcAft>
              <a:buFont typeface="Wingdings 3"/>
              <a:buNone/>
              <a:defRPr/>
            </a:pPr>
            <a:endParaRPr lang="en-US" dirty="0" smtClean="0"/>
          </a:p>
          <a:p>
            <a:pPr marL="365760" indent="-256032" fontAlgn="auto">
              <a:spcAft>
                <a:spcPts val="0"/>
              </a:spcAft>
              <a:buFont typeface="Wingdings 3"/>
              <a:buChar char=""/>
              <a:defRPr/>
            </a:pPr>
            <a:r>
              <a:rPr lang="en-US" dirty="0" smtClean="0"/>
              <a:t>Boring tasks </a:t>
            </a:r>
          </a:p>
          <a:p>
            <a:pPr marL="365760" indent="-256032" fontAlgn="auto">
              <a:spcAft>
                <a:spcPts val="0"/>
              </a:spcAft>
              <a:buFont typeface="Wingdings 3"/>
              <a:buNone/>
              <a:defRPr/>
            </a:pPr>
            <a:r>
              <a:rPr lang="en-US" sz="1300" dirty="0" smtClean="0"/>
              <a:t>	(</a:t>
            </a:r>
            <a:r>
              <a:rPr lang="en-US" sz="1300" dirty="0" err="1" smtClean="0"/>
              <a:t>Festinger</a:t>
            </a:r>
            <a:r>
              <a:rPr lang="en-US" sz="1300" dirty="0" smtClean="0"/>
              <a:t> &amp; </a:t>
            </a:r>
            <a:r>
              <a:rPr lang="en-US" sz="1300" dirty="0" err="1" smtClean="0"/>
              <a:t>Carlsmith</a:t>
            </a:r>
            <a:r>
              <a:rPr lang="en-US" sz="1300" dirty="0" smtClean="0"/>
              <a:t>, 1959)</a:t>
            </a:r>
          </a:p>
          <a:p>
            <a:pPr marL="365760" indent="-256032" fontAlgn="auto">
              <a:spcAft>
                <a:spcPts val="0"/>
              </a:spcAft>
              <a:buFont typeface="Wingdings 3"/>
              <a:buChar char=""/>
              <a:defRPr/>
            </a:pPr>
            <a:r>
              <a:rPr lang="en-US" dirty="0" smtClean="0"/>
              <a:t>Delicious chocolate </a:t>
            </a:r>
          </a:p>
          <a:p>
            <a:pPr marL="365760" indent="-256032" fontAlgn="auto">
              <a:spcAft>
                <a:spcPts val="0"/>
              </a:spcAft>
              <a:buFont typeface="Wingdings 3"/>
              <a:buNone/>
              <a:defRPr/>
            </a:pPr>
            <a:r>
              <a:rPr lang="en-US" sz="1300" dirty="0" smtClean="0"/>
              <a:t>	(Harmon-Jones, </a:t>
            </a:r>
            <a:r>
              <a:rPr lang="en-US" sz="1300" dirty="0" err="1" smtClean="0"/>
              <a:t>Brehm</a:t>
            </a:r>
            <a:r>
              <a:rPr lang="en-US" sz="1300" dirty="0" smtClean="0"/>
              <a:t>, Greenberg, Simon, &amp; Nelson, 1996)</a:t>
            </a:r>
          </a:p>
          <a:p>
            <a:pPr marL="365760" indent="-256032" fontAlgn="auto">
              <a:spcAft>
                <a:spcPts val="0"/>
              </a:spcAft>
              <a:buFont typeface="Wingdings 3"/>
              <a:buChar char=""/>
              <a:defRPr/>
            </a:pPr>
            <a:r>
              <a:rPr lang="en-US" dirty="0" smtClean="0"/>
              <a:t>Eating grasshoppers</a:t>
            </a:r>
          </a:p>
          <a:p>
            <a:pPr marL="365760" indent="-256032" fontAlgn="auto">
              <a:spcAft>
                <a:spcPts val="0"/>
              </a:spcAft>
              <a:buFont typeface="Wingdings 3"/>
              <a:buNone/>
              <a:defRPr/>
            </a:pPr>
            <a:r>
              <a:rPr lang="en-US" sz="1300" dirty="0" smtClean="0"/>
              <a:t>	(</a:t>
            </a:r>
            <a:r>
              <a:rPr lang="en-US" sz="1300" dirty="0" err="1" smtClean="0"/>
              <a:t>Zimbardo</a:t>
            </a:r>
            <a:r>
              <a:rPr lang="en-US" sz="1300" dirty="0" smtClean="0"/>
              <a:t>, </a:t>
            </a:r>
            <a:r>
              <a:rPr lang="en-US" sz="1300" dirty="0" err="1" smtClean="0"/>
              <a:t>Weisenberg</a:t>
            </a:r>
            <a:r>
              <a:rPr lang="en-US" sz="1300" dirty="0" smtClean="0"/>
              <a:t>, Firestone, &amp; Levy, 1965)</a:t>
            </a:r>
          </a:p>
          <a:p>
            <a:pPr marL="365760" indent="-256032" fontAlgn="auto">
              <a:spcAft>
                <a:spcPts val="0"/>
              </a:spcAft>
              <a:buFont typeface="Wingdings 3"/>
              <a:buChar char=""/>
              <a:defRPr/>
            </a:pPr>
            <a:r>
              <a:rPr lang="en-US" dirty="0" smtClean="0"/>
              <a:t>Sour beverages made with vinegar</a:t>
            </a:r>
          </a:p>
          <a:p>
            <a:pPr marL="365760" indent="-256032" fontAlgn="auto">
              <a:spcAft>
                <a:spcPts val="0"/>
              </a:spcAft>
              <a:buFont typeface="Wingdings 3"/>
              <a:buNone/>
              <a:defRPr/>
            </a:pPr>
            <a:r>
              <a:rPr lang="en-US" sz="1200" dirty="0" smtClean="0"/>
              <a:t>	(Harmon-Jones et al., 1996)</a:t>
            </a:r>
          </a:p>
          <a:p>
            <a:pPr marL="365760" indent="-256032" fontAlgn="auto">
              <a:spcAft>
                <a:spcPts val="0"/>
              </a:spcAft>
              <a:buFont typeface="Wingdings 3"/>
              <a:buChar char=""/>
              <a:defRPr/>
            </a:pPr>
            <a:r>
              <a:rPr lang="en-US" dirty="0" smtClean="0"/>
              <a:t>Increasing tuition at one’s university</a:t>
            </a:r>
          </a:p>
          <a:p>
            <a:pPr marL="365760" indent="-256032" fontAlgn="auto">
              <a:spcAft>
                <a:spcPts val="0"/>
              </a:spcAft>
              <a:buFont typeface="Wingdings 3"/>
              <a:buNone/>
              <a:defRPr/>
            </a:pPr>
            <a:r>
              <a:rPr lang="en-US" sz="1200" dirty="0" smtClean="0"/>
              <a:t>	(Elliot &amp; Devine, 1994)</a:t>
            </a:r>
          </a:p>
          <a:p>
            <a:pPr marL="365760" indent="-256032" fontAlgn="auto">
              <a:spcAft>
                <a:spcPts val="0"/>
              </a:spcAft>
              <a:buFont typeface="Wingdings 3"/>
              <a:buChar char=""/>
              <a:defRPr/>
            </a:pPr>
            <a:r>
              <a:rPr lang="en-US" dirty="0" smtClean="0"/>
              <a:t>Mandatory comprehensive final exams</a:t>
            </a:r>
          </a:p>
          <a:p>
            <a:pPr marL="365760" indent="-256032" fontAlgn="auto">
              <a:spcAft>
                <a:spcPts val="0"/>
              </a:spcAft>
              <a:buFont typeface="Wingdings 3"/>
              <a:buNone/>
              <a:defRPr/>
            </a:pPr>
            <a:r>
              <a:rPr lang="en-US" sz="1200" dirty="0" smtClean="0"/>
              <a:t>	(Simon, Greenberg, &amp; </a:t>
            </a:r>
            <a:r>
              <a:rPr lang="en-US" sz="1200" dirty="0" err="1" smtClean="0"/>
              <a:t>Brehm</a:t>
            </a:r>
            <a:r>
              <a:rPr lang="en-US" sz="1200" dirty="0" smtClean="0"/>
              <a:t>, 1995)</a:t>
            </a:r>
          </a:p>
          <a:p>
            <a:pPr marL="365760" indent="-256032" fontAlgn="auto">
              <a:spcAft>
                <a:spcPts val="0"/>
              </a:spcAft>
              <a:buFont typeface="Wingdings 3"/>
              <a:buChar char=""/>
              <a:defRPr/>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457200" y="1481138"/>
            <a:ext cx="7315200" cy="4525962"/>
          </a:xfrm>
        </p:spPr>
        <p:txBody>
          <a:bodyPr/>
          <a:lstStyle/>
          <a:p>
            <a:r>
              <a:rPr lang="en-US" dirty="0" smtClean="0"/>
              <a:t>Attitude change in American POWs</a:t>
            </a:r>
            <a:r>
              <a:rPr lang="en-US" baseline="30000" dirty="0" smtClean="0"/>
              <a:t>*</a:t>
            </a:r>
            <a:r>
              <a:rPr lang="en-US" dirty="0" smtClean="0"/>
              <a:t> in Chinese camps</a:t>
            </a:r>
          </a:p>
          <a:p>
            <a:endParaRPr lang="en-US" dirty="0" smtClean="0"/>
          </a:p>
        </p:txBody>
      </p:sp>
      <p:sp>
        <p:nvSpPr>
          <p:cNvPr id="2" name="Title 1"/>
          <p:cNvSpPr>
            <a:spLocks noGrp="1"/>
          </p:cNvSpPr>
          <p:nvPr>
            <p:ph type="title"/>
          </p:nvPr>
        </p:nvSpPr>
        <p:spPr/>
        <p:txBody>
          <a:bodyPr/>
          <a:lstStyle/>
          <a:p>
            <a:pPr fontAlgn="auto">
              <a:spcAft>
                <a:spcPts val="0"/>
              </a:spcAft>
              <a:defRPr/>
            </a:pPr>
            <a:r>
              <a:rPr lang="en-US" dirty="0" smtClean="0"/>
              <a:t>The Korean War</a:t>
            </a:r>
            <a:endParaRPr lang="en-US" dirty="0"/>
          </a:p>
        </p:txBody>
      </p:sp>
      <p:pic>
        <p:nvPicPr>
          <p:cNvPr id="15364" name="Picture 3" descr="KW1.jpg"/>
          <p:cNvPicPr>
            <a:picLocks noChangeAspect="1"/>
          </p:cNvPicPr>
          <p:nvPr/>
        </p:nvPicPr>
        <p:blipFill>
          <a:blip r:embed="rId2" cstate="print"/>
          <a:srcRect/>
          <a:stretch>
            <a:fillRect/>
          </a:stretch>
        </p:blipFill>
        <p:spPr bwMode="auto">
          <a:xfrm>
            <a:off x="0" y="3886200"/>
            <a:ext cx="3826042" cy="2971800"/>
          </a:xfrm>
          <a:prstGeom prst="rect">
            <a:avLst/>
          </a:prstGeom>
          <a:noFill/>
          <a:ln w="9525">
            <a:noFill/>
            <a:miter lim="800000"/>
            <a:headEnd/>
            <a:tailEnd/>
          </a:ln>
        </p:spPr>
      </p:pic>
      <p:pic>
        <p:nvPicPr>
          <p:cNvPr id="15365" name="Picture 4" descr="korea.gif"/>
          <p:cNvPicPr>
            <a:picLocks noChangeAspect="1"/>
          </p:cNvPicPr>
          <p:nvPr/>
        </p:nvPicPr>
        <p:blipFill>
          <a:blip r:embed="rId3" cstate="print"/>
          <a:srcRect/>
          <a:stretch>
            <a:fillRect/>
          </a:stretch>
        </p:blipFill>
        <p:spPr bwMode="auto">
          <a:xfrm>
            <a:off x="7620000" y="0"/>
            <a:ext cx="1524000" cy="2884488"/>
          </a:xfrm>
          <a:prstGeom prst="rect">
            <a:avLst/>
          </a:prstGeom>
          <a:noFill/>
          <a:ln w="9525">
            <a:noFill/>
            <a:miter lim="800000"/>
            <a:headEnd/>
            <a:tailEnd/>
          </a:ln>
        </p:spPr>
      </p:pic>
      <p:pic>
        <p:nvPicPr>
          <p:cNvPr id="15366" name="Picture 5" descr="KW2.jpg"/>
          <p:cNvPicPr>
            <a:picLocks noChangeAspect="1"/>
          </p:cNvPicPr>
          <p:nvPr/>
        </p:nvPicPr>
        <p:blipFill>
          <a:blip r:embed="rId4" cstate="print"/>
          <a:srcRect/>
          <a:stretch>
            <a:fillRect/>
          </a:stretch>
        </p:blipFill>
        <p:spPr bwMode="auto">
          <a:xfrm>
            <a:off x="5638800" y="4114800"/>
            <a:ext cx="3263900" cy="2447925"/>
          </a:xfrm>
          <a:prstGeom prst="rect">
            <a:avLst/>
          </a:prstGeom>
          <a:noFill/>
          <a:ln w="9525">
            <a:noFill/>
            <a:miter lim="800000"/>
            <a:headEnd/>
            <a:tailEnd/>
          </a:ln>
        </p:spPr>
      </p:pic>
      <p:pic>
        <p:nvPicPr>
          <p:cNvPr id="15367" name="Picture 7" descr="china-flag.jpg"/>
          <p:cNvPicPr>
            <a:picLocks noChangeAspect="1"/>
          </p:cNvPicPr>
          <p:nvPr/>
        </p:nvPicPr>
        <p:blipFill>
          <a:blip r:embed="rId5" cstate="print"/>
          <a:srcRect/>
          <a:stretch>
            <a:fillRect/>
          </a:stretch>
        </p:blipFill>
        <p:spPr bwMode="auto">
          <a:xfrm>
            <a:off x="6324600" y="0"/>
            <a:ext cx="1143000" cy="762000"/>
          </a:xfrm>
          <a:prstGeom prst="rect">
            <a:avLst/>
          </a:prstGeom>
          <a:noFill/>
          <a:ln w="9525">
            <a:noFill/>
            <a:miter lim="800000"/>
            <a:headEnd/>
            <a:tailEnd/>
          </a:ln>
        </p:spPr>
      </p:pic>
      <p:pic>
        <p:nvPicPr>
          <p:cNvPr id="8" name="Picture 7" descr="mash.jpg"/>
          <p:cNvPicPr>
            <a:picLocks noChangeAspect="1"/>
          </p:cNvPicPr>
          <p:nvPr/>
        </p:nvPicPr>
        <p:blipFill>
          <a:blip r:embed="rId6" cstate="print"/>
          <a:stretch>
            <a:fillRect/>
          </a:stretch>
        </p:blipFill>
        <p:spPr>
          <a:xfrm>
            <a:off x="3581400" y="2438400"/>
            <a:ext cx="3606800" cy="2299638"/>
          </a:xfrm>
          <a:prstGeom prst="rect">
            <a:avLst/>
          </a:prstGeom>
        </p:spPr>
      </p:pic>
      <p:pic>
        <p:nvPicPr>
          <p:cNvPr id="9" name="Picture 8" descr="flag usa.jpg"/>
          <p:cNvPicPr>
            <a:picLocks noChangeAspect="1"/>
          </p:cNvPicPr>
          <p:nvPr/>
        </p:nvPicPr>
        <p:blipFill>
          <a:blip r:embed="rId7" cstate="print"/>
          <a:stretch>
            <a:fillRect/>
          </a:stretch>
        </p:blipFill>
        <p:spPr>
          <a:xfrm>
            <a:off x="5105400" y="0"/>
            <a:ext cx="1086069" cy="762000"/>
          </a:xfrm>
          <a:prstGeom prst="rect">
            <a:avLst/>
          </a:prstGeom>
        </p:spPr>
      </p:pic>
      <p:sp>
        <p:nvSpPr>
          <p:cNvPr id="10" name="TextBox 9"/>
          <p:cNvSpPr txBox="1"/>
          <p:nvPr/>
        </p:nvSpPr>
        <p:spPr>
          <a:xfrm>
            <a:off x="7620000" y="6581001"/>
            <a:ext cx="1524000" cy="276999"/>
          </a:xfrm>
          <a:prstGeom prst="rect">
            <a:avLst/>
          </a:prstGeom>
          <a:noFill/>
        </p:spPr>
        <p:txBody>
          <a:bodyPr wrap="square" rtlCol="0">
            <a:spAutoFit/>
          </a:bodyPr>
          <a:lstStyle/>
          <a:p>
            <a:r>
              <a:rPr lang="en-US" sz="1200" dirty="0" smtClean="0"/>
              <a:t>* Prisoner of war</a:t>
            </a:r>
            <a:endParaRPr lang="en-US"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916362"/>
          </a:xfrm>
        </p:spPr>
        <p:txBody>
          <a:bodyPr/>
          <a:lstStyle/>
          <a:p>
            <a:pPr algn="ctr" fontAlgn="auto">
              <a:spcAft>
                <a:spcPts val="0"/>
              </a:spcAft>
              <a:defRPr/>
            </a:pPr>
            <a:r>
              <a:rPr lang="en-US" dirty="0" smtClean="0"/>
              <a:t>Classic Experiments and What Can We Learn From Them</a:t>
            </a:r>
            <a:br>
              <a:rPr lang="en-US" dirty="0" smtClean="0"/>
            </a:br>
            <a:endParaRPr lang="en-US" dirty="0"/>
          </a:p>
        </p:txBody>
      </p:sp>
      <p:pic>
        <p:nvPicPr>
          <p:cNvPr id="16387" name="Picture 3" descr="zimbardo.jpg"/>
          <p:cNvPicPr>
            <a:picLocks noChangeAspect="1"/>
          </p:cNvPicPr>
          <p:nvPr/>
        </p:nvPicPr>
        <p:blipFill>
          <a:blip r:embed="rId2" cstate="print"/>
          <a:srcRect/>
          <a:stretch>
            <a:fillRect/>
          </a:stretch>
        </p:blipFill>
        <p:spPr bwMode="auto">
          <a:xfrm>
            <a:off x="7162800" y="4724400"/>
            <a:ext cx="1638300" cy="1885950"/>
          </a:xfrm>
          <a:prstGeom prst="rect">
            <a:avLst/>
          </a:prstGeom>
          <a:noFill/>
          <a:ln w="9525">
            <a:noFill/>
            <a:miter lim="800000"/>
            <a:headEnd/>
            <a:tailEnd/>
          </a:ln>
        </p:spPr>
      </p:pic>
      <p:pic>
        <p:nvPicPr>
          <p:cNvPr id="16388" name="Picture 4" descr="aronson.jpg"/>
          <p:cNvPicPr>
            <a:picLocks noChangeAspect="1"/>
          </p:cNvPicPr>
          <p:nvPr/>
        </p:nvPicPr>
        <p:blipFill>
          <a:blip r:embed="rId3" cstate="print"/>
          <a:srcRect/>
          <a:stretch>
            <a:fillRect/>
          </a:stretch>
        </p:blipFill>
        <p:spPr bwMode="auto">
          <a:xfrm>
            <a:off x="609600" y="3733800"/>
            <a:ext cx="1243013" cy="1905000"/>
          </a:xfrm>
          <a:prstGeom prst="rect">
            <a:avLst/>
          </a:prstGeom>
          <a:noFill/>
          <a:ln w="9525">
            <a:noFill/>
            <a:miter lim="800000"/>
            <a:headEnd/>
            <a:tailEnd/>
          </a:ln>
        </p:spPr>
      </p:pic>
      <p:pic>
        <p:nvPicPr>
          <p:cNvPr id="16389" name="Picture 5" descr="Leon Festinger.jpg"/>
          <p:cNvPicPr>
            <a:picLocks noChangeAspect="1"/>
          </p:cNvPicPr>
          <p:nvPr/>
        </p:nvPicPr>
        <p:blipFill>
          <a:blip r:embed="rId4" cstate="print"/>
          <a:srcRect/>
          <a:stretch>
            <a:fillRect/>
          </a:stretch>
        </p:blipFill>
        <p:spPr bwMode="auto">
          <a:xfrm>
            <a:off x="3505200" y="3124200"/>
            <a:ext cx="2222500" cy="3035300"/>
          </a:xfrm>
          <a:prstGeom prst="rect">
            <a:avLst/>
          </a:prstGeom>
          <a:noFill/>
          <a:ln w="9525">
            <a:noFill/>
            <a:miter lim="800000"/>
            <a:headEnd/>
            <a:tailEnd/>
          </a:ln>
        </p:spPr>
      </p:pic>
      <p:pic>
        <p:nvPicPr>
          <p:cNvPr id="16390" name="Picture 6" descr="exp2.gif"/>
          <p:cNvPicPr>
            <a:picLocks noChangeAspect="1"/>
          </p:cNvPicPr>
          <p:nvPr/>
        </p:nvPicPr>
        <p:blipFill>
          <a:blip r:embed="rId5" cstate="print"/>
          <a:srcRect/>
          <a:stretch>
            <a:fillRect/>
          </a:stretch>
        </p:blipFill>
        <p:spPr bwMode="auto">
          <a:xfrm>
            <a:off x="152400" y="0"/>
            <a:ext cx="2057400" cy="132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57200" y="1481138"/>
            <a:ext cx="8229600" cy="1947862"/>
          </a:xfrm>
        </p:spPr>
        <p:txBody>
          <a:bodyPr/>
          <a:lstStyle/>
          <a:p>
            <a:r>
              <a:rPr lang="en-US" sz="1800" dirty="0" smtClean="0"/>
              <a:t>(</a:t>
            </a:r>
            <a:r>
              <a:rPr lang="en-US" sz="1800" dirty="0" err="1" smtClean="0"/>
              <a:t>Festinger</a:t>
            </a:r>
            <a:r>
              <a:rPr lang="en-US" sz="1800" dirty="0" smtClean="0"/>
              <a:t>, </a:t>
            </a:r>
            <a:r>
              <a:rPr lang="en-US" sz="1800" dirty="0" err="1" smtClean="0"/>
              <a:t>Carlsmith</a:t>
            </a:r>
            <a:r>
              <a:rPr lang="en-US" sz="1800" dirty="0" smtClean="0"/>
              <a:t>, 1959)</a:t>
            </a:r>
          </a:p>
          <a:p>
            <a:pPr lvl="1"/>
            <a:r>
              <a:rPr lang="en-US" sz="2800" b="1" dirty="0" smtClean="0"/>
              <a:t>“The boring task” experiment</a:t>
            </a:r>
          </a:p>
          <a:p>
            <a:pPr>
              <a:buNone/>
            </a:pPr>
            <a:r>
              <a:rPr lang="en-US" dirty="0" smtClean="0"/>
              <a:t>	Subjects received $1 or $20 reward for lying about enjoyableness of the task</a:t>
            </a:r>
          </a:p>
          <a:p>
            <a:pPr>
              <a:buNone/>
            </a:pPr>
            <a:endParaRPr lang="en-US" dirty="0" smtClean="0"/>
          </a:p>
          <a:p>
            <a:endParaRPr lang="en-US" dirty="0" smtClean="0"/>
          </a:p>
          <a:p>
            <a:pPr>
              <a:buNone/>
            </a:pPr>
            <a:endParaRPr lang="en-US" dirty="0" smtClean="0"/>
          </a:p>
        </p:txBody>
      </p:sp>
      <p:sp>
        <p:nvSpPr>
          <p:cNvPr id="2" name="Title 1"/>
          <p:cNvSpPr>
            <a:spLocks noGrp="1"/>
          </p:cNvSpPr>
          <p:nvPr>
            <p:ph type="title"/>
          </p:nvPr>
        </p:nvSpPr>
        <p:spPr/>
        <p:txBody>
          <a:bodyPr>
            <a:normAutofit fontScale="90000"/>
          </a:bodyPr>
          <a:lstStyle/>
          <a:p>
            <a:pPr fontAlgn="auto">
              <a:spcAft>
                <a:spcPts val="0"/>
              </a:spcAft>
              <a:defRPr/>
            </a:pPr>
            <a:r>
              <a:rPr lang="en-US" dirty="0" smtClean="0"/>
              <a:t>JUSTIFYING UNTRUTHS</a:t>
            </a:r>
            <a:br>
              <a:rPr lang="en-US" dirty="0" smtClean="0"/>
            </a:br>
            <a:endParaRPr lang="en-US" dirty="0"/>
          </a:p>
        </p:txBody>
      </p:sp>
      <p:graphicFrame>
        <p:nvGraphicFramePr>
          <p:cNvPr id="6" name="Table 5"/>
          <p:cNvGraphicFramePr>
            <a:graphicFrameLocks noGrp="1"/>
          </p:cNvGraphicFramePr>
          <p:nvPr/>
        </p:nvGraphicFramePr>
        <p:xfrm>
          <a:off x="4191000" y="3581400"/>
          <a:ext cx="4572000" cy="2291080"/>
        </p:xfrm>
        <a:graphic>
          <a:graphicData uri="http://schemas.openxmlformats.org/drawingml/2006/table">
            <a:tbl>
              <a:tblPr firstRow="1" bandRow="1">
                <a:tableStyleId>{5C22544A-7EE6-4342-B048-85BDC9FD1C3A}</a:tableStyleId>
              </a:tblPr>
              <a:tblGrid>
                <a:gridCol w="1524000"/>
                <a:gridCol w="1524000"/>
                <a:gridCol w="1524000"/>
              </a:tblGrid>
              <a:tr h="370840">
                <a:tc>
                  <a:txBody>
                    <a:bodyPr/>
                    <a:lstStyle/>
                    <a:p>
                      <a:pPr algn="ctr"/>
                      <a:r>
                        <a:rPr lang="en-US" dirty="0" smtClean="0"/>
                        <a:t>$1</a:t>
                      </a:r>
                      <a:endParaRPr lang="en-US" dirty="0"/>
                    </a:p>
                  </a:txBody>
                  <a:tcPr/>
                </a:tc>
                <a:tc>
                  <a:txBody>
                    <a:bodyPr/>
                    <a:lstStyle/>
                    <a:p>
                      <a:pPr algn="ctr"/>
                      <a:r>
                        <a:rPr lang="en-US" dirty="0" smtClean="0"/>
                        <a:t>$20</a:t>
                      </a:r>
                      <a:endParaRPr lang="en-US" dirty="0"/>
                    </a:p>
                  </a:txBody>
                  <a:tcPr/>
                </a:tc>
                <a:tc>
                  <a:txBody>
                    <a:bodyPr/>
                    <a:lstStyle/>
                    <a:p>
                      <a:pPr algn="ctr"/>
                      <a:r>
                        <a:rPr lang="en-US" dirty="0" smtClean="0"/>
                        <a:t>Control</a:t>
                      </a:r>
                      <a:endParaRPr lang="en-US" dirty="0"/>
                    </a:p>
                  </a:txBody>
                  <a:tcPr/>
                </a:tc>
              </a:tr>
              <a:tr h="370840">
                <a:tc>
                  <a:txBody>
                    <a:bodyPr/>
                    <a:lstStyle/>
                    <a:p>
                      <a:pPr algn="ctr"/>
                      <a:r>
                        <a:rPr lang="en-US" dirty="0" smtClean="0"/>
                        <a:t>1.35</a:t>
                      </a:r>
                    </a:p>
                    <a:p>
                      <a:pPr algn="ctr"/>
                      <a:endParaRPr lang="en-US" dirty="0"/>
                    </a:p>
                  </a:txBody>
                  <a:tcPr/>
                </a:tc>
                <a:tc>
                  <a:txBody>
                    <a:bodyPr/>
                    <a:lstStyle/>
                    <a:p>
                      <a:pPr algn="ctr"/>
                      <a:r>
                        <a:rPr lang="en-US" dirty="0" smtClean="0"/>
                        <a:t>-.05</a:t>
                      </a:r>
                      <a:endParaRPr lang="en-US" dirty="0"/>
                    </a:p>
                  </a:txBody>
                  <a:tcPr/>
                </a:tc>
                <a:tc>
                  <a:txBody>
                    <a:bodyPr/>
                    <a:lstStyle/>
                    <a:p>
                      <a:pPr algn="ctr"/>
                      <a:r>
                        <a:rPr lang="en-US" dirty="0" smtClean="0"/>
                        <a:t>-.45</a:t>
                      </a:r>
                      <a:endParaRPr lang="en-US" dirty="0"/>
                    </a:p>
                  </a:txBody>
                  <a:tcPr/>
                </a:tc>
              </a:tr>
              <a:tr h="370840">
                <a:tc>
                  <a:txBody>
                    <a:bodyPr/>
                    <a:lstStyle/>
                    <a:p>
                      <a:pPr algn="ctr"/>
                      <a:r>
                        <a:rPr lang="en-US" dirty="0" smtClean="0"/>
                        <a:t>6.45</a:t>
                      </a:r>
                    </a:p>
                    <a:p>
                      <a:pPr algn="ctr"/>
                      <a:endParaRPr lang="en-US" dirty="0"/>
                    </a:p>
                  </a:txBody>
                  <a:tcPr/>
                </a:tc>
                <a:tc>
                  <a:txBody>
                    <a:bodyPr/>
                    <a:lstStyle/>
                    <a:p>
                      <a:pPr algn="ctr"/>
                      <a:r>
                        <a:rPr lang="en-US" dirty="0" smtClean="0"/>
                        <a:t>5.18</a:t>
                      </a:r>
                      <a:endParaRPr lang="en-US" dirty="0"/>
                    </a:p>
                  </a:txBody>
                  <a:tcPr/>
                </a:tc>
                <a:tc>
                  <a:txBody>
                    <a:bodyPr/>
                    <a:lstStyle/>
                    <a:p>
                      <a:pPr algn="ctr"/>
                      <a:r>
                        <a:rPr lang="en-US" dirty="0" smtClean="0"/>
                        <a:t>5.60</a:t>
                      </a:r>
                      <a:endParaRPr lang="en-US" dirty="0"/>
                    </a:p>
                  </a:txBody>
                  <a:tcPr/>
                </a:tc>
              </a:tr>
              <a:tr h="370840">
                <a:tc>
                  <a:txBody>
                    <a:bodyPr/>
                    <a:lstStyle/>
                    <a:p>
                      <a:pPr algn="ctr"/>
                      <a:r>
                        <a:rPr lang="en-US" dirty="0" smtClean="0"/>
                        <a:t>1.20</a:t>
                      </a:r>
                    </a:p>
                    <a:p>
                      <a:pPr algn="ctr"/>
                      <a:endParaRPr lang="en-US" dirty="0"/>
                    </a:p>
                  </a:txBody>
                  <a:tcPr/>
                </a:tc>
                <a:tc>
                  <a:txBody>
                    <a:bodyPr/>
                    <a:lstStyle/>
                    <a:p>
                      <a:pPr algn="ctr"/>
                      <a:r>
                        <a:rPr lang="en-US" dirty="0" smtClean="0"/>
                        <a:t>-.25</a:t>
                      </a:r>
                      <a:endParaRPr lang="en-US" dirty="0"/>
                    </a:p>
                  </a:txBody>
                  <a:tcPr/>
                </a:tc>
                <a:tc>
                  <a:txBody>
                    <a:bodyPr/>
                    <a:lstStyle/>
                    <a:p>
                      <a:pPr algn="ctr"/>
                      <a:r>
                        <a:rPr lang="en-US" dirty="0" smtClean="0"/>
                        <a:t>-.62</a:t>
                      </a:r>
                      <a:endParaRPr lang="en-US" dirty="0"/>
                    </a:p>
                  </a:txBody>
                  <a:tcPr/>
                </a:tc>
              </a:tr>
            </a:tbl>
          </a:graphicData>
        </a:graphic>
      </p:graphicFrame>
      <p:sp>
        <p:nvSpPr>
          <p:cNvPr id="7" name="TextBox 6"/>
          <p:cNvSpPr txBox="1"/>
          <p:nvPr/>
        </p:nvSpPr>
        <p:spPr>
          <a:xfrm>
            <a:off x="457200" y="3886200"/>
            <a:ext cx="3276600" cy="646331"/>
          </a:xfrm>
          <a:prstGeom prst="rect">
            <a:avLst/>
          </a:prstGeom>
          <a:noFill/>
        </p:spPr>
        <p:txBody>
          <a:bodyPr wrap="square" rtlCol="0">
            <a:spAutoFit/>
          </a:bodyPr>
          <a:lstStyle/>
          <a:p>
            <a:r>
              <a:rPr lang="en-US" dirty="0" smtClean="0">
                <a:solidFill>
                  <a:schemeClr val="accent1">
                    <a:lumMod val="50000"/>
                  </a:schemeClr>
                </a:solidFill>
              </a:rPr>
              <a:t>How enjoyable were tasks?</a:t>
            </a:r>
          </a:p>
          <a:p>
            <a:r>
              <a:rPr lang="en-US" dirty="0" smtClean="0">
                <a:solidFill>
                  <a:schemeClr val="accent1">
                    <a:lumMod val="50000"/>
                  </a:schemeClr>
                </a:solidFill>
              </a:rPr>
              <a:t>(rated from -5 to +5)</a:t>
            </a:r>
            <a:endParaRPr lang="en-US" dirty="0">
              <a:solidFill>
                <a:schemeClr val="accent1">
                  <a:lumMod val="50000"/>
                </a:schemeClr>
              </a:solidFill>
            </a:endParaRPr>
          </a:p>
        </p:txBody>
      </p:sp>
      <p:sp>
        <p:nvSpPr>
          <p:cNvPr id="8" name="TextBox 7"/>
          <p:cNvSpPr txBox="1"/>
          <p:nvPr/>
        </p:nvSpPr>
        <p:spPr>
          <a:xfrm>
            <a:off x="457200" y="4572000"/>
            <a:ext cx="3962400" cy="646331"/>
          </a:xfrm>
          <a:prstGeom prst="rect">
            <a:avLst/>
          </a:prstGeom>
          <a:noFill/>
        </p:spPr>
        <p:txBody>
          <a:bodyPr wrap="square" rtlCol="0">
            <a:spAutoFit/>
          </a:bodyPr>
          <a:lstStyle/>
          <a:p>
            <a:r>
              <a:rPr lang="en-US" dirty="0" smtClean="0">
                <a:solidFill>
                  <a:schemeClr val="accent1">
                    <a:lumMod val="75000"/>
                  </a:schemeClr>
                </a:solidFill>
              </a:rPr>
              <a:t>Were tasks scientifically important?</a:t>
            </a:r>
          </a:p>
          <a:p>
            <a:r>
              <a:rPr lang="en-US" dirty="0" smtClean="0">
                <a:solidFill>
                  <a:schemeClr val="accent1">
                    <a:lumMod val="75000"/>
                  </a:schemeClr>
                </a:solidFill>
              </a:rPr>
              <a:t>(rated from 0 to +10)</a:t>
            </a:r>
            <a:endParaRPr lang="en-US" dirty="0">
              <a:solidFill>
                <a:schemeClr val="accent1">
                  <a:lumMod val="75000"/>
                </a:schemeClr>
              </a:solidFill>
            </a:endParaRPr>
          </a:p>
        </p:txBody>
      </p:sp>
      <p:sp>
        <p:nvSpPr>
          <p:cNvPr id="9" name="TextBox 8"/>
          <p:cNvSpPr txBox="1"/>
          <p:nvPr/>
        </p:nvSpPr>
        <p:spPr>
          <a:xfrm>
            <a:off x="457200" y="5181600"/>
            <a:ext cx="3276600" cy="923330"/>
          </a:xfrm>
          <a:prstGeom prst="rect">
            <a:avLst/>
          </a:prstGeom>
          <a:noFill/>
        </p:spPr>
        <p:txBody>
          <a:bodyPr wrap="square" rtlCol="0">
            <a:spAutoFit/>
          </a:bodyPr>
          <a:lstStyle/>
          <a:p>
            <a:r>
              <a:rPr lang="en-US" dirty="0" smtClean="0">
                <a:solidFill>
                  <a:schemeClr val="accent1">
                    <a:lumMod val="50000"/>
                  </a:schemeClr>
                </a:solidFill>
              </a:rPr>
              <a:t>Are you willing to participate in similar experiments?</a:t>
            </a:r>
          </a:p>
          <a:p>
            <a:r>
              <a:rPr lang="en-US" dirty="0" smtClean="0">
                <a:solidFill>
                  <a:schemeClr val="accent1">
                    <a:lumMod val="50000"/>
                  </a:schemeClr>
                </a:solidFill>
              </a:rPr>
              <a:t>(rated from -5 to +5)</a:t>
            </a:r>
            <a:endParaRPr lang="en-US" dirty="0">
              <a:solidFill>
                <a:schemeClr val="accent1">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lide(fromBottom)">
                                      <p:cBhvr>
                                        <p:cTn id="13" dur="500"/>
                                        <p:tgtEl>
                                          <p:spTgt spid="8"/>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lide(fromBottom)">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peech.jpg"/>
          <p:cNvPicPr>
            <a:picLocks noGrp="1" noChangeAspect="1"/>
          </p:cNvPicPr>
          <p:nvPr>
            <p:ph idx="1"/>
          </p:nvPr>
        </p:nvPicPr>
        <p:blipFill>
          <a:blip r:embed="rId2" cstate="print"/>
          <a:stretch>
            <a:fillRect/>
          </a:stretch>
        </p:blipFill>
        <p:spPr>
          <a:xfrm>
            <a:off x="1905000" y="1524000"/>
            <a:ext cx="5715000" cy="3800475"/>
          </a:xfrm>
        </p:spPr>
      </p:pic>
      <p:sp>
        <p:nvSpPr>
          <p:cNvPr id="3" name="Title 2"/>
          <p:cNvSpPr>
            <a:spLocks noGrp="1"/>
          </p:cNvSpPr>
          <p:nvPr>
            <p:ph type="title"/>
          </p:nvPr>
        </p:nvSpPr>
        <p:spPr/>
        <p:txBody>
          <a:bodyPr/>
          <a:lstStyle/>
          <a:p>
            <a:r>
              <a:rPr lang="en-US" dirty="0" smtClean="0"/>
              <a:t>Justifying untruths</a:t>
            </a:r>
            <a:endParaRPr lang="en-US" dirty="0"/>
          </a:p>
        </p:txBody>
      </p:sp>
      <p:sp>
        <p:nvSpPr>
          <p:cNvPr id="5" name="TextBox 4"/>
          <p:cNvSpPr txBox="1"/>
          <p:nvPr/>
        </p:nvSpPr>
        <p:spPr>
          <a:xfrm>
            <a:off x="2743200" y="5562600"/>
            <a:ext cx="4876800" cy="461665"/>
          </a:xfrm>
          <a:prstGeom prst="rect">
            <a:avLst/>
          </a:prstGeom>
          <a:solidFill>
            <a:srgbClr val="C00000">
              <a:alpha val="0"/>
            </a:srgbClr>
          </a:solidFill>
          <a:ln w="25400">
            <a:solidFill>
              <a:srgbClr val="C00000"/>
            </a:solidFill>
          </a:ln>
        </p:spPr>
        <p:txBody>
          <a:bodyPr wrap="square" rtlCol="0">
            <a:spAutoFit/>
          </a:bodyPr>
          <a:lstStyle/>
          <a:p>
            <a:pPr algn="ctr"/>
            <a:r>
              <a:rPr lang="en-US" sz="2400" b="1" dirty="0" err="1" smtClean="0">
                <a:solidFill>
                  <a:schemeClr val="accent2">
                    <a:lumMod val="75000"/>
                  </a:schemeClr>
                </a:solidFill>
              </a:rPr>
              <a:t>Counterattitudinal</a:t>
            </a:r>
            <a:r>
              <a:rPr lang="en-US" sz="2400" b="1" dirty="0" smtClean="0">
                <a:solidFill>
                  <a:schemeClr val="accent2">
                    <a:lumMod val="75000"/>
                  </a:schemeClr>
                </a:solidFill>
              </a:rPr>
              <a:t> advocacy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3243262"/>
          </a:xfrm>
        </p:spPr>
        <p:txBody>
          <a:bodyPr>
            <a:normAutofit lnSpcReduction="10000"/>
          </a:bodyPr>
          <a:lstStyle/>
          <a:p>
            <a:pPr marL="365760" indent="-256032" fontAlgn="auto">
              <a:spcAft>
                <a:spcPts val="0"/>
              </a:spcAft>
              <a:buFont typeface="Wingdings 3"/>
              <a:buChar char=""/>
              <a:defRPr/>
            </a:pPr>
            <a:r>
              <a:rPr lang="en-US" sz="1800" dirty="0" smtClean="0"/>
              <a:t>(</a:t>
            </a:r>
            <a:r>
              <a:rPr lang="en-US" sz="1800" dirty="0" err="1" smtClean="0"/>
              <a:t>Brehm</a:t>
            </a:r>
            <a:r>
              <a:rPr lang="en-US" sz="1800" dirty="0" smtClean="0"/>
              <a:t>, 1956)</a:t>
            </a:r>
          </a:p>
          <a:p>
            <a:pPr marL="621792" lvl="1" fontAlgn="auto">
              <a:spcBef>
                <a:spcPts val="324"/>
              </a:spcBef>
              <a:spcAft>
                <a:spcPts val="0"/>
              </a:spcAft>
              <a:buFont typeface="Verdana"/>
              <a:buChar char="◦"/>
              <a:defRPr/>
            </a:pPr>
            <a:r>
              <a:rPr lang="en-US" b="1" dirty="0" smtClean="0"/>
              <a:t>“You can keep one toaster” experiment</a:t>
            </a:r>
          </a:p>
          <a:p>
            <a:pPr marL="621792" lvl="1" fontAlgn="auto">
              <a:spcBef>
                <a:spcPts val="324"/>
              </a:spcBef>
              <a:spcAft>
                <a:spcPts val="0"/>
              </a:spcAft>
              <a:buFont typeface="Verdana"/>
              <a:buNone/>
              <a:defRPr/>
            </a:pPr>
            <a:endParaRPr lang="en-US" dirty="0" smtClean="0"/>
          </a:p>
          <a:p>
            <a:pPr marL="624078" indent="-514350" fontAlgn="auto">
              <a:spcAft>
                <a:spcPts val="0"/>
              </a:spcAft>
              <a:buFont typeface="+mj-lt"/>
              <a:buAutoNum type="arabicPeriod"/>
              <a:defRPr/>
            </a:pPr>
            <a:r>
              <a:rPr lang="en-US" dirty="0" smtClean="0"/>
              <a:t>Women rated toasters</a:t>
            </a:r>
          </a:p>
          <a:p>
            <a:pPr marL="624078" indent="-514350" fontAlgn="auto">
              <a:spcAft>
                <a:spcPts val="0"/>
              </a:spcAft>
              <a:buFont typeface="+mj-lt"/>
              <a:buAutoNum type="arabicPeriod"/>
              <a:defRPr/>
            </a:pPr>
            <a:r>
              <a:rPr lang="en-US" dirty="0" smtClean="0"/>
              <a:t>Then given chance to take one of them</a:t>
            </a:r>
          </a:p>
          <a:p>
            <a:pPr marL="624078" indent="-514350" fontAlgn="auto">
              <a:spcAft>
                <a:spcPts val="0"/>
              </a:spcAft>
              <a:buFont typeface="+mj-lt"/>
              <a:buAutoNum type="arabicPeriod"/>
              <a:defRPr/>
            </a:pPr>
            <a:r>
              <a:rPr lang="en-US" dirty="0" smtClean="0"/>
              <a:t>Suddenly…</a:t>
            </a:r>
          </a:p>
          <a:p>
            <a:pPr marL="624078" indent="-514350" fontAlgn="auto">
              <a:spcAft>
                <a:spcPts val="0"/>
              </a:spcAft>
              <a:buNone/>
              <a:defRPr/>
            </a:pPr>
            <a:r>
              <a:rPr lang="en-US" dirty="0" smtClean="0"/>
              <a:t>	… 	the chosen toaster is way better</a:t>
            </a:r>
          </a:p>
          <a:p>
            <a:pPr marL="624078" indent="-514350" fontAlgn="auto">
              <a:spcAft>
                <a:spcPts val="0"/>
              </a:spcAft>
              <a:buFont typeface="Wingdings 3"/>
              <a:buNone/>
              <a:defRPr/>
            </a:pPr>
            <a:r>
              <a:rPr lang="en-US" dirty="0" smtClean="0"/>
              <a:t>			the </a:t>
            </a:r>
            <a:r>
              <a:rPr lang="en-US" dirty="0" err="1" smtClean="0"/>
              <a:t>unchosen</a:t>
            </a:r>
            <a:r>
              <a:rPr lang="en-US" dirty="0" smtClean="0"/>
              <a:t> toasters are way worse</a:t>
            </a:r>
          </a:p>
          <a:p>
            <a:pPr marL="624078" indent="-514350" fontAlgn="auto">
              <a:spcAft>
                <a:spcPts val="0"/>
              </a:spcAft>
              <a:buFont typeface="Wingdings 3"/>
              <a:buNone/>
              <a:defRPr/>
            </a:pPr>
            <a:endParaRPr lang="en-US" dirty="0" smtClean="0"/>
          </a:p>
        </p:txBody>
      </p:sp>
      <p:sp>
        <p:nvSpPr>
          <p:cNvPr id="3" name="Title 2"/>
          <p:cNvSpPr>
            <a:spLocks noGrp="1"/>
          </p:cNvSpPr>
          <p:nvPr>
            <p:ph type="title"/>
          </p:nvPr>
        </p:nvSpPr>
        <p:spPr/>
        <p:txBody>
          <a:bodyPr>
            <a:normAutofit fontScale="90000"/>
          </a:bodyPr>
          <a:lstStyle/>
          <a:p>
            <a:pPr fontAlgn="auto">
              <a:spcAft>
                <a:spcPts val="0"/>
              </a:spcAft>
              <a:defRPr/>
            </a:pPr>
            <a:r>
              <a:rPr lang="en-US" dirty="0" smtClean="0"/>
              <a:t>JUSTIFYING DIFFICULT DECISIONS</a:t>
            </a:r>
            <a:br>
              <a:rPr lang="en-US" dirty="0" smtClean="0"/>
            </a:br>
            <a:endParaRPr lang="en-US" dirty="0"/>
          </a:p>
        </p:txBody>
      </p:sp>
      <p:pic>
        <p:nvPicPr>
          <p:cNvPr id="18436" name="Picture 3" descr="difficult decision.jpg"/>
          <p:cNvPicPr>
            <a:picLocks noChangeAspect="1"/>
          </p:cNvPicPr>
          <p:nvPr/>
        </p:nvPicPr>
        <p:blipFill>
          <a:blip r:embed="rId2" cstate="print"/>
          <a:srcRect/>
          <a:stretch>
            <a:fillRect/>
          </a:stretch>
        </p:blipFill>
        <p:spPr bwMode="auto">
          <a:xfrm>
            <a:off x="6858000" y="5330825"/>
            <a:ext cx="2057400" cy="1527175"/>
          </a:xfrm>
          <a:prstGeom prst="rect">
            <a:avLst/>
          </a:prstGeom>
          <a:noFill/>
          <a:ln w="9525">
            <a:noFill/>
            <a:miter lim="800000"/>
            <a:headEnd/>
            <a:tailEnd/>
          </a:ln>
        </p:spPr>
      </p:pic>
      <p:sp>
        <p:nvSpPr>
          <p:cNvPr id="5" name="TextBox 4"/>
          <p:cNvSpPr txBox="1"/>
          <p:nvPr/>
        </p:nvSpPr>
        <p:spPr>
          <a:xfrm>
            <a:off x="457200" y="5105400"/>
            <a:ext cx="6324600" cy="461665"/>
          </a:xfrm>
          <a:prstGeom prst="rect">
            <a:avLst/>
          </a:prstGeom>
          <a:solidFill>
            <a:srgbClr val="C00000">
              <a:alpha val="0"/>
            </a:srgbClr>
          </a:solidFill>
          <a:ln w="25400">
            <a:solidFill>
              <a:srgbClr val="C00000"/>
            </a:solidFill>
          </a:ln>
        </p:spPr>
        <p:txBody>
          <a:bodyPr wrap="square" rtlCol="0">
            <a:spAutoFit/>
          </a:bodyPr>
          <a:lstStyle/>
          <a:p>
            <a:pPr algn="ctr"/>
            <a:r>
              <a:rPr lang="en-US" sz="2400" b="1" dirty="0" err="1" smtClean="0">
                <a:solidFill>
                  <a:schemeClr val="accent2">
                    <a:lumMod val="75000"/>
                  </a:schemeClr>
                </a:solidFill>
              </a:rPr>
              <a:t>Postdecisional</a:t>
            </a:r>
            <a:r>
              <a:rPr lang="en-US" sz="2400" b="1" dirty="0" smtClean="0">
                <a:solidFill>
                  <a:schemeClr val="accent2">
                    <a:lumMod val="75000"/>
                  </a:schemeClr>
                </a:solidFill>
              </a:rPr>
              <a:t> spreading of alternatives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sz="1800" dirty="0" smtClean="0"/>
              <a:t>(Aronson, Mills, 1959)</a:t>
            </a:r>
          </a:p>
          <a:p>
            <a:pPr marL="621792" lvl="1" fontAlgn="auto">
              <a:spcBef>
                <a:spcPts val="324"/>
              </a:spcBef>
              <a:spcAft>
                <a:spcPts val="0"/>
              </a:spcAft>
              <a:buFont typeface="Verdana"/>
              <a:buChar char="◦"/>
              <a:defRPr/>
            </a:pPr>
            <a:r>
              <a:rPr lang="en-US" dirty="0" smtClean="0"/>
              <a:t>“Petting vs. erection initiation” experiment</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Women joined the sex discussion group via easy OR hard “initiation process”. Then they heard boring presentation. The “hard initiation group” members reported more positive attitudes toward the discussion group.</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The power of rites of passage</a:t>
            </a:r>
          </a:p>
          <a:p>
            <a:pPr marL="365760" indent="-256032" fontAlgn="auto">
              <a:spcAft>
                <a:spcPts val="0"/>
              </a:spcAft>
              <a:buFont typeface="Wingdings 3"/>
              <a:buChar char=""/>
              <a:defRPr/>
            </a:pPr>
            <a:endParaRPr lang="en-US" dirty="0"/>
          </a:p>
        </p:txBody>
      </p:sp>
      <p:sp>
        <p:nvSpPr>
          <p:cNvPr id="3" name="Title 2"/>
          <p:cNvSpPr>
            <a:spLocks noGrp="1"/>
          </p:cNvSpPr>
          <p:nvPr>
            <p:ph type="title"/>
          </p:nvPr>
        </p:nvSpPr>
        <p:spPr/>
        <p:txBody>
          <a:bodyPr>
            <a:normAutofit fontScale="90000"/>
          </a:bodyPr>
          <a:lstStyle/>
          <a:p>
            <a:pPr fontAlgn="auto">
              <a:spcAft>
                <a:spcPts val="0"/>
              </a:spcAft>
              <a:defRPr/>
            </a:pPr>
            <a:r>
              <a:rPr lang="en-US" dirty="0" smtClean="0"/>
              <a:t>JUSTIFYING EFFORT</a:t>
            </a:r>
            <a:br>
              <a:rPr lang="en-US" dirty="0" smtClean="0"/>
            </a:br>
            <a:endParaRPr lang="en-US" dirty="0"/>
          </a:p>
        </p:txBody>
      </p:sp>
      <p:pic>
        <p:nvPicPr>
          <p:cNvPr id="19460" name="Picture 3" descr="rites of passage.jpg"/>
          <p:cNvPicPr>
            <a:picLocks noChangeAspect="1"/>
          </p:cNvPicPr>
          <p:nvPr/>
        </p:nvPicPr>
        <p:blipFill>
          <a:blip r:embed="rId2" cstate="print"/>
          <a:srcRect/>
          <a:stretch>
            <a:fillRect/>
          </a:stretch>
        </p:blipFill>
        <p:spPr bwMode="auto">
          <a:xfrm>
            <a:off x="7620000" y="5715000"/>
            <a:ext cx="1524000" cy="1143000"/>
          </a:xfrm>
          <a:prstGeom prst="rect">
            <a:avLst/>
          </a:prstGeom>
          <a:noFill/>
          <a:ln w="9525">
            <a:noFill/>
            <a:miter lim="800000"/>
            <a:headEnd/>
            <a:tailEnd/>
          </a:ln>
        </p:spPr>
      </p:pic>
      <p:pic>
        <p:nvPicPr>
          <p:cNvPr id="19461" name="Picture 4" descr="greek life.gif"/>
          <p:cNvPicPr>
            <a:picLocks noChangeAspect="1"/>
          </p:cNvPicPr>
          <p:nvPr/>
        </p:nvPicPr>
        <p:blipFill>
          <a:blip r:embed="rId3" cstate="print"/>
          <a:srcRect/>
          <a:stretch>
            <a:fillRect/>
          </a:stretch>
        </p:blipFill>
        <p:spPr bwMode="auto">
          <a:xfrm>
            <a:off x="7847013" y="0"/>
            <a:ext cx="1296987" cy="1652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p:txBody>
          <a:bodyPr/>
          <a:lstStyle/>
          <a:p>
            <a:r>
              <a:rPr lang="en-US" sz="1800" dirty="0" smtClean="0"/>
              <a:t>(Aronson, </a:t>
            </a:r>
            <a:r>
              <a:rPr lang="en-US" sz="1800" dirty="0" err="1" smtClean="0"/>
              <a:t>Carlsmith</a:t>
            </a:r>
            <a:r>
              <a:rPr lang="en-US" sz="1800" dirty="0" smtClean="0"/>
              <a:t>, 1963)</a:t>
            </a:r>
          </a:p>
          <a:p>
            <a:pPr lvl="1"/>
            <a:r>
              <a:rPr lang="en-US" dirty="0" smtClean="0"/>
              <a:t>“Severe vs. mild punishment for playing with a forbidden toy” experiment</a:t>
            </a:r>
          </a:p>
          <a:p>
            <a:pPr lvl="1"/>
            <a:endParaRPr lang="en-US" dirty="0" smtClean="0"/>
          </a:p>
          <a:p>
            <a:r>
              <a:rPr lang="en-US" dirty="0" smtClean="0"/>
              <a:t>Children prohibited from playing with an attractive toy by a mild threat subsequently found the toy less attractive that did children prohibited by a severe threat.</a:t>
            </a:r>
          </a:p>
          <a:p>
            <a:endParaRPr lang="en-US" dirty="0" smtClean="0"/>
          </a:p>
          <a:p>
            <a:r>
              <a:rPr lang="en-US" dirty="0" smtClean="0"/>
              <a:t>Practical application:</a:t>
            </a:r>
          </a:p>
          <a:p>
            <a:pPr>
              <a:buNone/>
            </a:pPr>
            <a:r>
              <a:rPr lang="en-US" dirty="0" smtClean="0"/>
              <a:t>	“Good boy vs. Bad boy framing”</a:t>
            </a:r>
          </a:p>
          <a:p>
            <a:endParaRPr lang="en-US" dirty="0" smtClean="0"/>
          </a:p>
        </p:txBody>
      </p:sp>
      <p:sp>
        <p:nvSpPr>
          <p:cNvPr id="3" name="Title 2"/>
          <p:cNvSpPr>
            <a:spLocks noGrp="1"/>
          </p:cNvSpPr>
          <p:nvPr>
            <p:ph type="title"/>
          </p:nvPr>
        </p:nvSpPr>
        <p:spPr/>
        <p:txBody>
          <a:bodyPr>
            <a:normAutofit fontScale="90000"/>
          </a:bodyPr>
          <a:lstStyle/>
          <a:p>
            <a:pPr fontAlgn="auto">
              <a:spcAft>
                <a:spcPts val="0"/>
              </a:spcAft>
              <a:defRPr/>
            </a:pPr>
            <a:r>
              <a:rPr lang="en-US" dirty="0" smtClean="0"/>
              <a:t>JUSTIFYING A FAILURE TO ACT</a:t>
            </a:r>
            <a:br>
              <a:rPr lang="en-US" dirty="0" smtClean="0"/>
            </a:b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482">
                                            <p:txEl>
                                              <p:pRg st="5" end="5"/>
                                            </p:txEl>
                                          </p:spTgt>
                                        </p:tgtEl>
                                        <p:attrNameLst>
                                          <p:attrName>style.visibility</p:attrName>
                                        </p:attrNameLst>
                                      </p:cBhvr>
                                      <p:to>
                                        <p:strVal val="visible"/>
                                      </p:to>
                                    </p:set>
                                    <p:anim calcmode="lin" valueType="num">
                                      <p:cBhvr>
                                        <p:cTn id="7" dur="500" fill="hold"/>
                                        <p:tgtEl>
                                          <p:spTgt spid="20482">
                                            <p:txEl>
                                              <p:pRg st="5" end="5"/>
                                            </p:txEl>
                                          </p:spTgt>
                                        </p:tgtEl>
                                        <p:attrNameLst>
                                          <p:attrName>ppt_w</p:attrName>
                                        </p:attrNameLst>
                                      </p:cBhvr>
                                      <p:tavLst>
                                        <p:tav tm="0">
                                          <p:val>
                                            <p:fltVal val="0"/>
                                          </p:val>
                                        </p:tav>
                                        <p:tav tm="100000">
                                          <p:val>
                                            <p:strVal val="#ppt_w"/>
                                          </p:val>
                                        </p:tav>
                                      </p:tavLst>
                                    </p:anim>
                                    <p:anim calcmode="lin" valueType="num">
                                      <p:cBhvr>
                                        <p:cTn id="8" dur="500" fill="hold"/>
                                        <p:tgtEl>
                                          <p:spTgt spid="20482">
                                            <p:txEl>
                                              <p:pRg st="5" end="5"/>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0482">
                                            <p:txEl>
                                              <p:pRg st="6" end="6"/>
                                            </p:txEl>
                                          </p:spTgt>
                                        </p:tgtEl>
                                        <p:attrNameLst>
                                          <p:attrName>style.visibility</p:attrName>
                                        </p:attrNameLst>
                                      </p:cBhvr>
                                      <p:to>
                                        <p:strVal val="visible"/>
                                      </p:to>
                                    </p:set>
                                    <p:anim calcmode="lin" valueType="num">
                                      <p:cBhvr>
                                        <p:cTn id="11" dur="500" fill="hold"/>
                                        <p:tgtEl>
                                          <p:spTgt spid="20482">
                                            <p:txEl>
                                              <p:pRg st="6" end="6"/>
                                            </p:txEl>
                                          </p:spTgt>
                                        </p:tgtEl>
                                        <p:attrNameLst>
                                          <p:attrName>ppt_w</p:attrName>
                                        </p:attrNameLst>
                                      </p:cBhvr>
                                      <p:tavLst>
                                        <p:tav tm="0">
                                          <p:val>
                                            <p:fltVal val="0"/>
                                          </p:val>
                                        </p:tav>
                                        <p:tav tm="100000">
                                          <p:val>
                                            <p:strVal val="#ppt_w"/>
                                          </p:val>
                                        </p:tav>
                                      </p:tavLst>
                                    </p:anim>
                                    <p:anim calcmode="lin" valueType="num">
                                      <p:cBhvr>
                                        <p:cTn id="12" dur="500" fill="hold"/>
                                        <p:tgtEl>
                                          <p:spTgt spid="20482">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48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048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048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fontAlgn="auto">
              <a:spcAft>
                <a:spcPts val="0"/>
              </a:spcAft>
              <a:defRPr/>
            </a:pPr>
            <a:r>
              <a:rPr lang="en-US" dirty="0" smtClean="0"/>
              <a:t>Cognitive Dissonance Theory</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1066800" y="2362200"/>
            <a:ext cx="7620000" cy="3276600"/>
          </a:xfrm>
        </p:spPr>
        <p:txBody>
          <a:bodyPr/>
          <a:lstStyle/>
          <a:p>
            <a:r>
              <a:rPr lang="en-US" sz="2200" dirty="0" smtClean="0"/>
              <a:t>Attitude change in American POW’s in Korean War</a:t>
            </a:r>
          </a:p>
          <a:p>
            <a:r>
              <a:rPr lang="en-US" sz="2200" dirty="0" smtClean="0"/>
              <a:t>Stan’s Oldsmobile</a:t>
            </a:r>
          </a:p>
          <a:p>
            <a:endParaRPr lang="en-US" sz="2200" dirty="0" smtClean="0"/>
          </a:p>
          <a:p>
            <a:pPr>
              <a:buFont typeface="Wingdings" pitchFamily="2" charset="2"/>
              <a:buChar char="v"/>
            </a:pPr>
            <a:r>
              <a:rPr lang="en-US" sz="2200" dirty="0" smtClean="0"/>
              <a:t>Justifying untruths</a:t>
            </a:r>
          </a:p>
          <a:p>
            <a:pPr>
              <a:buFont typeface="Wingdings" pitchFamily="2" charset="2"/>
              <a:buChar char="v"/>
            </a:pPr>
            <a:r>
              <a:rPr lang="en-US" sz="2200" dirty="0" smtClean="0"/>
              <a:t>Justifying difficult decisions</a:t>
            </a:r>
          </a:p>
          <a:p>
            <a:pPr>
              <a:buFont typeface="Wingdings" pitchFamily="2" charset="2"/>
              <a:buChar char="v"/>
            </a:pPr>
            <a:r>
              <a:rPr lang="en-US" sz="2200" dirty="0" smtClean="0"/>
              <a:t>Justifying effort</a:t>
            </a:r>
          </a:p>
          <a:p>
            <a:pPr>
              <a:buFont typeface="Wingdings" pitchFamily="2" charset="2"/>
              <a:buChar char="v"/>
            </a:pPr>
            <a:r>
              <a:rPr lang="en-US" sz="2200" dirty="0" smtClean="0"/>
              <a:t>Justifying failure to act</a:t>
            </a:r>
          </a:p>
          <a:p>
            <a:pPr>
              <a:buFont typeface="Wingdings" pitchFamily="2" charset="2"/>
              <a:buChar char="v"/>
            </a:pPr>
            <a:endParaRPr lang="en-US" sz="2200" dirty="0" smtClean="0"/>
          </a:p>
          <a:p>
            <a:pPr>
              <a:buFont typeface="Wingdings" pitchFamily="2" charset="2"/>
              <a:buChar char="v"/>
            </a:pPr>
            <a:r>
              <a:rPr lang="en-US" sz="2200" i="1" dirty="0" err="1" smtClean="0"/>
              <a:t>Counterattitudinal</a:t>
            </a:r>
            <a:r>
              <a:rPr lang="en-US" sz="2200" i="1" dirty="0" smtClean="0"/>
              <a:t> advocacy</a:t>
            </a:r>
          </a:p>
          <a:p>
            <a:pPr>
              <a:buFont typeface="Wingdings" pitchFamily="2" charset="2"/>
              <a:buChar char="v"/>
            </a:pPr>
            <a:r>
              <a:rPr lang="en-US" sz="2200" i="1" dirty="0" err="1" smtClean="0"/>
              <a:t>Postdecisional</a:t>
            </a:r>
            <a:r>
              <a:rPr lang="en-US" sz="2200" i="1" dirty="0" smtClean="0"/>
              <a:t> spreading</a:t>
            </a:r>
          </a:p>
          <a:p>
            <a:endParaRPr lang="en-US" dirty="0" smtClean="0"/>
          </a:p>
          <a:p>
            <a:endParaRPr lang="en-US" dirty="0" smtClean="0"/>
          </a:p>
        </p:txBody>
      </p:sp>
      <p:sp>
        <p:nvSpPr>
          <p:cNvPr id="3" name="Title 2"/>
          <p:cNvSpPr>
            <a:spLocks noGrp="1"/>
          </p:cNvSpPr>
          <p:nvPr>
            <p:ph type="title"/>
          </p:nvPr>
        </p:nvSpPr>
        <p:spPr/>
        <p:txBody>
          <a:bodyPr/>
          <a:lstStyle/>
          <a:p>
            <a:pPr fontAlgn="auto">
              <a:spcAft>
                <a:spcPts val="0"/>
              </a:spcAft>
              <a:defRPr/>
            </a:pPr>
            <a:r>
              <a:rPr lang="en-US" dirty="0" smtClean="0"/>
              <a:t>Cognitive Dissonance Theory</a:t>
            </a:r>
            <a:endParaRPr lang="en-US" dirty="0"/>
          </a:p>
        </p:txBody>
      </p:sp>
      <p:sp>
        <p:nvSpPr>
          <p:cNvPr id="4" name="TextBox 3"/>
          <p:cNvSpPr txBox="1"/>
          <p:nvPr/>
        </p:nvSpPr>
        <p:spPr>
          <a:xfrm>
            <a:off x="159913" y="1352282"/>
            <a:ext cx="8839200" cy="800219"/>
          </a:xfrm>
          <a:prstGeom prst="rect">
            <a:avLst/>
          </a:prstGeom>
          <a:solidFill>
            <a:schemeClr val="accent1">
              <a:lumMod val="20000"/>
              <a:lumOff val="80000"/>
            </a:schemeClr>
          </a:solidFill>
          <a:ln w="25400">
            <a:solidFill>
              <a:schemeClr val="accent4"/>
            </a:solidFill>
          </a:ln>
        </p:spPr>
        <p:txBody>
          <a:bodyPr wrap="square" rtlCol="0">
            <a:spAutoFit/>
          </a:bodyPr>
          <a:lstStyle/>
          <a:p>
            <a:pPr algn="ctr"/>
            <a:r>
              <a:rPr lang="en-US" sz="2300" b="1" dirty="0" smtClean="0"/>
              <a:t>Cognitive dissonance </a:t>
            </a:r>
            <a:r>
              <a:rPr lang="en-US" sz="2300" dirty="0" smtClean="0"/>
              <a:t>= unpleasant state that occurs whenever a person holds two cognitions that are psychologically inconsistent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ousesold.jpg"/>
          <p:cNvPicPr>
            <a:picLocks noChangeAspect="1"/>
          </p:cNvPicPr>
          <p:nvPr/>
        </p:nvPicPr>
        <p:blipFill>
          <a:blip r:embed="rId2" cstate="print"/>
          <a:srcRect/>
          <a:stretch>
            <a:fillRect/>
          </a:stretch>
        </p:blipFill>
        <p:spPr bwMode="auto">
          <a:xfrm>
            <a:off x="762000" y="609600"/>
            <a:ext cx="3556000" cy="3556000"/>
          </a:xfrm>
          <a:prstGeom prst="rect">
            <a:avLst/>
          </a:prstGeom>
          <a:noFill/>
          <a:ln w="9525">
            <a:noFill/>
            <a:miter lim="800000"/>
            <a:headEnd/>
            <a:tailEnd/>
          </a:ln>
        </p:spPr>
      </p:pic>
      <p:pic>
        <p:nvPicPr>
          <p:cNvPr id="5" name="Picture 4" descr="job.jpg"/>
          <p:cNvPicPr>
            <a:picLocks noChangeAspect="1"/>
          </p:cNvPicPr>
          <p:nvPr/>
        </p:nvPicPr>
        <p:blipFill>
          <a:blip r:embed="rId3" cstate="print"/>
          <a:srcRect/>
          <a:stretch>
            <a:fillRect/>
          </a:stretch>
        </p:blipFill>
        <p:spPr bwMode="auto">
          <a:xfrm>
            <a:off x="5734050" y="990600"/>
            <a:ext cx="2571750" cy="2057400"/>
          </a:xfrm>
          <a:prstGeom prst="rect">
            <a:avLst/>
          </a:prstGeom>
          <a:noFill/>
          <a:ln w="9525">
            <a:noFill/>
            <a:miter lim="800000"/>
            <a:headEnd/>
            <a:tailEnd/>
          </a:ln>
        </p:spPr>
      </p:pic>
      <p:pic>
        <p:nvPicPr>
          <p:cNvPr id="6" name="Picture 5" descr="Family.jpg"/>
          <p:cNvPicPr>
            <a:picLocks noChangeAspect="1"/>
          </p:cNvPicPr>
          <p:nvPr/>
        </p:nvPicPr>
        <p:blipFill>
          <a:blip r:embed="rId4" cstate="print"/>
          <a:srcRect/>
          <a:stretch>
            <a:fillRect/>
          </a:stretch>
        </p:blipFill>
        <p:spPr bwMode="auto">
          <a:xfrm>
            <a:off x="4648200" y="3733800"/>
            <a:ext cx="2857500" cy="2857500"/>
          </a:xfrm>
          <a:prstGeom prst="rect">
            <a:avLst/>
          </a:prstGeom>
          <a:noFill/>
          <a:ln w="9525">
            <a:noFill/>
            <a:miter lim="800000"/>
            <a:headEnd/>
            <a:tailEnd/>
          </a:ln>
        </p:spPr>
      </p:pic>
      <p:pic>
        <p:nvPicPr>
          <p:cNvPr id="7" name="Picture 6" descr="flood.jpg"/>
          <p:cNvPicPr>
            <a:picLocks noChangeAspect="1"/>
          </p:cNvPicPr>
          <p:nvPr/>
        </p:nvPicPr>
        <p:blipFill>
          <a:blip r:embed="rId5" cstate="print"/>
          <a:srcRect/>
          <a:stretch>
            <a:fillRect/>
          </a:stretch>
        </p:blipFill>
        <p:spPr bwMode="auto">
          <a:xfrm>
            <a:off x="0" y="533400"/>
            <a:ext cx="9144000" cy="6096000"/>
          </a:xfrm>
          <a:prstGeom prst="rect">
            <a:avLst/>
          </a:prstGeom>
          <a:noFill/>
          <a:ln w="9525">
            <a:noFill/>
            <a:miter lim="800000"/>
            <a:headEnd/>
            <a:tailEnd/>
          </a:ln>
        </p:spPr>
      </p:pic>
      <p:pic>
        <p:nvPicPr>
          <p:cNvPr id="8" name="Picture 7" descr="flying saucer.jpg"/>
          <p:cNvPicPr>
            <a:picLocks noChangeAspect="1"/>
          </p:cNvPicPr>
          <p:nvPr/>
        </p:nvPicPr>
        <p:blipFill>
          <a:blip r:embed="rId6" cstate="print"/>
          <a:srcRect/>
          <a:stretch>
            <a:fillRect/>
          </a:stretch>
        </p:blipFill>
        <p:spPr bwMode="auto">
          <a:xfrm>
            <a:off x="-609600" y="0"/>
            <a:ext cx="10166350" cy="6858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14800" y="5791200"/>
            <a:ext cx="5029200" cy="838200"/>
          </a:xfrm>
        </p:spPr>
        <p:txBody>
          <a:bodyPr>
            <a:normAutofit/>
          </a:bodyPr>
          <a:lstStyle/>
          <a:p>
            <a:pPr marL="365760" indent="-256032" fontAlgn="auto">
              <a:spcAft>
                <a:spcPts val="0"/>
              </a:spcAft>
              <a:buFont typeface="Wingdings 3"/>
              <a:buChar char=""/>
              <a:defRPr/>
            </a:pPr>
            <a:endParaRPr lang="en-US" sz="1400" dirty="0" smtClean="0"/>
          </a:p>
          <a:p>
            <a:pPr marL="365760" indent="-256032" fontAlgn="auto">
              <a:spcAft>
                <a:spcPts val="0"/>
              </a:spcAft>
              <a:buNone/>
              <a:defRPr/>
            </a:pPr>
            <a:r>
              <a:rPr lang="en-US" sz="1400" dirty="0" err="1" smtClean="0"/>
              <a:t>Festinger</a:t>
            </a:r>
            <a:r>
              <a:rPr lang="en-US" sz="1400" dirty="0" smtClean="0"/>
              <a:t>, L., </a:t>
            </a:r>
            <a:r>
              <a:rPr lang="en-US" sz="1400" dirty="0" err="1" smtClean="0"/>
              <a:t>Riecken</a:t>
            </a:r>
            <a:r>
              <a:rPr lang="en-US" sz="1400" dirty="0" smtClean="0"/>
              <a:t>, H. W., &amp; </a:t>
            </a:r>
            <a:r>
              <a:rPr lang="en-US" sz="1400" dirty="0" err="1" smtClean="0"/>
              <a:t>Schachter</a:t>
            </a:r>
            <a:r>
              <a:rPr lang="en-US" sz="1400" dirty="0" smtClean="0"/>
              <a:t>, S. (1956). </a:t>
            </a:r>
          </a:p>
          <a:p>
            <a:pPr marL="365760" indent="-256032" fontAlgn="auto">
              <a:spcAft>
                <a:spcPts val="0"/>
              </a:spcAft>
              <a:buNone/>
              <a:defRPr/>
            </a:pPr>
            <a:r>
              <a:rPr lang="en-US" sz="1400" i="1" dirty="0" smtClean="0"/>
              <a:t>When Prophecy Fails.</a:t>
            </a:r>
            <a:r>
              <a:rPr lang="en-US" sz="1400" dirty="0" smtClean="0"/>
              <a:t> New York: Harper &amp; Row.</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endParaRPr lang="en-US" dirty="0"/>
          </a:p>
        </p:txBody>
      </p:sp>
      <p:sp>
        <p:nvSpPr>
          <p:cNvPr id="3" name="Title 2"/>
          <p:cNvSpPr>
            <a:spLocks noGrp="1"/>
          </p:cNvSpPr>
          <p:nvPr>
            <p:ph type="title"/>
          </p:nvPr>
        </p:nvSpPr>
        <p:spPr>
          <a:xfrm>
            <a:off x="457200" y="274638"/>
            <a:ext cx="8229600" cy="1935162"/>
          </a:xfrm>
        </p:spPr>
        <p:txBody>
          <a:bodyPr>
            <a:normAutofit fontScale="90000"/>
          </a:bodyPr>
          <a:lstStyle/>
          <a:p>
            <a:pPr algn="ctr" fontAlgn="auto">
              <a:spcAft>
                <a:spcPts val="0"/>
              </a:spcAft>
              <a:defRPr/>
            </a:pPr>
            <a:r>
              <a:rPr lang="en-US" dirty="0" smtClean="0"/>
              <a:t>Mrs. Marian </a:t>
            </a:r>
            <a:r>
              <a:rPr lang="en-US" dirty="0" err="1" smtClean="0"/>
              <a:t>Keech</a:t>
            </a:r>
            <a:r>
              <a:rPr lang="en-US" dirty="0" smtClean="0"/>
              <a:t/>
            </a:r>
            <a:br>
              <a:rPr lang="en-US" dirty="0" smtClean="0"/>
            </a:br>
            <a:r>
              <a:rPr lang="en-US" dirty="0" smtClean="0"/>
              <a:t>&amp;</a:t>
            </a:r>
            <a:br>
              <a:rPr lang="en-US" dirty="0" smtClean="0"/>
            </a:br>
            <a:r>
              <a:rPr lang="en-US" dirty="0" smtClean="0"/>
              <a:t>Great flood prophecy</a:t>
            </a:r>
            <a:endParaRPr lang="en-US" dirty="0"/>
          </a:p>
        </p:txBody>
      </p:sp>
      <p:pic>
        <p:nvPicPr>
          <p:cNvPr id="11268" name="Picture 3" descr="a.jpg"/>
          <p:cNvPicPr>
            <a:picLocks noChangeAspect="1"/>
          </p:cNvPicPr>
          <p:nvPr/>
        </p:nvPicPr>
        <p:blipFill>
          <a:blip r:embed="rId3" cstate="print"/>
          <a:srcRect/>
          <a:stretch>
            <a:fillRect/>
          </a:stretch>
        </p:blipFill>
        <p:spPr bwMode="auto">
          <a:xfrm>
            <a:off x="1524000" y="3276600"/>
            <a:ext cx="2997200" cy="2247900"/>
          </a:xfrm>
          <a:prstGeom prst="rect">
            <a:avLst/>
          </a:prstGeom>
          <a:noFill/>
          <a:ln w="9525">
            <a:noFill/>
            <a:miter lim="800000"/>
            <a:headEnd/>
            <a:tailEnd/>
          </a:ln>
        </p:spPr>
      </p:pic>
      <p:pic>
        <p:nvPicPr>
          <p:cNvPr id="11269" name="Picture 4" descr="aa.jpg"/>
          <p:cNvPicPr>
            <a:picLocks noChangeAspect="1"/>
          </p:cNvPicPr>
          <p:nvPr/>
        </p:nvPicPr>
        <p:blipFill>
          <a:blip r:embed="rId4" cstate="print"/>
          <a:srcRect/>
          <a:stretch>
            <a:fillRect/>
          </a:stretch>
        </p:blipFill>
        <p:spPr bwMode="auto">
          <a:xfrm>
            <a:off x="5791200" y="2743200"/>
            <a:ext cx="1905000" cy="287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erson 1.jpg"/>
          <p:cNvPicPr>
            <a:picLocks noGrp="1" noChangeAspect="1"/>
          </p:cNvPicPr>
          <p:nvPr>
            <p:ph idx="1"/>
          </p:nvPr>
        </p:nvPicPr>
        <p:blipFill>
          <a:blip r:embed="rId2" cstate="print"/>
          <a:stretch>
            <a:fillRect/>
          </a:stretch>
        </p:blipFill>
        <p:spPr>
          <a:xfrm>
            <a:off x="1371600" y="1371600"/>
            <a:ext cx="1524000" cy="1943878"/>
          </a:xfrm>
        </p:spPr>
      </p:pic>
      <p:pic>
        <p:nvPicPr>
          <p:cNvPr id="5" name="Picture 4" descr="strong man.jpg"/>
          <p:cNvPicPr>
            <a:picLocks noChangeAspect="1"/>
          </p:cNvPicPr>
          <p:nvPr/>
        </p:nvPicPr>
        <p:blipFill>
          <a:blip r:embed="rId3" cstate="print"/>
          <a:stretch>
            <a:fillRect/>
          </a:stretch>
        </p:blipFill>
        <p:spPr>
          <a:xfrm>
            <a:off x="6172200" y="1295400"/>
            <a:ext cx="1905000" cy="1933864"/>
          </a:xfrm>
          <a:prstGeom prst="rect">
            <a:avLst/>
          </a:prstGeom>
        </p:spPr>
      </p:pic>
      <p:pic>
        <p:nvPicPr>
          <p:cNvPr id="6" name="Content Placeholder 3" descr="person 1.jpg"/>
          <p:cNvPicPr>
            <a:picLocks noChangeAspect="1"/>
          </p:cNvPicPr>
          <p:nvPr/>
        </p:nvPicPr>
        <p:blipFill>
          <a:blip r:embed="rId2" cstate="print"/>
          <a:stretch>
            <a:fillRect/>
          </a:stretch>
        </p:blipFill>
        <p:spPr bwMode="auto">
          <a:xfrm>
            <a:off x="1371600" y="4191000"/>
            <a:ext cx="1524000" cy="1943878"/>
          </a:xfrm>
          <a:prstGeom prst="rect">
            <a:avLst/>
          </a:prstGeom>
          <a:noFill/>
          <a:ln w="9525">
            <a:noFill/>
            <a:miter lim="800000"/>
            <a:headEnd/>
            <a:tailEnd/>
          </a:ln>
        </p:spPr>
      </p:pic>
      <p:pic>
        <p:nvPicPr>
          <p:cNvPr id="7" name="Content Placeholder 3" descr="person 1.jpg"/>
          <p:cNvPicPr>
            <a:picLocks noChangeAspect="1"/>
          </p:cNvPicPr>
          <p:nvPr/>
        </p:nvPicPr>
        <p:blipFill>
          <a:blip r:embed="rId2" cstate="print"/>
          <a:stretch>
            <a:fillRect/>
          </a:stretch>
        </p:blipFill>
        <p:spPr bwMode="auto">
          <a:xfrm>
            <a:off x="6324600" y="4267200"/>
            <a:ext cx="1524000" cy="1943878"/>
          </a:xfrm>
          <a:prstGeom prst="rect">
            <a:avLst/>
          </a:prstGeom>
          <a:noFill/>
          <a:ln w="9525">
            <a:noFill/>
            <a:miter lim="800000"/>
            <a:headEnd/>
            <a:tailEnd/>
          </a:ln>
        </p:spPr>
      </p:pic>
      <p:sp>
        <p:nvSpPr>
          <p:cNvPr id="8" name="Right Arrow 7"/>
          <p:cNvSpPr/>
          <p:nvPr/>
        </p:nvSpPr>
        <p:spPr>
          <a:xfrm>
            <a:off x="4191000" y="1905000"/>
            <a:ext cx="15240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4191000" y="4419600"/>
            <a:ext cx="1524000" cy="838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rot="16200000" flipH="1">
            <a:off x="990600" y="990600"/>
            <a:ext cx="609600" cy="609600"/>
          </a:xfrm>
          <a:prstGeom prst="straightConnector1">
            <a:avLst/>
          </a:prstGeom>
          <a:ln w="381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13" name="Oval Callout 12"/>
          <p:cNvSpPr/>
          <p:nvPr/>
        </p:nvSpPr>
        <p:spPr>
          <a:xfrm>
            <a:off x="1981200" y="228600"/>
            <a:ext cx="1905000" cy="1219200"/>
          </a:xfrm>
          <a:prstGeom prst="wedgeEllipseCallou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533400" y="533400"/>
            <a:ext cx="1524000" cy="369332"/>
          </a:xfrm>
          <a:prstGeom prst="rect">
            <a:avLst/>
          </a:prstGeom>
          <a:noFill/>
        </p:spPr>
        <p:txBody>
          <a:bodyPr wrap="square" rtlCol="0">
            <a:spAutoFit/>
          </a:bodyPr>
          <a:lstStyle/>
          <a:p>
            <a:r>
              <a:rPr lang="en-US" dirty="0" smtClean="0"/>
              <a:t>Bob</a:t>
            </a:r>
            <a:endParaRPr lang="en-US" dirty="0"/>
          </a:p>
        </p:txBody>
      </p:sp>
      <p:sp>
        <p:nvSpPr>
          <p:cNvPr id="15" name="TextBox 14"/>
          <p:cNvSpPr txBox="1"/>
          <p:nvPr/>
        </p:nvSpPr>
        <p:spPr>
          <a:xfrm>
            <a:off x="2209800" y="381000"/>
            <a:ext cx="1676400" cy="830997"/>
          </a:xfrm>
          <a:prstGeom prst="rect">
            <a:avLst/>
          </a:prstGeom>
          <a:noFill/>
        </p:spPr>
        <p:txBody>
          <a:bodyPr wrap="square" rtlCol="0">
            <a:spAutoFit/>
          </a:bodyPr>
          <a:lstStyle/>
          <a:p>
            <a:r>
              <a:rPr lang="en-US" sz="1600" dirty="0" smtClean="0"/>
              <a:t>I want to be </a:t>
            </a:r>
            <a:r>
              <a:rPr lang="en-US" sz="1600" b="1" dirty="0" smtClean="0"/>
              <a:t>muscular! </a:t>
            </a:r>
            <a:r>
              <a:rPr lang="en-US" sz="1600" dirty="0" smtClean="0"/>
              <a:t>I’ll work out more!</a:t>
            </a:r>
            <a:endParaRPr lang="en-US" sz="1600" dirty="0"/>
          </a:p>
        </p:txBody>
      </p:sp>
      <p:sp>
        <p:nvSpPr>
          <p:cNvPr id="16" name="TextBox 15"/>
          <p:cNvSpPr txBox="1"/>
          <p:nvPr/>
        </p:nvSpPr>
        <p:spPr>
          <a:xfrm>
            <a:off x="7848600" y="2133600"/>
            <a:ext cx="1066800" cy="369332"/>
          </a:xfrm>
          <a:prstGeom prst="rect">
            <a:avLst/>
          </a:prstGeom>
          <a:noFill/>
          <a:ln>
            <a:solidFill>
              <a:schemeClr val="tx1"/>
            </a:solidFill>
          </a:ln>
        </p:spPr>
        <p:txBody>
          <a:bodyPr wrap="square" rtlCol="0">
            <a:spAutoFit/>
          </a:bodyPr>
          <a:lstStyle/>
          <a:p>
            <a:pPr algn="ctr"/>
            <a:r>
              <a:rPr lang="en-US" dirty="0" smtClean="0"/>
              <a:t>PLAN</a:t>
            </a:r>
            <a:endParaRPr lang="en-US" dirty="0"/>
          </a:p>
        </p:txBody>
      </p:sp>
      <p:sp>
        <p:nvSpPr>
          <p:cNvPr id="17" name="TextBox 16"/>
          <p:cNvSpPr txBox="1"/>
          <p:nvPr/>
        </p:nvSpPr>
        <p:spPr>
          <a:xfrm>
            <a:off x="7772400" y="4648200"/>
            <a:ext cx="1219200" cy="369332"/>
          </a:xfrm>
          <a:prstGeom prst="rect">
            <a:avLst/>
          </a:prstGeom>
          <a:noFill/>
          <a:ln>
            <a:solidFill>
              <a:schemeClr val="tx1"/>
            </a:solidFill>
          </a:ln>
        </p:spPr>
        <p:txBody>
          <a:bodyPr wrap="square" rtlCol="0">
            <a:spAutoFit/>
          </a:bodyPr>
          <a:lstStyle/>
          <a:p>
            <a:pPr algn="ctr"/>
            <a:r>
              <a:rPr lang="en-US" dirty="0" smtClean="0"/>
              <a:t>REALITY</a:t>
            </a:r>
            <a:endParaRPr lang="en-US" dirty="0"/>
          </a:p>
        </p:txBody>
      </p:sp>
      <p:sp>
        <p:nvSpPr>
          <p:cNvPr id="18" name="Oval Callout 17"/>
          <p:cNvSpPr/>
          <p:nvPr/>
        </p:nvSpPr>
        <p:spPr>
          <a:xfrm>
            <a:off x="7239000" y="304800"/>
            <a:ext cx="1600200" cy="1066800"/>
          </a:xfrm>
          <a:prstGeom prst="wedgeEllipseCallou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315200" y="533400"/>
            <a:ext cx="1524000" cy="584775"/>
          </a:xfrm>
          <a:prstGeom prst="rect">
            <a:avLst/>
          </a:prstGeom>
          <a:noFill/>
        </p:spPr>
        <p:txBody>
          <a:bodyPr wrap="square" rtlCol="0">
            <a:spAutoFit/>
          </a:bodyPr>
          <a:lstStyle/>
          <a:p>
            <a:r>
              <a:rPr lang="en-US" sz="1600" dirty="0" smtClean="0"/>
              <a:t>I am strong and muscular</a:t>
            </a:r>
            <a:endParaRPr lang="en-US" sz="1600" dirty="0"/>
          </a:p>
        </p:txBody>
      </p:sp>
      <p:sp>
        <p:nvSpPr>
          <p:cNvPr id="21" name="TextBox 20"/>
          <p:cNvSpPr txBox="1"/>
          <p:nvPr/>
        </p:nvSpPr>
        <p:spPr>
          <a:xfrm>
            <a:off x="4267200" y="228600"/>
            <a:ext cx="1066800" cy="1200329"/>
          </a:xfrm>
          <a:prstGeom prst="rect">
            <a:avLst/>
          </a:prstGeom>
          <a:noFill/>
          <a:ln>
            <a:solidFill>
              <a:schemeClr val="tx1"/>
            </a:solidFill>
          </a:ln>
        </p:spPr>
        <p:txBody>
          <a:bodyPr wrap="square" rtlCol="0">
            <a:spAutoFit/>
          </a:bodyPr>
          <a:lstStyle/>
          <a:p>
            <a:pPr algn="ctr"/>
            <a:r>
              <a:rPr lang="en-US" dirty="0" smtClean="0"/>
              <a:t>After 4 months of work out</a:t>
            </a:r>
            <a:endParaRPr lang="en-US" dirty="0"/>
          </a:p>
        </p:txBody>
      </p:sp>
      <p:sp>
        <p:nvSpPr>
          <p:cNvPr id="22" name="Oval Callout 21"/>
          <p:cNvSpPr/>
          <p:nvPr/>
        </p:nvSpPr>
        <p:spPr>
          <a:xfrm>
            <a:off x="7162800" y="3352800"/>
            <a:ext cx="1600200" cy="1066800"/>
          </a:xfrm>
          <a:prstGeom prst="wedgeEllipseCallou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7239000" y="3581400"/>
            <a:ext cx="1524000" cy="584775"/>
          </a:xfrm>
          <a:prstGeom prst="rect">
            <a:avLst/>
          </a:prstGeom>
          <a:noFill/>
        </p:spPr>
        <p:txBody>
          <a:bodyPr wrap="square" rtlCol="0">
            <a:spAutoFit/>
          </a:bodyPr>
          <a:lstStyle/>
          <a:p>
            <a:r>
              <a:rPr lang="en-US" sz="1600" dirty="0" smtClean="0"/>
              <a:t>I have healthy lifestyle</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6" grpId="0" animBg="1"/>
      <p:bldP spid="17" grpId="0" animBg="1"/>
      <p:bldP spid="18" grpId="0" animBg="1"/>
      <p:bldP spid="20" grpId="0"/>
      <p:bldP spid="21" grpId="0" animBg="1"/>
      <p:bldP spid="22" grpId="0" animBg="1"/>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Oldsmobile 1.jpg"/>
          <p:cNvPicPr>
            <a:picLocks noGrp="1" noChangeAspect="1"/>
          </p:cNvPicPr>
          <p:nvPr>
            <p:ph idx="1"/>
          </p:nvPr>
        </p:nvPicPr>
        <p:blipFill>
          <a:blip r:embed="rId2" cstate="print"/>
          <a:stretch>
            <a:fillRect/>
          </a:stretch>
        </p:blipFill>
        <p:spPr>
          <a:xfrm>
            <a:off x="1687203" y="2249488"/>
            <a:ext cx="5769593" cy="4324350"/>
          </a:xfrm>
        </p:spPr>
      </p:pic>
      <p:pic>
        <p:nvPicPr>
          <p:cNvPr id="5" name="Picture 4" descr="Oldsmobile 2.jpg"/>
          <p:cNvPicPr>
            <a:picLocks noChangeAspect="1"/>
          </p:cNvPicPr>
          <p:nvPr/>
        </p:nvPicPr>
        <p:blipFill>
          <a:blip r:embed="rId3" cstate="print"/>
          <a:stretch>
            <a:fillRect/>
          </a:stretch>
        </p:blipFill>
        <p:spPr>
          <a:xfrm>
            <a:off x="4876800" y="457200"/>
            <a:ext cx="3923882" cy="2946949"/>
          </a:xfrm>
          <a:prstGeom prst="rect">
            <a:avLst/>
          </a:prstGeom>
        </p:spPr>
      </p:pic>
      <p:pic>
        <p:nvPicPr>
          <p:cNvPr id="6" name="Picture 5" descr="olds.jpg"/>
          <p:cNvPicPr>
            <a:picLocks noChangeAspect="1"/>
          </p:cNvPicPr>
          <p:nvPr/>
        </p:nvPicPr>
        <p:blipFill>
          <a:blip r:embed="rId4" cstate="print"/>
          <a:stretch>
            <a:fillRect/>
          </a:stretch>
        </p:blipFill>
        <p:spPr>
          <a:xfrm>
            <a:off x="152400" y="1295400"/>
            <a:ext cx="3449290" cy="2590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What has happened in all of these examples?</a:t>
            </a:r>
            <a:endParaRPr lang="en-US" dirty="0"/>
          </a:p>
        </p:txBody>
      </p:sp>
      <p:sp>
        <p:nvSpPr>
          <p:cNvPr id="5" name="TextBox 4"/>
          <p:cNvSpPr txBox="1"/>
          <p:nvPr/>
        </p:nvSpPr>
        <p:spPr>
          <a:xfrm>
            <a:off x="685800" y="2057400"/>
            <a:ext cx="7772400" cy="584775"/>
          </a:xfrm>
          <a:prstGeom prst="rect">
            <a:avLst/>
          </a:prstGeom>
          <a:solidFill>
            <a:schemeClr val="accent1"/>
          </a:solidFill>
        </p:spPr>
        <p:txBody>
          <a:bodyPr wrap="square" rtlCol="0">
            <a:spAutoFit/>
          </a:bodyPr>
          <a:lstStyle/>
          <a:p>
            <a:pPr algn="ctr"/>
            <a:r>
              <a:rPr lang="en-US" sz="3200" i="1" dirty="0" smtClean="0">
                <a:solidFill>
                  <a:schemeClr val="bg1"/>
                </a:solidFill>
              </a:rPr>
              <a:t>Cognitive dissonance</a:t>
            </a:r>
            <a:r>
              <a:rPr lang="en-US" sz="3200" dirty="0" smtClean="0">
                <a:solidFill>
                  <a:schemeClr val="bg1"/>
                </a:solidFill>
              </a:rPr>
              <a:t> has occurred</a:t>
            </a:r>
          </a:p>
        </p:txBody>
      </p:sp>
      <p:pic>
        <p:nvPicPr>
          <p:cNvPr id="6" name="Picture 5" descr="bulb.png"/>
          <p:cNvPicPr>
            <a:picLocks noChangeAspect="1"/>
          </p:cNvPicPr>
          <p:nvPr/>
        </p:nvPicPr>
        <p:blipFill>
          <a:blip r:embed="rId3" cstate="print"/>
          <a:stretch>
            <a:fillRect/>
          </a:stretch>
        </p:blipFill>
        <p:spPr>
          <a:xfrm>
            <a:off x="0" y="3276600"/>
            <a:ext cx="1600200" cy="2400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1795462"/>
          </a:xfrm>
        </p:spPr>
        <p:txBody>
          <a:bodyPr/>
          <a:lstStyle/>
          <a:p>
            <a:r>
              <a:rPr lang="en-US" sz="2400" dirty="0" smtClean="0"/>
              <a:t>Cognitive = involving thinking</a:t>
            </a:r>
          </a:p>
          <a:p>
            <a:r>
              <a:rPr lang="en-US" sz="2400" dirty="0" smtClean="0"/>
              <a:t>Dissonance = disharmony, discord</a:t>
            </a:r>
          </a:p>
          <a:p>
            <a:r>
              <a:rPr lang="en-US" sz="2400" dirty="0" smtClean="0"/>
              <a:t>Cognition</a:t>
            </a:r>
            <a:r>
              <a:rPr lang="en-US" sz="2400" baseline="30000" dirty="0" smtClean="0"/>
              <a:t>*</a:t>
            </a:r>
            <a:r>
              <a:rPr lang="en-US" sz="2400" dirty="0" smtClean="0"/>
              <a:t> = beliefs, attitudes, behavior</a:t>
            </a:r>
          </a:p>
        </p:txBody>
      </p:sp>
      <p:sp>
        <p:nvSpPr>
          <p:cNvPr id="3" name="Title 2"/>
          <p:cNvSpPr>
            <a:spLocks noGrp="1"/>
          </p:cNvSpPr>
          <p:nvPr>
            <p:ph type="title"/>
          </p:nvPr>
        </p:nvSpPr>
        <p:spPr/>
        <p:txBody>
          <a:bodyPr/>
          <a:lstStyle/>
          <a:p>
            <a:r>
              <a:rPr lang="en-US" dirty="0" smtClean="0"/>
              <a:t>Cognitive dissonance</a:t>
            </a:r>
            <a:endParaRPr lang="en-US" dirty="0"/>
          </a:p>
        </p:txBody>
      </p:sp>
      <p:sp>
        <p:nvSpPr>
          <p:cNvPr id="4" name="TextBox 3"/>
          <p:cNvSpPr txBox="1"/>
          <p:nvPr/>
        </p:nvSpPr>
        <p:spPr>
          <a:xfrm>
            <a:off x="7772400" y="2438400"/>
            <a:ext cx="1371600" cy="276999"/>
          </a:xfrm>
          <a:prstGeom prst="rect">
            <a:avLst/>
          </a:prstGeom>
          <a:noFill/>
        </p:spPr>
        <p:txBody>
          <a:bodyPr wrap="square" rtlCol="0">
            <a:spAutoFit/>
          </a:bodyPr>
          <a:lstStyle/>
          <a:p>
            <a:r>
              <a:rPr lang="en-US" sz="1200" dirty="0" smtClean="0"/>
              <a:t>* (in this context)</a:t>
            </a:r>
            <a:endParaRPr lang="en-US" sz="1200" dirty="0"/>
          </a:p>
        </p:txBody>
      </p:sp>
      <p:sp>
        <p:nvSpPr>
          <p:cNvPr id="5" name="TextBox 4"/>
          <p:cNvSpPr txBox="1"/>
          <p:nvPr/>
        </p:nvSpPr>
        <p:spPr>
          <a:xfrm>
            <a:off x="186744" y="3039414"/>
            <a:ext cx="8839200" cy="800219"/>
          </a:xfrm>
          <a:prstGeom prst="rect">
            <a:avLst/>
          </a:prstGeom>
          <a:solidFill>
            <a:schemeClr val="accent1">
              <a:lumMod val="20000"/>
              <a:lumOff val="80000"/>
            </a:schemeClr>
          </a:solidFill>
          <a:ln w="25400">
            <a:solidFill>
              <a:schemeClr val="accent4"/>
            </a:solidFill>
          </a:ln>
        </p:spPr>
        <p:txBody>
          <a:bodyPr wrap="square" rtlCol="0">
            <a:spAutoFit/>
          </a:bodyPr>
          <a:lstStyle/>
          <a:p>
            <a:pPr algn="ctr"/>
            <a:r>
              <a:rPr lang="en-US" sz="2300" b="1" dirty="0" smtClean="0"/>
              <a:t>Cognitive dissonance </a:t>
            </a:r>
            <a:r>
              <a:rPr lang="en-US" sz="2300" dirty="0" smtClean="0"/>
              <a:t>= unpleasant state that occurs whenever a person holds two cognitions that are psychologically inconsistent</a:t>
            </a:r>
            <a:endParaRPr lang="en-US" dirty="0"/>
          </a:p>
        </p:txBody>
      </p:sp>
      <p:sp>
        <p:nvSpPr>
          <p:cNvPr id="6" name="TextBox 5"/>
          <p:cNvSpPr txBox="1"/>
          <p:nvPr/>
        </p:nvSpPr>
        <p:spPr>
          <a:xfrm>
            <a:off x="228600" y="4114800"/>
            <a:ext cx="7620000" cy="830997"/>
          </a:xfrm>
          <a:prstGeom prst="rect">
            <a:avLst/>
          </a:prstGeom>
          <a:noFill/>
        </p:spPr>
        <p:txBody>
          <a:bodyPr wrap="square" rtlCol="0">
            <a:spAutoFit/>
          </a:bodyPr>
          <a:lstStyle/>
          <a:p>
            <a:r>
              <a:rPr lang="en-US" sz="2400" dirty="0" smtClean="0"/>
              <a:t>This unpleasant state  is highly </a:t>
            </a:r>
            <a:r>
              <a:rPr lang="en-US" sz="2400" u="sng" dirty="0" smtClean="0"/>
              <a:t>motivational</a:t>
            </a:r>
            <a:r>
              <a:rPr lang="en-US" sz="2400" dirty="0" smtClean="0"/>
              <a:t>. It drives us toward reducing the dissonance. </a:t>
            </a:r>
            <a:endParaRPr lang="en-US" sz="2400" dirty="0"/>
          </a:p>
        </p:txBody>
      </p:sp>
      <p:pic>
        <p:nvPicPr>
          <p:cNvPr id="8" name="Content Placeholder 3" descr="person 1.jpg"/>
          <p:cNvPicPr>
            <a:picLocks noChangeAspect="1"/>
          </p:cNvPicPr>
          <p:nvPr/>
        </p:nvPicPr>
        <p:blipFill>
          <a:blip r:embed="rId3" cstate="print"/>
          <a:stretch>
            <a:fillRect/>
          </a:stretch>
        </p:blipFill>
        <p:spPr bwMode="auto">
          <a:xfrm>
            <a:off x="7848600" y="5442079"/>
            <a:ext cx="1110082" cy="1415921"/>
          </a:xfrm>
          <a:prstGeom prst="rect">
            <a:avLst/>
          </a:prstGeom>
          <a:noFill/>
          <a:ln w="9525">
            <a:noFill/>
            <a:miter lim="800000"/>
            <a:headEnd/>
            <a:tailEnd/>
          </a:ln>
        </p:spPr>
      </p:pic>
      <p:pic>
        <p:nvPicPr>
          <p:cNvPr id="9" name="Content Placeholder 3" descr="couple.jpg"/>
          <p:cNvPicPr>
            <a:picLocks noChangeAspect="1"/>
          </p:cNvPicPr>
          <p:nvPr/>
        </p:nvPicPr>
        <p:blipFill>
          <a:blip r:embed="rId4" cstate="print"/>
          <a:stretch>
            <a:fillRect/>
          </a:stretch>
        </p:blipFill>
        <p:spPr bwMode="auto">
          <a:xfrm>
            <a:off x="3886200" y="5440421"/>
            <a:ext cx="2133601" cy="1417579"/>
          </a:xfrm>
          <a:prstGeom prst="rect">
            <a:avLst/>
          </a:prstGeom>
          <a:noFill/>
          <a:ln w="9525">
            <a:noFill/>
            <a:miter lim="800000"/>
            <a:headEnd/>
            <a:tailEnd/>
          </a:ln>
        </p:spPr>
      </p:pic>
      <p:pic>
        <p:nvPicPr>
          <p:cNvPr id="10" name="Content Placeholder 3" descr="people young.jpg"/>
          <p:cNvPicPr>
            <a:picLocks noChangeAspect="1"/>
          </p:cNvPicPr>
          <p:nvPr/>
        </p:nvPicPr>
        <p:blipFill>
          <a:blip r:embed="rId5" cstate="print"/>
          <a:stretch>
            <a:fillRect/>
          </a:stretch>
        </p:blipFill>
        <p:spPr bwMode="auto">
          <a:xfrm>
            <a:off x="6477000" y="5078222"/>
            <a:ext cx="990600" cy="1779778"/>
          </a:xfrm>
          <a:prstGeom prst="rect">
            <a:avLst/>
          </a:prstGeom>
          <a:noFill/>
          <a:ln w="9525">
            <a:noFill/>
            <a:miter lim="800000"/>
            <a:headEnd/>
            <a:tailEnd/>
          </a:ln>
        </p:spPr>
      </p:pic>
      <p:pic>
        <p:nvPicPr>
          <p:cNvPr id="11" name="Picture 10" descr="flying saucer.jpg"/>
          <p:cNvPicPr>
            <a:picLocks noChangeAspect="1"/>
          </p:cNvPicPr>
          <p:nvPr/>
        </p:nvPicPr>
        <p:blipFill>
          <a:blip r:embed="rId6" cstate="print"/>
          <a:srcRect/>
          <a:stretch>
            <a:fillRect/>
          </a:stretch>
        </p:blipFill>
        <p:spPr bwMode="auto">
          <a:xfrm>
            <a:off x="0" y="5434885"/>
            <a:ext cx="2109636" cy="1423115"/>
          </a:xfrm>
          <a:prstGeom prst="rect">
            <a:avLst/>
          </a:prstGeom>
          <a:noFill/>
          <a:ln w="9525">
            <a:noFill/>
            <a:miter lim="800000"/>
            <a:headEnd/>
            <a:tailEnd/>
          </a:ln>
        </p:spPr>
      </p:pic>
      <p:pic>
        <p:nvPicPr>
          <p:cNvPr id="7" name="Content Placeholder 3" descr="Oldsmobile 1.jpg"/>
          <p:cNvPicPr>
            <a:picLocks noChangeAspect="1"/>
          </p:cNvPicPr>
          <p:nvPr/>
        </p:nvPicPr>
        <p:blipFill>
          <a:blip r:embed="rId7" cstate="print"/>
          <a:stretch>
            <a:fillRect/>
          </a:stretch>
        </p:blipFill>
        <p:spPr bwMode="auto">
          <a:xfrm>
            <a:off x="2057400" y="5438286"/>
            <a:ext cx="1894197" cy="14197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par>
                                <p:cTn id="21" presetID="1"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fltVal val="0"/>
                                          </p:val>
                                        </p:tav>
                                        <p:tav tm="100000">
                                          <p:val>
                                            <p:strVal val="#ppt_w"/>
                                          </p:val>
                                        </p:tav>
                                      </p:tavLst>
                                    </p:anim>
                                    <p:anim calcmode="lin" valueType="num">
                                      <p:cBhvr>
                                        <p:cTn id="28" dur="1000" fill="hold"/>
                                        <p:tgtEl>
                                          <p:spTgt spid="5"/>
                                        </p:tgtEl>
                                        <p:attrNameLst>
                                          <p:attrName>ppt_h</p:attrName>
                                        </p:attrNameLst>
                                      </p:cBhvr>
                                      <p:tavLst>
                                        <p:tav tm="0">
                                          <p:val>
                                            <p:fltVal val="0"/>
                                          </p:val>
                                        </p:tav>
                                        <p:tav tm="100000">
                                          <p:val>
                                            <p:strVal val="#ppt_h"/>
                                          </p:val>
                                        </p:tav>
                                      </p:tavLst>
                                    </p:anim>
                                    <p:anim calcmode="lin" valueType="num">
                                      <p:cBhvr>
                                        <p:cTn id="2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par>
                                <p:cTn id="38" presetID="29"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ppt_x</p:attrName>
                                        </p:attrNameLst>
                                      </p:cBhvr>
                                      <p:tavLst>
                                        <p:tav tm="0">
                                          <p:val>
                                            <p:strVal val="#ppt_x-.2"/>
                                          </p:val>
                                        </p:tav>
                                        <p:tav tm="100000">
                                          <p:val>
                                            <p:strVal val="#ppt_x"/>
                                          </p:val>
                                        </p:tav>
                                      </p:tavLst>
                                    </p:anim>
                                    <p:anim calcmode="lin" valueType="num">
                                      <p:cBhvr>
                                        <p:cTn id="4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2" dur="1000"/>
                                        <p:tgtEl>
                                          <p:spTgt spid="9"/>
                                        </p:tgtEl>
                                      </p:cBhvr>
                                    </p:animEffect>
                                  </p:childTnLst>
                                </p:cTn>
                              </p:par>
                              <p:par>
                                <p:cTn id="43" presetID="29"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1000" fill="hold"/>
                                        <p:tgtEl>
                                          <p:spTgt spid="10"/>
                                        </p:tgtEl>
                                        <p:attrNameLst>
                                          <p:attrName>ppt_x</p:attrName>
                                        </p:attrNameLst>
                                      </p:cBhvr>
                                      <p:tavLst>
                                        <p:tav tm="0">
                                          <p:val>
                                            <p:strVal val="#ppt_x-.2"/>
                                          </p:val>
                                        </p:tav>
                                        <p:tav tm="100000">
                                          <p:val>
                                            <p:strVal val="#ppt_x"/>
                                          </p:val>
                                        </p:tav>
                                      </p:tavLst>
                                    </p:anim>
                                    <p:anim calcmode="lin" valueType="num">
                                      <p:cBhvr>
                                        <p:cTn id="46"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7" dur="1000"/>
                                        <p:tgtEl>
                                          <p:spTgt spid="10"/>
                                        </p:tgtEl>
                                      </p:cBhvr>
                                    </p:animEffect>
                                  </p:childTnLst>
                                </p:cTn>
                              </p:par>
                              <p:par>
                                <p:cTn id="48" presetID="29" presetClass="entr" presetSubtype="0"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1000" fill="hold"/>
                                        <p:tgtEl>
                                          <p:spTgt spid="11"/>
                                        </p:tgtEl>
                                        <p:attrNameLst>
                                          <p:attrName>ppt_x</p:attrName>
                                        </p:attrNameLst>
                                      </p:cBhvr>
                                      <p:tavLst>
                                        <p:tav tm="0">
                                          <p:val>
                                            <p:strVal val="#ppt_x-.2"/>
                                          </p:val>
                                        </p:tav>
                                        <p:tav tm="100000">
                                          <p:val>
                                            <p:strVal val="#ppt_x"/>
                                          </p:val>
                                        </p:tav>
                                      </p:tavLst>
                                    </p:anim>
                                    <p:anim calcmode="lin" valueType="num">
                                      <p:cBhvr>
                                        <p:cTn id="51"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52" dur="1000"/>
                                        <p:tgtEl>
                                          <p:spTgt spid="11"/>
                                        </p:tgtEl>
                                      </p:cBhvr>
                                    </p:animEffect>
                                  </p:childTnLst>
                                </p:cTn>
                              </p:par>
                              <p:par>
                                <p:cTn id="53" presetID="29" presetClass="entr" presetSubtype="0" fill="hold" nodeType="with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1000" fill="hold"/>
                                        <p:tgtEl>
                                          <p:spTgt spid="7"/>
                                        </p:tgtEl>
                                        <p:attrNameLst>
                                          <p:attrName>ppt_x</p:attrName>
                                        </p:attrNameLst>
                                      </p:cBhvr>
                                      <p:tavLst>
                                        <p:tav tm="0">
                                          <p:val>
                                            <p:strVal val="#ppt_x-.2"/>
                                          </p:val>
                                        </p:tav>
                                        <p:tav tm="100000">
                                          <p:val>
                                            <p:strVal val="#ppt_x"/>
                                          </p:val>
                                        </p:tav>
                                      </p:tavLst>
                                    </p:anim>
                                    <p:anim calcmode="lin" valueType="num">
                                      <p:cBhvr>
                                        <p:cTn id="5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57" dur="1000"/>
                                        <p:tgtEl>
                                          <p:spTgt spid="7"/>
                                        </p:tgtEl>
                                      </p:cBhvr>
                                    </p:animEffect>
                                  </p:childTnLst>
                                </p:cTn>
                              </p:par>
                              <p:par>
                                <p:cTn id="58" presetID="29" presetClass="entr" presetSubtype="0"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 calcmode="lin" valueType="num">
                                      <p:cBhvr>
                                        <p:cTn id="60" dur="1000" fill="hold"/>
                                        <p:tgtEl>
                                          <p:spTgt spid="6"/>
                                        </p:tgtEl>
                                        <p:attrNameLst>
                                          <p:attrName>ppt_x</p:attrName>
                                        </p:attrNameLst>
                                      </p:cBhvr>
                                      <p:tavLst>
                                        <p:tav tm="0">
                                          <p:val>
                                            <p:strVal val="#ppt_x-.2"/>
                                          </p:val>
                                        </p:tav>
                                        <p:tav tm="100000">
                                          <p:val>
                                            <p:strVal val="#ppt_x"/>
                                          </p:val>
                                        </p:tav>
                                      </p:tavLst>
                                    </p:anim>
                                    <p:anim calcmode="lin" valueType="num">
                                      <p:cBhvr>
                                        <p:cTn id="61"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6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1109662"/>
          </a:xfrm>
        </p:spPr>
        <p:txBody>
          <a:bodyPr/>
          <a:lstStyle/>
          <a:p>
            <a:pPr>
              <a:buNone/>
            </a:pPr>
            <a:r>
              <a:rPr lang="en-US" i="1" dirty="0" smtClean="0"/>
              <a:t>Question:</a:t>
            </a:r>
            <a:r>
              <a:rPr lang="en-US" dirty="0" smtClean="0"/>
              <a:t> </a:t>
            </a:r>
          </a:p>
          <a:p>
            <a:pPr>
              <a:buNone/>
            </a:pPr>
            <a:r>
              <a:rPr lang="en-US" dirty="0" smtClean="0"/>
              <a:t>Who thinks that people are rational animals?</a:t>
            </a:r>
            <a:endParaRPr lang="en-US" dirty="0"/>
          </a:p>
        </p:txBody>
      </p:sp>
      <p:sp>
        <p:nvSpPr>
          <p:cNvPr id="3" name="Title 2"/>
          <p:cNvSpPr>
            <a:spLocks noGrp="1"/>
          </p:cNvSpPr>
          <p:nvPr>
            <p:ph type="title"/>
          </p:nvPr>
        </p:nvSpPr>
        <p:spPr/>
        <p:txBody>
          <a:bodyPr/>
          <a:lstStyle/>
          <a:p>
            <a:r>
              <a:rPr lang="en-US" dirty="0" smtClean="0"/>
              <a:t>Cognitive dissonance</a:t>
            </a:r>
            <a:endParaRPr lang="en-US" dirty="0"/>
          </a:p>
        </p:txBody>
      </p:sp>
      <p:sp>
        <p:nvSpPr>
          <p:cNvPr id="4" name="TextBox 3"/>
          <p:cNvSpPr txBox="1"/>
          <p:nvPr/>
        </p:nvSpPr>
        <p:spPr>
          <a:xfrm>
            <a:off x="609600" y="2895600"/>
            <a:ext cx="8229600" cy="1384995"/>
          </a:xfrm>
          <a:prstGeom prst="rect">
            <a:avLst/>
          </a:prstGeom>
          <a:noFill/>
        </p:spPr>
        <p:txBody>
          <a:bodyPr wrap="square" rtlCol="0">
            <a:spAutoFit/>
          </a:bodyPr>
          <a:lstStyle/>
          <a:p>
            <a:r>
              <a:rPr lang="en-US" sz="2800" i="1" dirty="0" smtClean="0"/>
              <a:t>Answer:</a:t>
            </a:r>
            <a:endParaRPr lang="en-US" sz="2800" dirty="0"/>
          </a:p>
          <a:p>
            <a:r>
              <a:rPr lang="en-US" sz="2800" dirty="0" smtClean="0"/>
              <a:t>We are not </a:t>
            </a:r>
            <a:r>
              <a:rPr lang="en-US" sz="2800" b="1" dirty="0" smtClean="0"/>
              <a:t>rational </a:t>
            </a:r>
            <a:r>
              <a:rPr lang="en-US" sz="2800" dirty="0" smtClean="0"/>
              <a:t>animals. We are </a:t>
            </a:r>
            <a:r>
              <a:rPr lang="en-US" sz="2800" b="1" dirty="0" smtClean="0"/>
              <a:t>rationalizing </a:t>
            </a:r>
            <a:r>
              <a:rPr lang="en-US" sz="2800" dirty="0" smtClean="0"/>
              <a:t>animals.</a:t>
            </a:r>
            <a:endParaRPr lang="en-US" sz="2800" dirty="0"/>
          </a:p>
        </p:txBody>
      </p:sp>
      <p:pic>
        <p:nvPicPr>
          <p:cNvPr id="5" name="Content Placeholder 3" descr="person 1.jpg"/>
          <p:cNvPicPr>
            <a:picLocks noChangeAspect="1"/>
          </p:cNvPicPr>
          <p:nvPr/>
        </p:nvPicPr>
        <p:blipFill>
          <a:blip r:embed="rId2" cstate="print"/>
          <a:stretch>
            <a:fillRect/>
          </a:stretch>
        </p:blipFill>
        <p:spPr bwMode="auto">
          <a:xfrm>
            <a:off x="7848600" y="5442079"/>
            <a:ext cx="1110082" cy="1415921"/>
          </a:xfrm>
          <a:prstGeom prst="rect">
            <a:avLst/>
          </a:prstGeom>
          <a:noFill/>
          <a:ln w="9525">
            <a:noFill/>
            <a:miter lim="800000"/>
            <a:headEnd/>
            <a:tailEnd/>
          </a:ln>
        </p:spPr>
      </p:pic>
      <p:pic>
        <p:nvPicPr>
          <p:cNvPr id="6" name="Content Placeholder 3" descr="couple.jpg"/>
          <p:cNvPicPr>
            <a:picLocks noChangeAspect="1"/>
          </p:cNvPicPr>
          <p:nvPr/>
        </p:nvPicPr>
        <p:blipFill>
          <a:blip r:embed="rId3" cstate="print"/>
          <a:stretch>
            <a:fillRect/>
          </a:stretch>
        </p:blipFill>
        <p:spPr bwMode="auto">
          <a:xfrm>
            <a:off x="3886200" y="5440421"/>
            <a:ext cx="2133601" cy="1417579"/>
          </a:xfrm>
          <a:prstGeom prst="rect">
            <a:avLst/>
          </a:prstGeom>
          <a:noFill/>
          <a:ln w="9525">
            <a:noFill/>
            <a:miter lim="800000"/>
            <a:headEnd/>
            <a:tailEnd/>
          </a:ln>
        </p:spPr>
      </p:pic>
      <p:pic>
        <p:nvPicPr>
          <p:cNvPr id="7" name="Content Placeholder 3" descr="people young.jpg"/>
          <p:cNvPicPr>
            <a:picLocks noChangeAspect="1"/>
          </p:cNvPicPr>
          <p:nvPr/>
        </p:nvPicPr>
        <p:blipFill>
          <a:blip r:embed="rId4" cstate="print"/>
          <a:stretch>
            <a:fillRect/>
          </a:stretch>
        </p:blipFill>
        <p:spPr bwMode="auto">
          <a:xfrm>
            <a:off x="6477000" y="5078222"/>
            <a:ext cx="990600" cy="1779778"/>
          </a:xfrm>
          <a:prstGeom prst="rect">
            <a:avLst/>
          </a:prstGeom>
          <a:noFill/>
          <a:ln w="9525">
            <a:noFill/>
            <a:miter lim="800000"/>
            <a:headEnd/>
            <a:tailEnd/>
          </a:ln>
        </p:spPr>
      </p:pic>
      <p:pic>
        <p:nvPicPr>
          <p:cNvPr id="8" name="Picture 7" descr="flying saucer.jpg"/>
          <p:cNvPicPr>
            <a:picLocks noChangeAspect="1"/>
          </p:cNvPicPr>
          <p:nvPr/>
        </p:nvPicPr>
        <p:blipFill>
          <a:blip r:embed="rId5" cstate="print"/>
          <a:srcRect/>
          <a:stretch>
            <a:fillRect/>
          </a:stretch>
        </p:blipFill>
        <p:spPr bwMode="auto">
          <a:xfrm>
            <a:off x="0" y="5434885"/>
            <a:ext cx="2109636" cy="1423115"/>
          </a:xfrm>
          <a:prstGeom prst="rect">
            <a:avLst/>
          </a:prstGeom>
          <a:noFill/>
          <a:ln w="9525">
            <a:noFill/>
            <a:miter lim="800000"/>
            <a:headEnd/>
            <a:tailEnd/>
          </a:ln>
        </p:spPr>
      </p:pic>
      <p:pic>
        <p:nvPicPr>
          <p:cNvPr id="9" name="Content Placeholder 3" descr="Oldsmobile 1.jpg"/>
          <p:cNvPicPr>
            <a:picLocks noChangeAspect="1"/>
          </p:cNvPicPr>
          <p:nvPr/>
        </p:nvPicPr>
        <p:blipFill>
          <a:blip r:embed="rId6" cstate="print"/>
          <a:stretch>
            <a:fillRect/>
          </a:stretch>
        </p:blipFill>
        <p:spPr bwMode="auto">
          <a:xfrm>
            <a:off x="2057400" y="5438286"/>
            <a:ext cx="1894197" cy="14197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29"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
                                        </p:tgtEl>
                                      </p:cBhvr>
                                    </p:animEffect>
                                  </p:childTnLst>
                                </p:cTn>
                              </p:par>
                              <p:par>
                                <p:cTn id="15" presetID="29"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ppt_x</p:attrName>
                                        </p:attrNameLst>
                                      </p:cBhvr>
                                      <p:tavLst>
                                        <p:tav tm="0">
                                          <p:val>
                                            <p:strVal val="#ppt_x-.2"/>
                                          </p:val>
                                        </p:tav>
                                        <p:tav tm="100000">
                                          <p:val>
                                            <p:strVal val="#ppt_x"/>
                                          </p:val>
                                        </p:tav>
                                      </p:tavLst>
                                    </p:anim>
                                    <p:anim calcmode="lin" valueType="num">
                                      <p:cBhvr>
                                        <p:cTn id="1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
                                        </p:tgtEl>
                                      </p:cBhvr>
                                    </p:animEffect>
                                  </p:childTnLst>
                                </p:cTn>
                              </p:par>
                              <p:par>
                                <p:cTn id="20" presetID="29"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ppt_x</p:attrName>
                                        </p:attrNameLst>
                                      </p:cBhvr>
                                      <p:tavLst>
                                        <p:tav tm="0">
                                          <p:val>
                                            <p:strVal val="#ppt_x-.2"/>
                                          </p:val>
                                        </p:tav>
                                        <p:tav tm="100000">
                                          <p:val>
                                            <p:strVal val="#ppt_x"/>
                                          </p:val>
                                        </p:tav>
                                      </p:tavLst>
                                    </p:anim>
                                    <p:anim calcmode="lin" valueType="num">
                                      <p:cBhvr>
                                        <p:cTn id="23"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4" dur="1000"/>
                                        <p:tgtEl>
                                          <p:spTgt spid="8"/>
                                        </p:tgtEl>
                                      </p:cBhvr>
                                    </p:animEffect>
                                  </p:childTnLst>
                                </p:cTn>
                              </p:par>
                              <p:par>
                                <p:cTn id="25" presetID="2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ppt_x</p:attrName>
                                        </p:attrNameLst>
                                      </p:cBhvr>
                                      <p:tavLst>
                                        <p:tav tm="0">
                                          <p:val>
                                            <p:strVal val="#ppt_x-.2"/>
                                          </p:val>
                                        </p:tav>
                                        <p:tav tm="100000">
                                          <p:val>
                                            <p:strVal val="#ppt_x"/>
                                          </p:val>
                                        </p:tav>
                                      </p:tavLst>
                                    </p:anim>
                                    <p:anim calcmode="lin" valueType="num">
                                      <p:cBhvr>
                                        <p:cTn id="2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9" dur="1000"/>
                                        <p:tgtEl>
                                          <p:spTgt spid="9"/>
                                        </p:tgtEl>
                                      </p:cBhvr>
                                    </p:animEffect>
                                  </p:childTnLst>
                                </p:cTn>
                              </p:par>
                              <p:par>
                                <p:cTn id="30" presetID="23" presetClass="entr" presetSubtype="16"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750</TotalTime>
  <Words>654</Words>
  <Application>Microsoft Office PowerPoint</Application>
  <PresentationFormat>On-screen Show (4:3)</PresentationFormat>
  <Paragraphs>137</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Concourse</vt:lpstr>
      <vt:lpstr>Slide 1</vt:lpstr>
      <vt:lpstr>Cognitive Dissonance Theory</vt:lpstr>
      <vt:lpstr>Slide 3</vt:lpstr>
      <vt:lpstr>Mrs. Marian Keech &amp; Great flood prophecy</vt:lpstr>
      <vt:lpstr>Slide 5</vt:lpstr>
      <vt:lpstr>Slide 6</vt:lpstr>
      <vt:lpstr>What has happened in all of these examples?</vt:lpstr>
      <vt:lpstr>Cognitive dissonance</vt:lpstr>
      <vt:lpstr>Cognitive dissonance</vt:lpstr>
      <vt:lpstr>Cognitive Dissonance Theory</vt:lpstr>
      <vt:lpstr>Slide 11</vt:lpstr>
      <vt:lpstr>Slide 12</vt:lpstr>
      <vt:lpstr>The Korean War</vt:lpstr>
      <vt:lpstr>Classic Experiments and What Can We Learn From Them </vt:lpstr>
      <vt:lpstr>JUSTIFYING UNTRUTHS </vt:lpstr>
      <vt:lpstr>Justifying untruths</vt:lpstr>
      <vt:lpstr>JUSTIFYING DIFFICULT DECISIONS </vt:lpstr>
      <vt:lpstr>JUSTIFYING EFFORT </vt:lpstr>
      <vt:lpstr>JUSTIFYING A FAILURE TO ACT </vt:lpstr>
      <vt:lpstr>Cognitive Dissonance Theory</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dc:creator>
  <cp:lastModifiedBy>Stanley</cp:lastModifiedBy>
  <cp:revision>46</cp:revision>
  <dcterms:created xsi:type="dcterms:W3CDTF">2009-03-07T05:53:27Z</dcterms:created>
  <dcterms:modified xsi:type="dcterms:W3CDTF">2010-02-04T14:02:50Z</dcterms:modified>
</cp:coreProperties>
</file>