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charts/chart3.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1"/>
  </p:notesMasterIdLst>
  <p:sldIdLst>
    <p:sldId id="256" r:id="rId2"/>
    <p:sldId id="257" r:id="rId3"/>
    <p:sldId id="262" r:id="rId4"/>
    <p:sldId id="261" r:id="rId5"/>
    <p:sldId id="260" r:id="rId6"/>
    <p:sldId id="263" r:id="rId7"/>
    <p:sldId id="269" r:id="rId8"/>
    <p:sldId id="267" r:id="rId9"/>
    <p:sldId id="264" r:id="rId10"/>
    <p:sldId id="265" r:id="rId11"/>
    <p:sldId id="266" r:id="rId12"/>
    <p:sldId id="268" r:id="rId13"/>
    <p:sldId id="258" r:id="rId14"/>
    <p:sldId id="280" r:id="rId15"/>
    <p:sldId id="275" r:id="rId16"/>
    <p:sldId id="259" r:id="rId17"/>
    <p:sldId id="273" r:id="rId18"/>
    <p:sldId id="274" r:id="rId19"/>
    <p:sldId id="270" r:id="rId20"/>
    <p:sldId id="271" r:id="rId21"/>
    <p:sldId id="272" r:id="rId22"/>
    <p:sldId id="277" r:id="rId23"/>
    <p:sldId id="276" r:id="rId24"/>
    <p:sldId id="279" r:id="rId25"/>
    <p:sldId id="283" r:id="rId26"/>
    <p:sldId id="281" r:id="rId27"/>
    <p:sldId id="282" r:id="rId28"/>
    <p:sldId id="286" r:id="rId29"/>
    <p:sldId id="287"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38"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32"/>
  <c:chart>
    <c:plotArea>
      <c:layout/>
      <c:barChart>
        <c:barDir val="col"/>
        <c:grouping val="clustered"/>
        <c:ser>
          <c:idx val="0"/>
          <c:order val="0"/>
          <c:dLbls>
            <c:showVal val="1"/>
          </c:dLbls>
          <c:val>
            <c:numRef>
              <c:f>Sheet1!$A$1:$C$1</c:f>
              <c:numCache>
                <c:formatCode>General</c:formatCode>
                <c:ptCount val="3"/>
                <c:pt idx="0">
                  <c:v>19</c:v>
                </c:pt>
                <c:pt idx="1">
                  <c:v>35</c:v>
                </c:pt>
                <c:pt idx="2">
                  <c:v>60</c:v>
                </c:pt>
              </c:numCache>
            </c:numRef>
          </c:val>
        </c:ser>
        <c:axId val="56772864"/>
        <c:axId val="56918016"/>
      </c:barChart>
      <c:catAx>
        <c:axId val="56772864"/>
        <c:scaling>
          <c:orientation val="minMax"/>
        </c:scaling>
        <c:delete val="1"/>
        <c:axPos val="b"/>
        <c:tickLblPos val="none"/>
        <c:crossAx val="56918016"/>
        <c:crosses val="autoZero"/>
        <c:auto val="1"/>
        <c:lblAlgn val="ctr"/>
        <c:lblOffset val="100"/>
      </c:catAx>
      <c:valAx>
        <c:axId val="56918016"/>
        <c:scaling>
          <c:orientation val="minMax"/>
        </c:scaling>
        <c:axPos val="l"/>
        <c:majorGridlines/>
        <c:numFmt formatCode="General" sourceLinked="1"/>
        <c:tickLblPos val="nextTo"/>
        <c:crossAx val="56772864"/>
        <c:crosses val="autoZero"/>
        <c:crossBetween val="between"/>
      </c:valAx>
    </c:plotArea>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30"/>
  <c:chart>
    <c:plotArea>
      <c:layout/>
      <c:barChart>
        <c:barDir val="col"/>
        <c:grouping val="clustered"/>
        <c:ser>
          <c:idx val="0"/>
          <c:order val="0"/>
          <c:dLbls>
            <c:showVal val="1"/>
          </c:dLbls>
          <c:val>
            <c:numRef>
              <c:f>Sheet1!$L$1:$N$1</c:f>
              <c:numCache>
                <c:formatCode>General</c:formatCode>
                <c:ptCount val="3"/>
                <c:pt idx="0">
                  <c:v>326</c:v>
                </c:pt>
                <c:pt idx="1">
                  <c:v>519</c:v>
                </c:pt>
                <c:pt idx="2">
                  <c:v>558</c:v>
                </c:pt>
              </c:numCache>
            </c:numRef>
          </c:val>
        </c:ser>
        <c:axId val="56929280"/>
        <c:axId val="56939264"/>
      </c:barChart>
      <c:catAx>
        <c:axId val="56929280"/>
        <c:scaling>
          <c:orientation val="minMax"/>
        </c:scaling>
        <c:delete val="1"/>
        <c:axPos val="b"/>
        <c:tickLblPos val="none"/>
        <c:crossAx val="56939264"/>
        <c:crosses val="autoZero"/>
        <c:auto val="1"/>
        <c:lblAlgn val="ctr"/>
        <c:lblOffset val="100"/>
      </c:catAx>
      <c:valAx>
        <c:axId val="56939264"/>
        <c:scaling>
          <c:orientation val="minMax"/>
        </c:scaling>
        <c:axPos val="l"/>
        <c:majorGridlines/>
        <c:numFmt formatCode="General" sourceLinked="1"/>
        <c:tickLblPos val="nextTo"/>
        <c:crossAx val="56929280"/>
        <c:crosses val="autoZero"/>
        <c:crossBetween val="between"/>
      </c:valAx>
    </c:plotArea>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plotArea>
      <c:layout/>
      <c:barChart>
        <c:barDir val="col"/>
        <c:grouping val="clustered"/>
        <c:ser>
          <c:idx val="0"/>
          <c:order val="0"/>
          <c:dLbls>
            <c:showVal val="1"/>
          </c:dLbls>
          <c:val>
            <c:numRef>
              <c:f>Sheet1!$G$1:$H$1</c:f>
              <c:numCache>
                <c:formatCode>General</c:formatCode>
                <c:ptCount val="2"/>
                <c:pt idx="0">
                  <c:v>8.2800000000000011</c:v>
                </c:pt>
                <c:pt idx="1">
                  <c:v>7.3</c:v>
                </c:pt>
              </c:numCache>
            </c:numRef>
          </c:val>
        </c:ser>
        <c:axId val="58581376"/>
        <c:axId val="58582912"/>
      </c:barChart>
      <c:catAx>
        <c:axId val="58581376"/>
        <c:scaling>
          <c:orientation val="minMax"/>
        </c:scaling>
        <c:delete val="1"/>
        <c:axPos val="b"/>
        <c:tickLblPos val="none"/>
        <c:crossAx val="58582912"/>
        <c:crosses val="autoZero"/>
        <c:auto val="1"/>
        <c:lblAlgn val="ctr"/>
        <c:lblOffset val="100"/>
      </c:catAx>
      <c:valAx>
        <c:axId val="58582912"/>
        <c:scaling>
          <c:orientation val="minMax"/>
        </c:scaling>
        <c:axPos val="l"/>
        <c:majorGridlines/>
        <c:numFmt formatCode="General" sourceLinked="1"/>
        <c:tickLblPos val="nextTo"/>
        <c:crossAx val="58581376"/>
        <c:crosses val="autoZero"/>
        <c:crossBetween val="between"/>
      </c:valAx>
    </c:plotArea>
    <c:plotVisOnly val="1"/>
  </c:chart>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66C731-297B-47B2-A8FC-716330563178}" type="datetimeFigureOut">
              <a:rPr lang="en-US" smtClean="0"/>
              <a:pPr/>
              <a:t>2/7/2010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761141-C02D-4F05-B3EA-D1D466B1D7D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en.wikipedia.org/w/index.php?title=Jelke&amp;action=edit&amp;redlink=1"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en.wikipedia.org/wiki/Aluminium_foil" TargetMode="External"/><Relationship Id="rId5" Type="http://schemas.openxmlformats.org/officeDocument/2006/relationships/hyperlink" Target="http://en.wikipedia.org/wiki/Waxed_paper" TargetMode="External"/><Relationship Id="rId4" Type="http://schemas.openxmlformats.org/officeDocument/2006/relationships/hyperlink" Target="http://en.wikipedia.org/wiki/Margarine"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Based on consumer feedback, </a:t>
            </a:r>
            <a:r>
              <a:rPr lang="en-US" dirty="0" err="1" smtClean="0"/>
              <a:t>Cheskin</a:t>
            </a:r>
            <a:r>
              <a:rPr lang="en-US" dirty="0" smtClean="0"/>
              <a:t> recommended changing the </a:t>
            </a:r>
            <a:r>
              <a:rPr lang="en-US" dirty="0" err="1" smtClean="0"/>
              <a:t>colour</a:t>
            </a:r>
            <a:r>
              <a:rPr lang="en-US" dirty="0" smtClean="0"/>
              <a:t> of </a:t>
            </a:r>
            <a:r>
              <a:rPr lang="en-US" dirty="0" err="1" smtClean="0">
                <a:hlinkClick r:id="rId3" tooltip="Jelke (page does not exist)"/>
              </a:rPr>
              <a:t>Jelke</a:t>
            </a:r>
            <a:r>
              <a:rPr lang="en-US" dirty="0" err="1" smtClean="0"/>
              <a:t>’s</a:t>
            </a:r>
            <a:r>
              <a:rPr lang="en-US" dirty="0" smtClean="0"/>
              <a:t> </a:t>
            </a:r>
            <a:r>
              <a:rPr lang="en-US" i="1" dirty="0" smtClean="0"/>
              <a:t>Good Luck</a:t>
            </a:r>
            <a:r>
              <a:rPr lang="en-US" dirty="0" smtClean="0"/>
              <a:t> </a:t>
            </a:r>
            <a:r>
              <a:rPr lang="en-US" dirty="0" smtClean="0">
                <a:hlinkClick r:id="rId4" tooltip="Margarine"/>
              </a:rPr>
              <a:t>margarine</a:t>
            </a:r>
            <a:r>
              <a:rPr lang="en-US" dirty="0" smtClean="0"/>
              <a:t> from traditional white to yellow. Furthermore, he changed the wrapper material from </a:t>
            </a:r>
            <a:r>
              <a:rPr lang="en-US" dirty="0" smtClean="0">
                <a:hlinkClick r:id="rId5" tooltip="Waxed paper"/>
              </a:rPr>
              <a:t>waxed paper</a:t>
            </a:r>
            <a:r>
              <a:rPr lang="en-US" dirty="0" smtClean="0"/>
              <a:t> to </a:t>
            </a:r>
            <a:r>
              <a:rPr lang="en-US" dirty="0" smtClean="0">
                <a:hlinkClick r:id="rId6" tooltip="Aluminium foil"/>
              </a:rPr>
              <a:t>foil</a:t>
            </a:r>
            <a:r>
              <a:rPr lang="en-US" dirty="0" smtClean="0"/>
              <a:t> to represent a higher quality product. These simple recommendations dramatically improved the product’s sales, and are still in use for many margarine and dairy products.</a:t>
            </a:r>
            <a:endParaRPr lang="en-US" dirty="0"/>
          </a:p>
        </p:txBody>
      </p:sp>
      <p:sp>
        <p:nvSpPr>
          <p:cNvPr id="4" name="Slide Number Placeholder 3"/>
          <p:cNvSpPr>
            <a:spLocks noGrp="1"/>
          </p:cNvSpPr>
          <p:nvPr>
            <p:ph type="sldNum" sz="quarter" idx="10"/>
          </p:nvPr>
        </p:nvSpPr>
        <p:spPr/>
        <p:txBody>
          <a:bodyPr/>
          <a:lstStyle/>
          <a:p>
            <a:fld id="{60761141-C02D-4F05-B3EA-D1D466B1D7D6}" type="slidenum">
              <a:rPr lang="en-US" smtClean="0"/>
              <a:pPr/>
              <a:t>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Republicans – </a:t>
            </a:r>
          </a:p>
          <a:p>
            <a:r>
              <a:rPr lang="en-US" dirty="0" smtClean="0"/>
              <a:t>Tax relief instead of</a:t>
            </a:r>
            <a:r>
              <a:rPr lang="en-US" baseline="0" dirty="0" smtClean="0"/>
              <a:t> tax cuts</a:t>
            </a:r>
          </a:p>
          <a:p>
            <a:r>
              <a:rPr lang="en-US" baseline="0" dirty="0" smtClean="0"/>
              <a:t>Death tax instead of estate tax</a:t>
            </a:r>
            <a:endParaRPr lang="en-US" dirty="0"/>
          </a:p>
        </p:txBody>
      </p:sp>
      <p:sp>
        <p:nvSpPr>
          <p:cNvPr id="4" name="Slide Number Placeholder 3"/>
          <p:cNvSpPr>
            <a:spLocks noGrp="1"/>
          </p:cNvSpPr>
          <p:nvPr>
            <p:ph type="sldNum" sz="quarter" idx="10"/>
          </p:nvPr>
        </p:nvSpPr>
        <p:spPr/>
        <p:txBody>
          <a:bodyPr/>
          <a:lstStyle/>
          <a:p>
            <a:fld id="{60761141-C02D-4F05-B3EA-D1D466B1D7D6}" type="slidenum">
              <a:rPr lang="en-US" smtClean="0"/>
              <a:pPr/>
              <a:t>14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BE912449-6CD2-4541-9230-64D61109688D}" type="datetimeFigureOut">
              <a:rPr lang="en-US" smtClean="0"/>
              <a:pPr/>
              <a:t>2/7/2010</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0E7DE1F8-65D9-4C31-9DD9-86A79208959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E912449-6CD2-4541-9230-64D61109688D}" type="datetimeFigureOut">
              <a:rPr lang="en-US" smtClean="0"/>
              <a:pPr/>
              <a:t>2/7/2010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E7DE1F8-65D9-4C31-9DD9-86A79208959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E912449-6CD2-4541-9230-64D61109688D}" type="datetimeFigureOut">
              <a:rPr lang="en-US" smtClean="0"/>
              <a:pPr/>
              <a:t>2/7/2010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E7DE1F8-65D9-4C31-9DD9-86A79208959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E912449-6CD2-4541-9230-64D61109688D}" type="datetimeFigureOut">
              <a:rPr lang="en-US" smtClean="0"/>
              <a:pPr/>
              <a:t>2/7/2010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E7DE1F8-65D9-4C31-9DD9-86A79208959E}"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E912449-6CD2-4541-9230-64D61109688D}" type="datetimeFigureOut">
              <a:rPr lang="en-US" smtClean="0"/>
              <a:pPr/>
              <a:t>2/7/2010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E7DE1F8-65D9-4C31-9DD9-86A79208959E}"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E912449-6CD2-4541-9230-64D61109688D}" type="datetimeFigureOut">
              <a:rPr lang="en-US" smtClean="0"/>
              <a:pPr/>
              <a:t>2/7/2010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E7DE1F8-65D9-4C31-9DD9-86A79208959E}"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E912449-6CD2-4541-9230-64D61109688D}" type="datetimeFigureOut">
              <a:rPr lang="en-US" smtClean="0"/>
              <a:pPr/>
              <a:t>2/7/2010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0E7DE1F8-65D9-4C31-9DD9-86A79208959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BE912449-6CD2-4541-9230-64D61109688D}" type="datetimeFigureOut">
              <a:rPr lang="en-US" smtClean="0"/>
              <a:pPr/>
              <a:t>2/7/2010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0E7DE1F8-65D9-4C31-9DD9-86A79208959E}"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BE912449-6CD2-4541-9230-64D61109688D}" type="datetimeFigureOut">
              <a:rPr lang="en-US" smtClean="0"/>
              <a:pPr/>
              <a:t>2/7/2010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0E7DE1F8-65D9-4C31-9DD9-86A79208959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BE912449-6CD2-4541-9230-64D61109688D}" type="datetimeFigureOut">
              <a:rPr lang="en-US" smtClean="0"/>
              <a:pPr/>
              <a:t>2/7/2010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E7DE1F8-65D9-4C31-9DD9-86A79208959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BE912449-6CD2-4541-9230-64D61109688D}" type="datetimeFigureOut">
              <a:rPr lang="en-US" smtClean="0"/>
              <a:pPr/>
              <a:t>2/7/2010</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0E7DE1F8-65D9-4C31-9DD9-86A79208959E}"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BE912449-6CD2-4541-9230-64D61109688D}" type="datetimeFigureOut">
              <a:rPr lang="en-US" smtClean="0"/>
              <a:pPr/>
              <a:t>2/7/2010</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E7DE1F8-65D9-4C31-9DD9-86A79208959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C:\movies\reklamy\Besip%20-%20doruceno.wmv" TargetMode="External"/><Relationship Id="rId1" Type="http://schemas.openxmlformats.org/officeDocument/2006/relationships/video" Target="file:///C:\movies\reklamy\Besip%20-%20bezpecna%20vzdalenost.wmv" TargetMode="External"/><Relationship Id="rId5" Type="http://schemas.openxmlformats.org/officeDocument/2006/relationships/image" Target="../media/image29.png"/><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peachas jar.jpg"/>
          <p:cNvPicPr>
            <a:picLocks noGrp="1" noChangeAspect="1"/>
          </p:cNvPicPr>
          <p:nvPr>
            <p:ph idx="1"/>
          </p:nvPr>
        </p:nvPicPr>
        <p:blipFill>
          <a:blip r:embed="rId2" cstate="print"/>
          <a:stretch>
            <a:fillRect/>
          </a:stretch>
        </p:blipFill>
        <p:spPr>
          <a:xfrm>
            <a:off x="1828800" y="1828800"/>
            <a:ext cx="2209800" cy="3535680"/>
          </a:xfrm>
        </p:spPr>
      </p:pic>
      <p:sp>
        <p:nvSpPr>
          <p:cNvPr id="3" name="Title 2"/>
          <p:cNvSpPr>
            <a:spLocks noGrp="1"/>
          </p:cNvSpPr>
          <p:nvPr>
            <p:ph type="title"/>
          </p:nvPr>
        </p:nvSpPr>
        <p:spPr/>
        <p:txBody>
          <a:bodyPr/>
          <a:lstStyle/>
          <a:p>
            <a:endParaRPr lang="en-US"/>
          </a:p>
        </p:txBody>
      </p:sp>
      <p:pic>
        <p:nvPicPr>
          <p:cNvPr id="5" name="Picture 4" descr="peaches can.jpg"/>
          <p:cNvPicPr>
            <a:picLocks noChangeAspect="1"/>
          </p:cNvPicPr>
          <p:nvPr/>
        </p:nvPicPr>
        <p:blipFill>
          <a:blip r:embed="rId3" cstate="print"/>
          <a:stretch>
            <a:fillRect/>
          </a:stretch>
        </p:blipFill>
        <p:spPr>
          <a:xfrm>
            <a:off x="4572000" y="2438400"/>
            <a:ext cx="2575560" cy="257556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Ice creams</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queeze.jpg"/>
          <p:cNvPicPr>
            <a:picLocks noGrp="1" noChangeAspect="1"/>
          </p:cNvPicPr>
          <p:nvPr>
            <p:ph idx="1"/>
          </p:nvPr>
        </p:nvPicPr>
        <p:blipFill>
          <a:blip r:embed="rId2" cstate="print"/>
          <a:stretch>
            <a:fillRect/>
          </a:stretch>
        </p:blipFill>
        <p:spPr>
          <a:xfrm>
            <a:off x="1828800" y="381000"/>
            <a:ext cx="5715000" cy="5897217"/>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Frame = schema of interpretation</a:t>
            </a:r>
            <a:r>
              <a:rPr lang="sk-SK" dirty="0" smtClean="0"/>
              <a:t> </a:t>
            </a:r>
            <a:r>
              <a:rPr lang="en-US" dirty="0" smtClean="0"/>
              <a:t>(based on beliefs, values, attitudes, mental models, etc.)</a:t>
            </a:r>
            <a:endParaRPr lang="en-US" dirty="0"/>
          </a:p>
        </p:txBody>
      </p:sp>
      <p:sp>
        <p:nvSpPr>
          <p:cNvPr id="2" name="Title 1"/>
          <p:cNvSpPr>
            <a:spLocks noGrp="1"/>
          </p:cNvSpPr>
          <p:nvPr>
            <p:ph type="title"/>
          </p:nvPr>
        </p:nvSpPr>
        <p:spPr/>
        <p:txBody>
          <a:bodyPr/>
          <a:lstStyle/>
          <a:p>
            <a:r>
              <a:rPr lang="en-US" dirty="0" smtClean="0"/>
              <a:t>Framing</a:t>
            </a:r>
            <a:endParaRPr lang="en-US" dirty="0"/>
          </a:p>
        </p:txBody>
      </p:sp>
      <p:pic>
        <p:nvPicPr>
          <p:cNvPr id="5" name="Picture 4" descr="antilopa.jpg"/>
          <p:cNvPicPr>
            <a:picLocks noChangeAspect="1"/>
          </p:cNvPicPr>
          <p:nvPr/>
        </p:nvPicPr>
        <p:blipFill>
          <a:blip r:embed="rId2" cstate="print"/>
          <a:stretch>
            <a:fillRect/>
          </a:stretch>
        </p:blipFill>
        <p:spPr>
          <a:xfrm>
            <a:off x="1066800" y="2551918"/>
            <a:ext cx="7162800" cy="4306082"/>
          </a:xfrm>
          <a:prstGeom prst="rect">
            <a:avLst/>
          </a:prstGeom>
        </p:spPr>
      </p:pic>
      <p:sp>
        <p:nvSpPr>
          <p:cNvPr id="4" name="Rectangle 3"/>
          <p:cNvSpPr/>
          <p:nvPr/>
        </p:nvSpPr>
        <p:spPr>
          <a:xfrm>
            <a:off x="3048000" y="4343400"/>
            <a:ext cx="4648200" cy="2362200"/>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295400" y="2743200"/>
            <a:ext cx="3962400" cy="1981200"/>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2" presetClass="entr" presetSubtype="4"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500" fill="hold"/>
                                        <p:tgtEl>
                                          <p:spTgt spid="4"/>
                                        </p:tgtEl>
                                        <p:attrNameLst>
                                          <p:attrName>ppt_x</p:attrName>
                                        </p:attrNameLst>
                                      </p:cBhvr>
                                      <p:tavLst>
                                        <p:tav tm="0">
                                          <p:val>
                                            <p:strVal val="#ppt_x"/>
                                          </p:val>
                                        </p:tav>
                                        <p:tav tm="100000">
                                          <p:val>
                                            <p:strVal val="#ppt_x"/>
                                          </p:val>
                                        </p:tav>
                                      </p:tavLst>
                                    </p:anim>
                                    <p:anim calcmode="lin" valueType="num">
                                      <p:cBhvr additive="base">
                                        <p:cTn id="1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1" nodeType="clickEffect">
                                  <p:stCondLst>
                                    <p:cond delay="0"/>
                                  </p:stCondLst>
                                  <p:childTnLst>
                                    <p:set>
                                      <p:cBhvr>
                                        <p:cTn id="14" dur="1" fill="hold">
                                          <p:stCondLst>
                                            <p:cond delay="0"/>
                                          </p:stCondLst>
                                        </p:cTn>
                                        <p:tgtEl>
                                          <p:spTgt spid="4"/>
                                        </p:tgtEl>
                                        <p:attrNameLst>
                                          <p:attrName>style.visibility</p:attrName>
                                        </p:attrNameLst>
                                      </p:cBhvr>
                                      <p:to>
                                        <p:strVal val="hidden"/>
                                      </p:to>
                                    </p:set>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2"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animBg="1"/>
      <p:bldP spid="6" grpId="1" animBg="1"/>
      <p:bldP spid="6" grpId="2"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 </a:t>
            </a:r>
            <a:r>
              <a:rPr lang="en-US" b="1" dirty="0" smtClean="0"/>
              <a:t>frame</a:t>
            </a:r>
            <a:r>
              <a:rPr lang="en-US" dirty="0" smtClean="0"/>
              <a:t> is the central organizing idea for making sense of relevant events and suggesting what is important. By </a:t>
            </a:r>
            <a:r>
              <a:rPr lang="en-US" b="1" dirty="0" smtClean="0"/>
              <a:t>framing </a:t>
            </a:r>
            <a:r>
              <a:rPr lang="en-US" dirty="0" smtClean="0"/>
              <a:t>an issue in one way rather than another, candidate make certain aspects of an issue more salient.</a:t>
            </a:r>
            <a:endParaRPr lang="en-US" dirty="0"/>
          </a:p>
        </p:txBody>
      </p:sp>
      <p:sp>
        <p:nvSpPr>
          <p:cNvPr id="3" name="Title 2"/>
          <p:cNvSpPr>
            <a:spLocks noGrp="1"/>
          </p:cNvSpPr>
          <p:nvPr>
            <p:ph type="title"/>
          </p:nvPr>
        </p:nvSpPr>
        <p:spPr/>
        <p:txBody>
          <a:bodyPr/>
          <a:lstStyle/>
          <a:p>
            <a:r>
              <a:rPr lang="en-US" dirty="0" smtClean="0"/>
              <a:t>Framing in politics</a:t>
            </a:r>
            <a:endParaRPr lang="en-US" dirty="0"/>
          </a:p>
        </p:txBody>
      </p:sp>
      <p:pic>
        <p:nvPicPr>
          <p:cNvPr id="4" name="Picture 3" descr="george bush.jpg"/>
          <p:cNvPicPr>
            <a:picLocks noChangeAspect="1"/>
          </p:cNvPicPr>
          <p:nvPr/>
        </p:nvPicPr>
        <p:blipFill>
          <a:blip r:embed="rId3" cstate="print"/>
          <a:stretch>
            <a:fillRect/>
          </a:stretch>
        </p:blipFill>
        <p:spPr>
          <a:xfrm>
            <a:off x="4724400" y="4238938"/>
            <a:ext cx="4038600" cy="2393788"/>
          </a:xfrm>
          <a:prstGeom prst="rect">
            <a:avLst/>
          </a:prstGeom>
        </p:spPr>
      </p:pic>
      <p:sp>
        <p:nvSpPr>
          <p:cNvPr id="5" name="TextBox 4"/>
          <p:cNvSpPr txBox="1"/>
          <p:nvPr/>
        </p:nvSpPr>
        <p:spPr>
          <a:xfrm>
            <a:off x="2057400" y="5181600"/>
            <a:ext cx="2362200" cy="923330"/>
          </a:xfrm>
          <a:prstGeom prst="rect">
            <a:avLst/>
          </a:prstGeom>
          <a:noFill/>
        </p:spPr>
        <p:txBody>
          <a:bodyPr wrap="square" rtlCol="0">
            <a:spAutoFit/>
          </a:bodyPr>
          <a:lstStyle/>
          <a:p>
            <a:r>
              <a:rPr lang="en-US" b="1" i="1" dirty="0" smtClean="0"/>
              <a:t>Death tax </a:t>
            </a:r>
          </a:p>
          <a:p>
            <a:r>
              <a:rPr lang="en-US" dirty="0" smtClean="0"/>
              <a:t>	</a:t>
            </a:r>
            <a:r>
              <a:rPr lang="en-US" sz="1400" dirty="0" smtClean="0"/>
              <a:t>instead of</a:t>
            </a:r>
          </a:p>
          <a:p>
            <a:r>
              <a:rPr lang="en-US" b="1" i="1" dirty="0" smtClean="0"/>
              <a:t>Estate tax</a:t>
            </a:r>
            <a:endParaRPr lang="en-US" b="1" i="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media focuses attention on certain events and then presenting them in certain meaning. </a:t>
            </a:r>
            <a:endParaRPr lang="en-US" dirty="0"/>
          </a:p>
        </p:txBody>
      </p:sp>
      <p:sp>
        <p:nvSpPr>
          <p:cNvPr id="3" name="Title 2"/>
          <p:cNvSpPr>
            <a:spLocks noGrp="1"/>
          </p:cNvSpPr>
          <p:nvPr>
            <p:ph type="title"/>
          </p:nvPr>
        </p:nvSpPr>
        <p:spPr/>
        <p:txBody>
          <a:bodyPr/>
          <a:lstStyle/>
          <a:p>
            <a:r>
              <a:rPr lang="en-US" dirty="0" smtClean="0"/>
              <a:t>Framing in media</a:t>
            </a:r>
            <a:endParaRPr lang="en-US" dirty="0"/>
          </a:p>
        </p:txBody>
      </p:sp>
      <p:pic>
        <p:nvPicPr>
          <p:cNvPr id="4" name="Picture 3" descr="paroubek vajicka.jpg"/>
          <p:cNvPicPr>
            <a:picLocks noChangeAspect="1"/>
          </p:cNvPicPr>
          <p:nvPr/>
        </p:nvPicPr>
        <p:blipFill>
          <a:blip r:embed="rId2" cstate="print"/>
          <a:stretch>
            <a:fillRect/>
          </a:stretch>
        </p:blipFill>
        <p:spPr>
          <a:xfrm>
            <a:off x="1752600" y="2895600"/>
            <a:ext cx="5715000" cy="3019245"/>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k-SK" dirty="0" err="1" smtClean="0"/>
              <a:t>Framing</a:t>
            </a:r>
            <a:r>
              <a:rPr lang="sk-SK" dirty="0" smtClean="0"/>
              <a:t> </a:t>
            </a:r>
            <a:r>
              <a:rPr lang="en-US" sz="1600" dirty="0" smtClean="0"/>
              <a:t>(</a:t>
            </a:r>
            <a:r>
              <a:rPr lang="en-US" sz="1600" dirty="0" err="1" smtClean="0"/>
              <a:t>Kahneman</a:t>
            </a:r>
            <a:r>
              <a:rPr lang="en-US" sz="1600" dirty="0" smtClean="0"/>
              <a:t> &amp; </a:t>
            </a:r>
            <a:r>
              <a:rPr lang="en-US" sz="1600" dirty="0" err="1" smtClean="0"/>
              <a:t>Tversky</a:t>
            </a:r>
            <a:r>
              <a:rPr lang="en-US" sz="1600" dirty="0" smtClean="0"/>
              <a:t>)</a:t>
            </a:r>
            <a:endParaRPr lang="en-US" sz="1600" dirty="0"/>
          </a:p>
        </p:txBody>
      </p:sp>
      <p:sp>
        <p:nvSpPr>
          <p:cNvPr id="4" name="TextBox 3"/>
          <p:cNvSpPr txBox="1"/>
          <p:nvPr/>
        </p:nvSpPr>
        <p:spPr>
          <a:xfrm>
            <a:off x="304800" y="1524000"/>
            <a:ext cx="8534400" cy="923330"/>
          </a:xfrm>
          <a:prstGeom prst="rect">
            <a:avLst/>
          </a:prstGeom>
          <a:noFill/>
          <a:ln w="25400">
            <a:solidFill>
              <a:schemeClr val="accent1">
                <a:shade val="50000"/>
              </a:schemeClr>
            </a:solidFill>
          </a:ln>
        </p:spPr>
        <p:txBody>
          <a:bodyPr wrap="square" rtlCol="0">
            <a:spAutoFit/>
          </a:bodyPr>
          <a:lstStyle/>
          <a:p>
            <a:pPr>
              <a:buFont typeface="Arial" pitchFamily="34" charset="0"/>
              <a:buChar char="•"/>
            </a:pPr>
            <a:r>
              <a:rPr lang="en-US" dirty="0" smtClean="0"/>
              <a:t> If </a:t>
            </a:r>
            <a:r>
              <a:rPr lang="en-US" dirty="0"/>
              <a:t>Program A is adopted, 200 people will be saved</a:t>
            </a:r>
          </a:p>
          <a:p>
            <a:pPr>
              <a:buFont typeface="Arial" pitchFamily="34" charset="0"/>
              <a:buChar char="•"/>
            </a:pPr>
            <a:r>
              <a:rPr lang="en-US" dirty="0" smtClean="0"/>
              <a:t> If </a:t>
            </a:r>
            <a:r>
              <a:rPr lang="en-US" dirty="0"/>
              <a:t>Program B is adopted, there is a one-third probability that 600 people will be saved and two-thirds probability that no people will be saved</a:t>
            </a:r>
          </a:p>
        </p:txBody>
      </p:sp>
      <p:sp>
        <p:nvSpPr>
          <p:cNvPr id="5" name="TextBox 4"/>
          <p:cNvSpPr txBox="1"/>
          <p:nvPr/>
        </p:nvSpPr>
        <p:spPr>
          <a:xfrm>
            <a:off x="304800" y="3352800"/>
            <a:ext cx="8534400" cy="923330"/>
          </a:xfrm>
          <a:prstGeom prst="rect">
            <a:avLst/>
          </a:prstGeom>
          <a:noFill/>
          <a:ln w="25400">
            <a:solidFill>
              <a:schemeClr val="accent1">
                <a:shade val="50000"/>
              </a:schemeClr>
            </a:solidFill>
          </a:ln>
        </p:spPr>
        <p:txBody>
          <a:bodyPr wrap="square" rtlCol="0">
            <a:spAutoFit/>
          </a:bodyPr>
          <a:lstStyle/>
          <a:p>
            <a:pPr>
              <a:buFont typeface="Arial" pitchFamily="34" charset="0"/>
              <a:buChar char="•"/>
            </a:pPr>
            <a:r>
              <a:rPr lang="en-US" dirty="0" smtClean="0"/>
              <a:t> If </a:t>
            </a:r>
            <a:r>
              <a:rPr lang="en-US" dirty="0"/>
              <a:t>Program A is adopted, 400 people will die</a:t>
            </a:r>
          </a:p>
          <a:p>
            <a:pPr>
              <a:buFont typeface="Arial" pitchFamily="34" charset="0"/>
              <a:buChar char="•"/>
            </a:pPr>
            <a:r>
              <a:rPr lang="en-US" dirty="0"/>
              <a:t> </a:t>
            </a:r>
            <a:r>
              <a:rPr lang="en-US" dirty="0" smtClean="0"/>
              <a:t>If </a:t>
            </a:r>
            <a:r>
              <a:rPr lang="en-US" dirty="0"/>
              <a:t>Program B is adopted, there is a one-third probability that nobody will die and two-thirds probability that 600 people will die</a:t>
            </a:r>
          </a:p>
        </p:txBody>
      </p:sp>
      <p:sp>
        <p:nvSpPr>
          <p:cNvPr id="6" name="TextBox 5"/>
          <p:cNvSpPr txBox="1"/>
          <p:nvPr/>
        </p:nvSpPr>
        <p:spPr>
          <a:xfrm>
            <a:off x="3124200" y="2667000"/>
            <a:ext cx="2590800" cy="369332"/>
          </a:xfrm>
          <a:prstGeom prst="rect">
            <a:avLst/>
          </a:prstGeom>
          <a:solidFill>
            <a:srgbClr val="FFC000"/>
          </a:solidFill>
        </p:spPr>
        <p:txBody>
          <a:bodyPr wrap="square" rtlCol="0">
            <a:spAutoFit/>
          </a:bodyPr>
          <a:lstStyle/>
          <a:p>
            <a:r>
              <a:rPr lang="en-US" dirty="0"/>
              <a:t>72% chose Program A</a:t>
            </a:r>
          </a:p>
        </p:txBody>
      </p:sp>
      <p:sp>
        <p:nvSpPr>
          <p:cNvPr id="9" name="TextBox 8"/>
          <p:cNvSpPr txBox="1"/>
          <p:nvPr/>
        </p:nvSpPr>
        <p:spPr>
          <a:xfrm>
            <a:off x="609600" y="5181600"/>
            <a:ext cx="8153400" cy="1477328"/>
          </a:xfrm>
          <a:prstGeom prst="rect">
            <a:avLst/>
          </a:prstGeom>
          <a:solidFill>
            <a:srgbClr val="FFFF66"/>
          </a:solidFill>
        </p:spPr>
        <p:txBody>
          <a:bodyPr wrap="square" rtlCol="0">
            <a:spAutoFit/>
          </a:bodyPr>
          <a:lstStyle/>
          <a:p>
            <a:pPr algn="just"/>
            <a:r>
              <a:rPr lang="en-US" b="1" dirty="0" smtClean="0"/>
              <a:t>People </a:t>
            </a:r>
            <a:r>
              <a:rPr lang="en-US" b="1" dirty="0"/>
              <a:t>dislike losses and seek to avoid them. </a:t>
            </a:r>
            <a:endParaRPr lang="en-US" b="1" dirty="0" smtClean="0"/>
          </a:p>
          <a:p>
            <a:pPr algn="just"/>
            <a:r>
              <a:rPr lang="en-US" dirty="0" smtClean="0"/>
              <a:t>The </a:t>
            </a:r>
            <a:r>
              <a:rPr lang="en-US" dirty="0"/>
              <a:t>first policy decision was worded so that Program B looked like the bigger loss; the second version was phrased so that Program A looked like sure </a:t>
            </a:r>
            <a:r>
              <a:rPr lang="en-US" dirty="0" smtClean="0"/>
              <a:t>loss. Defining </a:t>
            </a:r>
            <a:r>
              <a:rPr lang="en-US" dirty="0"/>
              <a:t>the issue as “losing something” was more persuasive than stating it in terms of gain</a:t>
            </a:r>
            <a:r>
              <a:rPr lang="en-US" dirty="0" smtClean="0"/>
              <a:t>.</a:t>
            </a:r>
            <a:endParaRPr lang="en-US" dirty="0"/>
          </a:p>
        </p:txBody>
      </p:sp>
      <p:sp>
        <p:nvSpPr>
          <p:cNvPr id="10" name="TextBox 9"/>
          <p:cNvSpPr txBox="1"/>
          <p:nvPr/>
        </p:nvSpPr>
        <p:spPr>
          <a:xfrm>
            <a:off x="3124200" y="4572000"/>
            <a:ext cx="2590800" cy="369332"/>
          </a:xfrm>
          <a:prstGeom prst="rect">
            <a:avLst/>
          </a:prstGeom>
          <a:solidFill>
            <a:srgbClr val="FFC000"/>
          </a:solidFill>
        </p:spPr>
        <p:txBody>
          <a:bodyPr wrap="square" rtlCol="0">
            <a:spAutoFit/>
          </a:bodyPr>
          <a:lstStyle/>
          <a:p>
            <a:r>
              <a:rPr lang="en-US" dirty="0" smtClean="0"/>
              <a:t>78% chose Program B</a:t>
            </a:r>
            <a:endParaRPr lang="en-US" dirty="0"/>
          </a:p>
        </p:txBody>
      </p:sp>
      <p:pic>
        <p:nvPicPr>
          <p:cNvPr id="11" name="Picture 10" descr="virus.jpg"/>
          <p:cNvPicPr>
            <a:picLocks noChangeAspect="1"/>
          </p:cNvPicPr>
          <p:nvPr/>
        </p:nvPicPr>
        <p:blipFill>
          <a:blip r:embed="rId2" cstate="print"/>
          <a:stretch>
            <a:fillRect/>
          </a:stretch>
        </p:blipFill>
        <p:spPr>
          <a:xfrm>
            <a:off x="7781925" y="228600"/>
            <a:ext cx="1362075" cy="10191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2362200"/>
            <a:ext cx="4267200" cy="1200329"/>
          </a:xfrm>
          <a:prstGeom prst="rect">
            <a:avLst/>
          </a:prstGeom>
          <a:solidFill>
            <a:schemeClr val="bg1"/>
          </a:solidFill>
          <a:ln>
            <a:solidFill>
              <a:schemeClr val="accent1">
                <a:shade val="50000"/>
              </a:schemeClr>
            </a:solidFill>
          </a:ln>
        </p:spPr>
        <p:txBody>
          <a:bodyPr wrap="square" rtlCol="0">
            <a:spAutoFit/>
          </a:bodyPr>
          <a:lstStyle/>
          <a:p>
            <a:pPr algn="just"/>
            <a:r>
              <a:rPr lang="en-US" b="1" dirty="0" smtClean="0"/>
              <a:t>A: </a:t>
            </a:r>
            <a:r>
              <a:rPr lang="en-US" dirty="0" smtClean="0"/>
              <a:t>A sure gain of $240</a:t>
            </a:r>
          </a:p>
          <a:p>
            <a:pPr algn="just"/>
            <a:r>
              <a:rPr lang="en-US" b="1" dirty="0" smtClean="0"/>
              <a:t>B: </a:t>
            </a:r>
            <a:r>
              <a:rPr lang="en-US" dirty="0" smtClean="0"/>
              <a:t>A 25% chance to gain $1000 and 75% chance of getting nothing.</a:t>
            </a:r>
          </a:p>
          <a:p>
            <a:endParaRPr lang="en-US" dirty="0"/>
          </a:p>
        </p:txBody>
      </p:sp>
      <p:sp>
        <p:nvSpPr>
          <p:cNvPr id="5" name="TextBox 4"/>
          <p:cNvSpPr txBox="1"/>
          <p:nvPr/>
        </p:nvSpPr>
        <p:spPr>
          <a:xfrm>
            <a:off x="4724400" y="2362200"/>
            <a:ext cx="4114800" cy="1200329"/>
          </a:xfrm>
          <a:prstGeom prst="rect">
            <a:avLst/>
          </a:prstGeom>
          <a:noFill/>
          <a:ln>
            <a:solidFill>
              <a:schemeClr val="accent1">
                <a:shade val="50000"/>
              </a:schemeClr>
            </a:solidFill>
          </a:ln>
        </p:spPr>
        <p:txBody>
          <a:bodyPr wrap="square" rtlCol="0">
            <a:spAutoFit/>
          </a:bodyPr>
          <a:lstStyle/>
          <a:p>
            <a:r>
              <a:rPr lang="en-US" b="1" dirty="0" smtClean="0"/>
              <a:t>C: </a:t>
            </a:r>
            <a:r>
              <a:rPr lang="en-US" dirty="0" smtClean="0"/>
              <a:t>A sure loss of 750</a:t>
            </a:r>
          </a:p>
          <a:p>
            <a:r>
              <a:rPr lang="en-US" b="1" dirty="0" smtClean="0"/>
              <a:t>D: </a:t>
            </a:r>
            <a:r>
              <a:rPr lang="en-US" dirty="0" smtClean="0"/>
              <a:t>A 75% chance of losing $1000 and a 25% chance to lose nothing.</a:t>
            </a:r>
          </a:p>
          <a:p>
            <a:endParaRPr lang="en-US" dirty="0"/>
          </a:p>
        </p:txBody>
      </p:sp>
      <p:sp>
        <p:nvSpPr>
          <p:cNvPr id="6" name="TextBox 5"/>
          <p:cNvSpPr txBox="1"/>
          <p:nvPr/>
        </p:nvSpPr>
        <p:spPr>
          <a:xfrm>
            <a:off x="685800" y="3962400"/>
            <a:ext cx="2819400" cy="369332"/>
          </a:xfrm>
          <a:prstGeom prst="rect">
            <a:avLst/>
          </a:prstGeom>
          <a:solidFill>
            <a:srgbClr val="92D050"/>
          </a:solidFill>
        </p:spPr>
        <p:txBody>
          <a:bodyPr wrap="square" rtlCol="0">
            <a:spAutoFit/>
          </a:bodyPr>
          <a:lstStyle/>
          <a:p>
            <a:r>
              <a:rPr lang="en-US" dirty="0" smtClean="0"/>
              <a:t>84% of people chose A</a:t>
            </a:r>
            <a:endParaRPr lang="en-US" dirty="0"/>
          </a:p>
        </p:txBody>
      </p:sp>
      <p:sp>
        <p:nvSpPr>
          <p:cNvPr id="7" name="TextBox 6"/>
          <p:cNvSpPr txBox="1"/>
          <p:nvPr/>
        </p:nvSpPr>
        <p:spPr>
          <a:xfrm>
            <a:off x="5257800" y="3962400"/>
            <a:ext cx="2895600" cy="369332"/>
          </a:xfrm>
          <a:prstGeom prst="rect">
            <a:avLst/>
          </a:prstGeom>
          <a:solidFill>
            <a:srgbClr val="92D050"/>
          </a:solidFill>
        </p:spPr>
        <p:txBody>
          <a:bodyPr wrap="square" rtlCol="0">
            <a:spAutoFit/>
          </a:bodyPr>
          <a:lstStyle/>
          <a:p>
            <a:r>
              <a:rPr lang="en-US" dirty="0" smtClean="0"/>
              <a:t>73% of people chose D</a:t>
            </a:r>
            <a:endParaRPr lang="en-US" dirty="0"/>
          </a:p>
        </p:txBody>
      </p:sp>
      <p:sp>
        <p:nvSpPr>
          <p:cNvPr id="9" name="Title 1"/>
          <p:cNvSpPr txBox="1">
            <a:spLocks/>
          </p:cNvSpPr>
          <p:nvPr/>
        </p:nvSpPr>
        <p:spPr>
          <a:xfrm>
            <a:off x="609600" y="427038"/>
            <a:ext cx="8229600" cy="1143000"/>
          </a:xfrm>
          <a:prstGeom prst="rect">
            <a:avLst/>
          </a:prstGeom>
        </p:spPr>
        <p:txBody>
          <a:bodyPr vert="horz" rtlCol="0" anchor="ctr">
            <a:normAutofit/>
            <a:scene3d>
              <a:camera prst="orthographicFront"/>
              <a:lightRig rig="soft" dir="t"/>
            </a:scene3d>
            <a:sp3d prstMaterial="softEdge">
              <a:bevelT w="25400" h="25400"/>
            </a:sp3d>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sk-SK" sz="4100" b="1" i="0" u="none" strike="noStrike" kern="1200" cap="none" spc="0" normalizeH="0" baseline="0" noProof="0" dirty="0" err="1"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Framing</a:t>
            </a:r>
            <a:r>
              <a:rPr kumimoji="0" lang="sk-SK" sz="41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 </a:t>
            </a:r>
            <a:r>
              <a:rPr kumimoji="0" lang="en-US" sz="16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r>
              <a:rPr kumimoji="0" lang="en-US" sz="1600" b="1" i="0" u="none" strike="noStrike" kern="1200" cap="none" spc="0" normalizeH="0" baseline="0" noProof="0" dirty="0" err="1"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Kahneman</a:t>
            </a:r>
            <a:r>
              <a:rPr kumimoji="0" lang="en-US" sz="16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 &amp; </a:t>
            </a:r>
            <a:r>
              <a:rPr kumimoji="0" lang="en-US" sz="1600" b="1" i="0" u="none" strike="noStrike" kern="1200" cap="none" spc="0" normalizeH="0" baseline="0" noProof="0" dirty="0" err="1"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Tversky</a:t>
            </a:r>
            <a:r>
              <a:rPr kumimoji="0" lang="en-US" sz="16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a:t>
            </a:r>
            <a:endParaRPr kumimoji="0" lang="en-US" sz="16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pic>
        <p:nvPicPr>
          <p:cNvPr id="10" name="Picture 9" descr="money mini.jpg"/>
          <p:cNvPicPr>
            <a:picLocks noChangeAspect="1"/>
          </p:cNvPicPr>
          <p:nvPr/>
        </p:nvPicPr>
        <p:blipFill>
          <a:blip r:embed="rId2" cstate="print"/>
          <a:stretch>
            <a:fillRect/>
          </a:stretch>
        </p:blipFill>
        <p:spPr>
          <a:xfrm>
            <a:off x="8039100" y="0"/>
            <a:ext cx="1104900" cy="1104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400" i="1" dirty="0" smtClean="0"/>
              <a:t>Risk aversion behavior </a:t>
            </a:r>
            <a:r>
              <a:rPr lang="en-US" sz="2400" dirty="0" smtClean="0"/>
              <a:t>– presentation of options as sure gains</a:t>
            </a:r>
          </a:p>
          <a:p>
            <a:pPr>
              <a:buNone/>
            </a:pPr>
            <a:r>
              <a:rPr lang="en-US" sz="2400" dirty="0" smtClean="0"/>
              <a:t>	We prefer sure gains to gambling for more</a:t>
            </a:r>
          </a:p>
          <a:p>
            <a:r>
              <a:rPr lang="en-US" sz="2400" i="1" dirty="0" smtClean="0"/>
              <a:t>Riskier behavior </a:t>
            </a:r>
            <a:r>
              <a:rPr lang="en-US" sz="2400" dirty="0" smtClean="0"/>
              <a:t>– presentation as the relative likelihood of looses. We are willing to gamble in order to avoid losses.</a:t>
            </a:r>
          </a:p>
          <a:p>
            <a:pPr>
              <a:buNone/>
            </a:pPr>
            <a:r>
              <a:rPr lang="en-US" sz="2400" dirty="0" smtClean="0"/>
              <a:t>	We prefer gambling than sure losses.</a:t>
            </a:r>
          </a:p>
          <a:p>
            <a:pPr>
              <a:buNone/>
            </a:pPr>
            <a:endParaRPr lang="en-US" dirty="0"/>
          </a:p>
        </p:txBody>
      </p:sp>
      <p:sp>
        <p:nvSpPr>
          <p:cNvPr id="3" name="Title 2"/>
          <p:cNvSpPr>
            <a:spLocks noGrp="1"/>
          </p:cNvSpPr>
          <p:nvPr>
            <p:ph type="title"/>
          </p:nvPr>
        </p:nvSpPr>
        <p:spPr/>
        <p:txBody>
          <a:bodyPr/>
          <a:lstStyle/>
          <a:p>
            <a:r>
              <a:rPr lang="en-US" dirty="0" smtClean="0"/>
              <a:t>Applications</a:t>
            </a:r>
            <a:endParaRPr lang="en-US" dirty="0"/>
          </a:p>
        </p:txBody>
      </p:sp>
      <p:pic>
        <p:nvPicPr>
          <p:cNvPr id="5" name="Picture 4" descr="moeny mini š.jpg"/>
          <p:cNvPicPr>
            <a:picLocks noChangeAspect="1"/>
          </p:cNvPicPr>
          <p:nvPr/>
        </p:nvPicPr>
        <p:blipFill>
          <a:blip r:embed="rId2" cstate="print"/>
          <a:stretch>
            <a:fillRect/>
          </a:stretch>
        </p:blipFill>
        <p:spPr>
          <a:xfrm>
            <a:off x="7962900" y="152400"/>
            <a:ext cx="1181100" cy="933450"/>
          </a:xfrm>
          <a:prstGeom prst="rect">
            <a:avLst/>
          </a:prstGeom>
        </p:spPr>
      </p:pic>
      <p:sp>
        <p:nvSpPr>
          <p:cNvPr id="6" name="TextBox 5"/>
          <p:cNvSpPr txBox="1"/>
          <p:nvPr/>
        </p:nvSpPr>
        <p:spPr>
          <a:xfrm>
            <a:off x="1447800" y="5334000"/>
            <a:ext cx="6019800" cy="523220"/>
          </a:xfrm>
          <a:prstGeom prst="rect">
            <a:avLst/>
          </a:prstGeom>
          <a:solidFill>
            <a:srgbClr val="FFFF66"/>
          </a:solidFill>
        </p:spPr>
        <p:txBody>
          <a:bodyPr wrap="square" rtlCol="0">
            <a:spAutoFit/>
          </a:bodyPr>
          <a:lstStyle/>
          <a:p>
            <a:pPr algn="ctr"/>
            <a:r>
              <a:rPr lang="en-US" sz="2800" dirty="0" smtClean="0"/>
              <a:t>PEOPLE WANT TO AVOID LOSSES</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spirin.jpg"/>
          <p:cNvPicPr>
            <a:picLocks noGrp="1" noChangeAspect="1"/>
          </p:cNvPicPr>
          <p:nvPr>
            <p:ph idx="1"/>
          </p:nvPr>
        </p:nvPicPr>
        <p:blipFill>
          <a:blip r:embed="rId2" cstate="print"/>
          <a:stretch>
            <a:fillRect/>
          </a:stretch>
        </p:blipFill>
        <p:spPr>
          <a:xfrm>
            <a:off x="838200" y="1905000"/>
            <a:ext cx="2047875" cy="3810000"/>
          </a:xfrm>
        </p:spPr>
      </p:pic>
      <p:sp>
        <p:nvSpPr>
          <p:cNvPr id="3" name="Title 2"/>
          <p:cNvSpPr>
            <a:spLocks noGrp="1"/>
          </p:cNvSpPr>
          <p:nvPr>
            <p:ph type="title"/>
          </p:nvPr>
        </p:nvSpPr>
        <p:spPr/>
        <p:txBody>
          <a:bodyPr/>
          <a:lstStyle/>
          <a:p>
            <a:r>
              <a:rPr lang="en-US" dirty="0" smtClean="0"/>
              <a:t>Framing</a:t>
            </a:r>
            <a:endParaRPr lang="en-US" dirty="0"/>
          </a:p>
        </p:txBody>
      </p:sp>
      <p:sp>
        <p:nvSpPr>
          <p:cNvPr id="5" name="TextBox 4"/>
          <p:cNvSpPr txBox="1"/>
          <p:nvPr/>
        </p:nvSpPr>
        <p:spPr>
          <a:xfrm>
            <a:off x="3200400" y="2743200"/>
            <a:ext cx="5334000" cy="954107"/>
          </a:xfrm>
          <a:prstGeom prst="rect">
            <a:avLst/>
          </a:prstGeom>
          <a:noFill/>
        </p:spPr>
        <p:txBody>
          <a:bodyPr wrap="square" rtlCol="0">
            <a:spAutoFit/>
          </a:bodyPr>
          <a:lstStyle/>
          <a:p>
            <a:r>
              <a:rPr lang="en-US" sz="2800" dirty="0" smtClean="0"/>
              <a:t>“No other pain reliever is stronger and more effective”</a:t>
            </a:r>
            <a:endParaRPr lang="en-US" sz="2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r>
              <a:rPr lang="en-US" b="1" dirty="0" smtClean="0"/>
              <a:t>Priming refers to a increased sensitivity to certain stimuli due to prior experience.</a:t>
            </a:r>
          </a:p>
          <a:p>
            <a:r>
              <a:rPr lang="en-US" dirty="0" smtClean="0"/>
              <a:t>Because priming is believed to occur outside of conscious awareness, it is different from memory that relies on the direct retrieval of information. Direct retrieval utilizes explicit memory, while priming relies on implicit memory. </a:t>
            </a:r>
          </a:p>
          <a:p>
            <a:r>
              <a:rPr lang="en-US" dirty="0" smtClean="0"/>
              <a:t>Research has also shown that the affects of priming can impact the decision-making process</a:t>
            </a:r>
          </a:p>
          <a:p>
            <a:pPr>
              <a:buNone/>
            </a:pPr>
            <a:r>
              <a:rPr lang="en-US" dirty="0" smtClean="0"/>
              <a:t>	</a:t>
            </a:r>
          </a:p>
          <a:p>
            <a:pPr>
              <a:buNone/>
            </a:pPr>
            <a:r>
              <a:rPr lang="en-US" dirty="0" smtClean="0"/>
              <a:t>	(Jacoby, 1983)</a:t>
            </a:r>
            <a:endParaRPr lang="en-US" dirty="0"/>
          </a:p>
        </p:txBody>
      </p:sp>
      <p:sp>
        <p:nvSpPr>
          <p:cNvPr id="2" name="Title 1"/>
          <p:cNvSpPr>
            <a:spLocks noGrp="1"/>
          </p:cNvSpPr>
          <p:nvPr>
            <p:ph type="title"/>
          </p:nvPr>
        </p:nvSpPr>
        <p:spPr/>
        <p:txBody>
          <a:bodyPr/>
          <a:lstStyle/>
          <a:p>
            <a:r>
              <a:rPr lang="en-US" dirty="0" smtClean="0"/>
              <a:t>Priming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par>
                                <p:cTn id="18" presetID="12" presetClass="entr" presetSubtype="4"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slide(fromBottom)">
                                      <p:cBhvr>
                                        <p:cTn id="20" dur="500"/>
                                        <p:tgtEl>
                                          <p:spTgt spid="3">
                                            <p:txEl>
                                              <p:pRg st="3" end="3"/>
                                            </p:txEl>
                                          </p:spTgt>
                                        </p:tgtEl>
                                      </p:cBhvr>
                                    </p:animEffect>
                                  </p:childTnLst>
                                </p:cTn>
                              </p:par>
                              <p:par>
                                <p:cTn id="21" presetID="1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slide(fromBottom)">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fresh frozen.jpg"/>
          <p:cNvPicPr>
            <a:picLocks noGrp="1" noChangeAspect="1"/>
          </p:cNvPicPr>
          <p:nvPr>
            <p:ph idx="1"/>
          </p:nvPr>
        </p:nvPicPr>
        <p:blipFill>
          <a:blip r:embed="rId2" cstate="print"/>
          <a:stretch>
            <a:fillRect/>
          </a:stretch>
        </p:blipFill>
        <p:spPr>
          <a:xfrm>
            <a:off x="1905000" y="685800"/>
            <a:ext cx="5257800" cy="5906262"/>
          </a:xfrm>
        </p:spPr>
      </p:pic>
      <p:sp>
        <p:nvSpPr>
          <p:cNvPr id="5" name="Right Arrow 4"/>
          <p:cNvSpPr/>
          <p:nvPr/>
        </p:nvSpPr>
        <p:spPr>
          <a:xfrm>
            <a:off x="762000" y="1524000"/>
            <a:ext cx="1981200" cy="13716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47800"/>
            <a:ext cx="6858000" cy="5029200"/>
          </a:xfrm>
        </p:spPr>
        <p:txBody>
          <a:bodyPr>
            <a:normAutofit/>
          </a:bodyPr>
          <a:lstStyle/>
          <a:p>
            <a:r>
              <a:rPr lang="en-US" dirty="0" smtClean="0"/>
              <a:t>Pass away = die</a:t>
            </a:r>
          </a:p>
          <a:p>
            <a:r>
              <a:rPr lang="en-US" dirty="0" smtClean="0"/>
              <a:t>Fatal injury = death</a:t>
            </a:r>
          </a:p>
          <a:p>
            <a:r>
              <a:rPr lang="en-US" dirty="0" smtClean="0"/>
              <a:t>Active defending = attacking</a:t>
            </a:r>
          </a:p>
          <a:p>
            <a:r>
              <a:rPr lang="en-US" dirty="0" smtClean="0"/>
              <a:t>Associate = low-level employee</a:t>
            </a:r>
          </a:p>
          <a:p>
            <a:r>
              <a:rPr lang="en-US" dirty="0" smtClean="0"/>
              <a:t>Efficient = profitable</a:t>
            </a:r>
          </a:p>
          <a:p>
            <a:r>
              <a:rPr lang="en-US" dirty="0" smtClean="0"/>
              <a:t>Enhanced interrogation = torture</a:t>
            </a:r>
          </a:p>
          <a:p>
            <a:r>
              <a:rPr lang="en-US" dirty="0" smtClean="0"/>
              <a:t>Executive assistant = secretary</a:t>
            </a:r>
          </a:p>
          <a:p>
            <a:r>
              <a:rPr lang="en-US" dirty="0" smtClean="0"/>
              <a:t>Job flexibility = lack of job security</a:t>
            </a:r>
          </a:p>
          <a:p>
            <a:r>
              <a:rPr lang="en-US" dirty="0" smtClean="0"/>
              <a:t>Pre-owned = used</a:t>
            </a:r>
          </a:p>
          <a:p>
            <a:r>
              <a:rPr lang="en-US" dirty="0" err="1" smtClean="0"/>
              <a:t>Oper</a:t>
            </a:r>
            <a:r>
              <a:rPr lang="sk-SK" dirty="0" err="1" smtClean="0"/>
              <a:t>átor</a:t>
            </a:r>
            <a:r>
              <a:rPr lang="sk-SK" dirty="0" smtClean="0"/>
              <a:t> výroby = práce u pásu</a:t>
            </a:r>
          </a:p>
          <a:p>
            <a:endParaRPr lang="en-US" dirty="0" smtClean="0"/>
          </a:p>
          <a:p>
            <a:endParaRPr lang="en-US" dirty="0" smtClean="0"/>
          </a:p>
          <a:p>
            <a:endParaRPr lang="en-US" dirty="0"/>
          </a:p>
        </p:txBody>
      </p:sp>
      <p:sp>
        <p:nvSpPr>
          <p:cNvPr id="3" name="Title 2"/>
          <p:cNvSpPr>
            <a:spLocks noGrp="1"/>
          </p:cNvSpPr>
          <p:nvPr>
            <p:ph type="title"/>
          </p:nvPr>
        </p:nvSpPr>
        <p:spPr/>
        <p:txBody>
          <a:bodyPr/>
          <a:lstStyle/>
          <a:p>
            <a:r>
              <a:rPr lang="en-US" dirty="0" smtClean="0"/>
              <a:t>Doublespeak (euphemism)</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4724400"/>
            <a:ext cx="5410200" cy="1477328"/>
          </a:xfrm>
          <a:prstGeom prst="rect">
            <a:avLst/>
          </a:prstGeom>
          <a:noFill/>
        </p:spPr>
        <p:txBody>
          <a:bodyPr wrap="square" rtlCol="0">
            <a:spAutoFit/>
          </a:bodyPr>
          <a:lstStyle/>
          <a:p>
            <a:r>
              <a:rPr lang="en-US" sz="2400" i="1" dirty="0" smtClean="0">
                <a:solidFill>
                  <a:schemeClr val="accent6">
                    <a:lumMod val="75000"/>
                  </a:schemeClr>
                </a:solidFill>
              </a:rPr>
              <a:t>Cordless device </a:t>
            </a:r>
          </a:p>
          <a:p>
            <a:pPr>
              <a:buNone/>
            </a:pPr>
            <a:r>
              <a:rPr lang="en-US" sz="2400" dirty="0" smtClean="0">
                <a:solidFill>
                  <a:schemeClr val="accent6">
                    <a:lumMod val="75000"/>
                  </a:schemeClr>
                </a:solidFill>
              </a:rPr>
              <a:t>	or</a:t>
            </a:r>
          </a:p>
          <a:p>
            <a:pPr>
              <a:buNone/>
            </a:pPr>
            <a:r>
              <a:rPr lang="en-US" sz="2400" i="1" dirty="0" smtClean="0">
                <a:solidFill>
                  <a:schemeClr val="accent6">
                    <a:lumMod val="75000"/>
                  </a:schemeClr>
                </a:solidFill>
              </a:rPr>
              <a:t>Runs on two AA batteries</a:t>
            </a:r>
          </a:p>
          <a:p>
            <a:endParaRPr lang="en-US" dirty="0"/>
          </a:p>
        </p:txBody>
      </p:sp>
      <p:sp>
        <p:nvSpPr>
          <p:cNvPr id="5" name="TextBox 4"/>
          <p:cNvSpPr txBox="1"/>
          <p:nvPr/>
        </p:nvSpPr>
        <p:spPr>
          <a:xfrm>
            <a:off x="533400" y="1676400"/>
            <a:ext cx="8610600" cy="1477328"/>
          </a:xfrm>
          <a:prstGeom prst="rect">
            <a:avLst/>
          </a:prstGeom>
          <a:noFill/>
        </p:spPr>
        <p:txBody>
          <a:bodyPr wrap="square" rtlCol="0">
            <a:spAutoFit/>
          </a:bodyPr>
          <a:lstStyle/>
          <a:p>
            <a:r>
              <a:rPr lang="en-US" sz="2400" i="1" dirty="0" smtClean="0">
                <a:solidFill>
                  <a:schemeClr val="accent1">
                    <a:lumMod val="50000"/>
                  </a:schemeClr>
                </a:solidFill>
              </a:rPr>
              <a:t>Free guide to Brno clubs</a:t>
            </a:r>
          </a:p>
          <a:p>
            <a:pPr>
              <a:buNone/>
            </a:pPr>
            <a:r>
              <a:rPr lang="en-US" sz="2400" dirty="0" smtClean="0">
                <a:solidFill>
                  <a:schemeClr val="accent1">
                    <a:lumMod val="50000"/>
                  </a:schemeClr>
                </a:solidFill>
              </a:rPr>
              <a:t>	or</a:t>
            </a:r>
          </a:p>
          <a:p>
            <a:pPr>
              <a:buNone/>
            </a:pPr>
            <a:r>
              <a:rPr lang="en-US" sz="2400" i="1" dirty="0" smtClean="0">
                <a:solidFill>
                  <a:schemeClr val="accent1">
                    <a:lumMod val="50000"/>
                  </a:schemeClr>
                </a:solidFill>
              </a:rPr>
              <a:t>Advertising material sponsored by several Brno clubs</a:t>
            </a:r>
            <a:endParaRPr lang="en-US" sz="2400" dirty="0" smtClean="0">
              <a:solidFill>
                <a:schemeClr val="accent1">
                  <a:lumMod val="50000"/>
                </a:schemeClr>
              </a:solidFill>
            </a:endParaRPr>
          </a:p>
          <a:p>
            <a:endParaRPr lang="en-US" dirty="0"/>
          </a:p>
        </p:txBody>
      </p:sp>
      <p:sp>
        <p:nvSpPr>
          <p:cNvPr id="6" name="TextBox 5"/>
          <p:cNvSpPr txBox="1"/>
          <p:nvPr/>
        </p:nvSpPr>
        <p:spPr>
          <a:xfrm>
            <a:off x="3962400" y="3352800"/>
            <a:ext cx="5181600" cy="1200329"/>
          </a:xfrm>
          <a:prstGeom prst="rect">
            <a:avLst/>
          </a:prstGeom>
          <a:noFill/>
        </p:spPr>
        <p:txBody>
          <a:bodyPr wrap="square" rtlCol="0">
            <a:spAutoFit/>
          </a:bodyPr>
          <a:lstStyle/>
          <a:p>
            <a:r>
              <a:rPr lang="en-US" sz="2400" i="1" dirty="0" smtClean="0">
                <a:solidFill>
                  <a:srgbClr val="00B050"/>
                </a:solidFill>
              </a:rPr>
              <a:t>Support our freedom fighters</a:t>
            </a:r>
          </a:p>
          <a:p>
            <a:r>
              <a:rPr lang="en-US" sz="2400" dirty="0" smtClean="0">
                <a:solidFill>
                  <a:srgbClr val="00B050"/>
                </a:solidFill>
              </a:rPr>
              <a:t>	or</a:t>
            </a:r>
          </a:p>
          <a:p>
            <a:r>
              <a:rPr lang="en-US" sz="2400" i="1" dirty="0" smtClean="0">
                <a:solidFill>
                  <a:srgbClr val="00B050"/>
                </a:solidFill>
              </a:rPr>
              <a:t>Support the army</a:t>
            </a:r>
            <a:endParaRPr lang="en-US" sz="2400" i="1" dirty="0">
              <a:solidFill>
                <a:srgbClr val="00B050"/>
              </a:solidFill>
            </a:endParaRPr>
          </a:p>
        </p:txBody>
      </p:sp>
      <p:sp>
        <p:nvSpPr>
          <p:cNvPr id="7" name="Title 2"/>
          <p:cNvSpPr>
            <a:spLocks noGrp="1"/>
          </p:cNvSpPr>
          <p:nvPr>
            <p:ph type="title"/>
          </p:nvPr>
        </p:nvSpPr>
        <p:spPr>
          <a:xfrm>
            <a:off x="457200" y="274638"/>
            <a:ext cx="8229600" cy="1143000"/>
          </a:xfrm>
        </p:spPr>
        <p:txBody>
          <a:bodyPr/>
          <a:lstStyle/>
          <a:p>
            <a:r>
              <a:rPr lang="en-US" dirty="0" smtClean="0"/>
              <a:t>What sounds better?</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Framing the price of whiskey</a:t>
            </a:r>
            <a:endParaRPr lang="en-US" dirty="0"/>
          </a:p>
        </p:txBody>
      </p:sp>
      <p:pic>
        <p:nvPicPr>
          <p:cNvPr id="4" name="Picture 3" descr="whiskey 2.jpeg"/>
          <p:cNvPicPr>
            <a:picLocks noChangeAspect="1"/>
          </p:cNvPicPr>
          <p:nvPr/>
        </p:nvPicPr>
        <p:blipFill>
          <a:blip r:embed="rId2" cstate="print"/>
          <a:stretch>
            <a:fillRect/>
          </a:stretch>
        </p:blipFill>
        <p:spPr>
          <a:xfrm>
            <a:off x="685800" y="2286000"/>
            <a:ext cx="3505200" cy="3264218"/>
          </a:xfrm>
          <a:prstGeom prst="rect">
            <a:avLst/>
          </a:prstGeom>
        </p:spPr>
      </p:pic>
      <p:pic>
        <p:nvPicPr>
          <p:cNvPr id="5" name="Picture 4" descr="whiskey 2.jpeg"/>
          <p:cNvPicPr>
            <a:picLocks noChangeAspect="1"/>
          </p:cNvPicPr>
          <p:nvPr/>
        </p:nvPicPr>
        <p:blipFill>
          <a:blip r:embed="rId2" cstate="print"/>
          <a:stretch>
            <a:fillRect/>
          </a:stretch>
        </p:blipFill>
        <p:spPr>
          <a:xfrm>
            <a:off x="4876800" y="2286000"/>
            <a:ext cx="3505200" cy="3264218"/>
          </a:xfrm>
          <a:prstGeom prst="rect">
            <a:avLst/>
          </a:prstGeom>
        </p:spPr>
      </p:pic>
      <p:sp>
        <p:nvSpPr>
          <p:cNvPr id="6" name="TextBox 5"/>
          <p:cNvSpPr txBox="1"/>
          <p:nvPr/>
        </p:nvSpPr>
        <p:spPr>
          <a:xfrm>
            <a:off x="1752600" y="5715000"/>
            <a:ext cx="1752600" cy="400110"/>
          </a:xfrm>
          <a:prstGeom prst="rect">
            <a:avLst/>
          </a:prstGeom>
          <a:noFill/>
        </p:spPr>
        <p:txBody>
          <a:bodyPr wrap="square" rtlCol="0">
            <a:spAutoFit/>
          </a:bodyPr>
          <a:lstStyle/>
          <a:p>
            <a:r>
              <a:rPr lang="en-US" sz="2000" b="1" dirty="0"/>
              <a:t>8</a:t>
            </a:r>
            <a:r>
              <a:rPr lang="en-US" sz="2000" b="1" dirty="0" smtClean="0"/>
              <a:t>9,- CZK</a:t>
            </a:r>
            <a:endParaRPr lang="en-US" sz="2000" b="1" dirty="0"/>
          </a:p>
        </p:txBody>
      </p:sp>
      <p:sp>
        <p:nvSpPr>
          <p:cNvPr id="8" name="TextBox 7"/>
          <p:cNvSpPr txBox="1"/>
          <p:nvPr/>
        </p:nvSpPr>
        <p:spPr>
          <a:xfrm>
            <a:off x="5715000" y="5715000"/>
            <a:ext cx="1752600" cy="400110"/>
          </a:xfrm>
          <a:prstGeom prst="rect">
            <a:avLst/>
          </a:prstGeom>
          <a:noFill/>
        </p:spPr>
        <p:txBody>
          <a:bodyPr wrap="square" rtlCol="0">
            <a:spAutoFit/>
          </a:bodyPr>
          <a:lstStyle/>
          <a:p>
            <a:r>
              <a:rPr lang="en-US" sz="2000" b="1" dirty="0" smtClean="0"/>
              <a:t>1490,- CZK</a:t>
            </a:r>
            <a:endParaRPr 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4"/>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6"/>
                                        </p:tgtEl>
                                        <p:attrNameLst>
                                          <p:attrName>style.visibility</p:attrName>
                                        </p:attrNameLst>
                                      </p:cBhvr>
                                      <p:to>
                                        <p:strVal val="hidden"/>
                                      </p:to>
                                    </p:set>
                                  </p:childTnLst>
                                </p:cTn>
                              </p:par>
                              <p:par>
                                <p:cTn id="19" presetID="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problem is that the McCain campaign adheres to the gospel of Frank </a:t>
            </a:r>
            <a:r>
              <a:rPr lang="en-US" dirty="0" err="1" smtClean="0"/>
              <a:t>Luntz</a:t>
            </a:r>
            <a:r>
              <a:rPr lang="en-US" dirty="0" smtClean="0"/>
              <a:t>, the Republican framing guru, and the Obama campaign doesn’t listen to his George </a:t>
            </a:r>
            <a:r>
              <a:rPr lang="en-US" dirty="0" err="1" smtClean="0"/>
              <a:t>Lakoff</a:t>
            </a:r>
            <a:r>
              <a:rPr lang="en-US" dirty="0" smtClean="0"/>
              <a:t>, his Democratic counterpart.  </a:t>
            </a:r>
            <a:r>
              <a:rPr lang="en-US" dirty="0" err="1" smtClean="0"/>
              <a:t>Luntz</a:t>
            </a:r>
            <a:r>
              <a:rPr lang="en-US" dirty="0" smtClean="0"/>
              <a:t> and </a:t>
            </a:r>
            <a:r>
              <a:rPr lang="en-US" dirty="0" err="1" smtClean="0"/>
              <a:t>Lakoff</a:t>
            </a:r>
            <a:r>
              <a:rPr lang="en-US" dirty="0" smtClean="0"/>
              <a:t> both argue variations on the same theme:  that people connect emotionally not intellectually, and trying to convince them with intellectual arguments only reinforces their existing perceptions.</a:t>
            </a:r>
            <a:endParaRPr lang="en-US" dirty="0"/>
          </a:p>
        </p:txBody>
      </p:sp>
      <p:sp>
        <p:nvSpPr>
          <p:cNvPr id="3" name="Title 2"/>
          <p:cNvSpPr>
            <a:spLocks noGrp="1"/>
          </p:cNvSpPr>
          <p:nvPr>
            <p:ph type="title"/>
          </p:nvPr>
        </p:nvSpPr>
        <p:spPr/>
        <p:txBody>
          <a:bodyPr/>
          <a:lstStyle/>
          <a:p>
            <a:r>
              <a:rPr lang="en-US" dirty="0" smtClean="0"/>
              <a:t>Emotion &amp; Cognition</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9"/>
            <a:ext cx="8229600" cy="2709671"/>
          </a:xfrm>
        </p:spPr>
        <p:txBody>
          <a:bodyPr/>
          <a:lstStyle/>
          <a:p>
            <a:r>
              <a:rPr lang="en-US" dirty="0" smtClean="0"/>
              <a:t>Facts</a:t>
            </a:r>
          </a:p>
          <a:p>
            <a:r>
              <a:rPr lang="en-US" dirty="0" smtClean="0"/>
              <a:t>Quantitative information</a:t>
            </a:r>
          </a:p>
          <a:p>
            <a:r>
              <a:rPr lang="en-US" dirty="0" smtClean="0"/>
              <a:t>Eyewitness statements</a:t>
            </a:r>
          </a:p>
          <a:p>
            <a:r>
              <a:rPr lang="en-US" dirty="0" smtClean="0"/>
              <a:t>Testimonials</a:t>
            </a:r>
          </a:p>
          <a:p>
            <a:r>
              <a:rPr lang="en-US" dirty="0" smtClean="0"/>
              <a:t>Credible source’s opinion</a:t>
            </a:r>
            <a:endParaRPr lang="en-US" dirty="0"/>
          </a:p>
        </p:txBody>
      </p:sp>
      <p:sp>
        <p:nvSpPr>
          <p:cNvPr id="3" name="Title 2"/>
          <p:cNvSpPr>
            <a:spLocks noGrp="1"/>
          </p:cNvSpPr>
          <p:nvPr>
            <p:ph type="title"/>
          </p:nvPr>
        </p:nvSpPr>
        <p:spPr/>
        <p:txBody>
          <a:bodyPr/>
          <a:lstStyle/>
          <a:p>
            <a:r>
              <a:rPr lang="en-US" dirty="0" smtClean="0"/>
              <a:t>Evidence</a:t>
            </a:r>
            <a:endParaRPr lang="en-US" dirty="0"/>
          </a:p>
        </p:txBody>
      </p:sp>
      <p:sp>
        <p:nvSpPr>
          <p:cNvPr id="4" name="TextBox 3"/>
          <p:cNvSpPr txBox="1"/>
          <p:nvPr/>
        </p:nvSpPr>
        <p:spPr>
          <a:xfrm>
            <a:off x="1981200" y="4572000"/>
            <a:ext cx="7543800" cy="1200329"/>
          </a:xfrm>
          <a:prstGeom prst="rect">
            <a:avLst/>
          </a:prstGeom>
          <a:noFill/>
        </p:spPr>
        <p:txBody>
          <a:bodyPr wrap="square" rtlCol="0">
            <a:spAutoFit/>
          </a:bodyPr>
          <a:lstStyle/>
          <a:p>
            <a:pPr>
              <a:buFont typeface="Wingdings" pitchFamily="2" charset="2"/>
              <a:buChar char="v"/>
            </a:pPr>
            <a:r>
              <a:rPr lang="en-US" sz="2400" dirty="0" smtClean="0"/>
              <a:t> 	The use of evidence is effective</a:t>
            </a:r>
          </a:p>
          <a:p>
            <a:pPr>
              <a:buFont typeface="Wingdings" pitchFamily="2" charset="2"/>
              <a:buChar char="v"/>
            </a:pPr>
            <a:r>
              <a:rPr lang="en-US" sz="2400" dirty="0" smtClean="0"/>
              <a:t> 	Evidence is especially persuasive when 	attributed to highly </a:t>
            </a:r>
            <a:r>
              <a:rPr lang="en-US" sz="2400" smtClean="0"/>
              <a:t>credible source</a:t>
            </a:r>
            <a:endParaRPr lang="en-US" sz="2400" dirty="0"/>
          </a:p>
        </p:txBody>
      </p:sp>
      <p:pic>
        <p:nvPicPr>
          <p:cNvPr id="5" name="Picture 4" descr="stasts.jpg"/>
          <p:cNvPicPr>
            <a:picLocks noChangeAspect="1"/>
          </p:cNvPicPr>
          <p:nvPr/>
        </p:nvPicPr>
        <p:blipFill>
          <a:blip r:embed="rId2" cstate="print"/>
          <a:stretch>
            <a:fillRect/>
          </a:stretch>
        </p:blipFill>
        <p:spPr>
          <a:xfrm>
            <a:off x="4495800" y="228600"/>
            <a:ext cx="1143000" cy="1171575"/>
          </a:xfrm>
          <a:prstGeom prst="rect">
            <a:avLst/>
          </a:prstGeom>
        </p:spPr>
      </p:pic>
      <p:pic>
        <p:nvPicPr>
          <p:cNvPr id="7" name="Picture 6" descr="testimonial.jpg"/>
          <p:cNvPicPr>
            <a:picLocks noChangeAspect="1"/>
          </p:cNvPicPr>
          <p:nvPr/>
        </p:nvPicPr>
        <p:blipFill>
          <a:blip r:embed="rId3" cstate="print"/>
          <a:stretch>
            <a:fillRect/>
          </a:stretch>
        </p:blipFill>
        <p:spPr>
          <a:xfrm>
            <a:off x="6096000" y="228600"/>
            <a:ext cx="1346200" cy="2095500"/>
          </a:xfrm>
          <a:prstGeom prst="rect">
            <a:avLst/>
          </a:prstGeom>
        </p:spPr>
      </p:pic>
      <p:pic>
        <p:nvPicPr>
          <p:cNvPr id="8" name="Picture 7" descr="doctor 2.jpg"/>
          <p:cNvPicPr>
            <a:picLocks noChangeAspect="1"/>
          </p:cNvPicPr>
          <p:nvPr/>
        </p:nvPicPr>
        <p:blipFill>
          <a:blip r:embed="rId4" cstate="print"/>
          <a:stretch>
            <a:fillRect/>
          </a:stretch>
        </p:blipFill>
        <p:spPr>
          <a:xfrm>
            <a:off x="7848600" y="304800"/>
            <a:ext cx="838200" cy="10953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redmet anketa.jpg"/>
          <p:cNvPicPr>
            <a:picLocks noGrp="1" noChangeAspect="1"/>
          </p:cNvPicPr>
          <p:nvPr>
            <p:ph idx="1"/>
          </p:nvPr>
        </p:nvPicPr>
        <p:blipFill>
          <a:blip r:embed="rId2" cstate="print"/>
          <a:stretch>
            <a:fillRect/>
          </a:stretch>
        </p:blipFill>
        <p:spPr>
          <a:xfrm>
            <a:off x="533400" y="1447800"/>
            <a:ext cx="7848600" cy="1459176"/>
          </a:xfrm>
        </p:spPr>
      </p:pic>
      <p:sp>
        <p:nvSpPr>
          <p:cNvPr id="3" name="Title 2"/>
          <p:cNvSpPr>
            <a:spLocks noGrp="1"/>
          </p:cNvSpPr>
          <p:nvPr>
            <p:ph type="title"/>
          </p:nvPr>
        </p:nvSpPr>
        <p:spPr/>
        <p:txBody>
          <a:bodyPr/>
          <a:lstStyle/>
          <a:p>
            <a:r>
              <a:rPr lang="en-US" dirty="0" smtClean="0"/>
              <a:t>Graphic narratives vs. </a:t>
            </a:r>
            <a:r>
              <a:rPr lang="en-US" smtClean="0"/>
              <a:t>Statistics</a:t>
            </a:r>
            <a:endParaRPr lang="en-US"/>
          </a:p>
        </p:txBody>
      </p:sp>
      <p:pic>
        <p:nvPicPr>
          <p:cNvPr id="5" name="Picture 4" descr="michal.jpg"/>
          <p:cNvPicPr>
            <a:picLocks noChangeAspect="1"/>
          </p:cNvPicPr>
          <p:nvPr/>
        </p:nvPicPr>
        <p:blipFill>
          <a:blip r:embed="rId3" cstate="print"/>
          <a:stretch>
            <a:fillRect/>
          </a:stretch>
        </p:blipFill>
        <p:spPr>
          <a:xfrm>
            <a:off x="304800" y="4114800"/>
            <a:ext cx="3302962" cy="2481135"/>
          </a:xfrm>
          <a:prstGeom prst="rect">
            <a:avLst/>
          </a:prstGeom>
        </p:spPr>
      </p:pic>
      <p:pic>
        <p:nvPicPr>
          <p:cNvPr id="6" name="Picture 5" descr="michal 2.jpg"/>
          <p:cNvPicPr>
            <a:picLocks noChangeAspect="1"/>
          </p:cNvPicPr>
          <p:nvPr/>
        </p:nvPicPr>
        <p:blipFill>
          <a:blip r:embed="rId4" cstate="print"/>
          <a:stretch>
            <a:fillRect/>
          </a:stretch>
        </p:blipFill>
        <p:spPr>
          <a:xfrm>
            <a:off x="5334000" y="4191000"/>
            <a:ext cx="3263580" cy="2451551"/>
          </a:xfrm>
          <a:prstGeom prst="rect">
            <a:avLst/>
          </a:prstGeom>
        </p:spPr>
      </p:pic>
      <p:sp>
        <p:nvSpPr>
          <p:cNvPr id="8" name="Oval Callout 7"/>
          <p:cNvSpPr/>
          <p:nvPr/>
        </p:nvSpPr>
        <p:spPr>
          <a:xfrm>
            <a:off x="2590800" y="3962400"/>
            <a:ext cx="2209800" cy="1219200"/>
          </a:xfrm>
          <a:prstGeom prst="wedgeEllipseCallout">
            <a:avLst/>
          </a:prstGeom>
          <a:noFill/>
          <a:ln w="50800" cmpd="sng">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loud Callout 9"/>
          <p:cNvSpPr/>
          <p:nvPr/>
        </p:nvSpPr>
        <p:spPr>
          <a:xfrm>
            <a:off x="7010400" y="3048000"/>
            <a:ext cx="2133600" cy="1371600"/>
          </a:xfrm>
          <a:prstGeom prst="cloudCallout">
            <a:avLst/>
          </a:prstGeom>
          <a:noFill/>
          <a:ln w="50800" cmpd="sng">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048000" y="4114800"/>
            <a:ext cx="1752600" cy="923330"/>
          </a:xfrm>
          <a:prstGeom prst="rect">
            <a:avLst/>
          </a:prstGeom>
          <a:noFill/>
        </p:spPr>
        <p:txBody>
          <a:bodyPr wrap="square" rtlCol="0">
            <a:spAutoFit/>
          </a:bodyPr>
          <a:lstStyle/>
          <a:p>
            <a:r>
              <a:rPr lang="en-US" b="1" dirty="0" smtClean="0"/>
              <a:t>That class really sucks!</a:t>
            </a:r>
          </a:p>
          <a:p>
            <a:r>
              <a:rPr lang="en-US" b="1" dirty="0" smtClean="0"/>
              <a:t>I had it!</a:t>
            </a:r>
            <a:endParaRPr lang="en-US" b="1" dirty="0"/>
          </a:p>
        </p:txBody>
      </p:sp>
      <p:sp>
        <p:nvSpPr>
          <p:cNvPr id="12" name="TextBox 11"/>
          <p:cNvSpPr txBox="1"/>
          <p:nvPr/>
        </p:nvSpPr>
        <p:spPr>
          <a:xfrm>
            <a:off x="7391400" y="3276600"/>
            <a:ext cx="1752600" cy="923330"/>
          </a:xfrm>
          <a:prstGeom prst="rect">
            <a:avLst/>
          </a:prstGeom>
          <a:noFill/>
        </p:spPr>
        <p:txBody>
          <a:bodyPr wrap="square" rtlCol="0">
            <a:spAutoFit/>
          </a:bodyPr>
          <a:lstStyle/>
          <a:p>
            <a:r>
              <a:rPr lang="en-US" b="1" dirty="0" err="1" smtClean="0"/>
              <a:t>Hm</a:t>
            </a:r>
            <a:r>
              <a:rPr lang="en-US" b="1" dirty="0" smtClean="0"/>
              <a:t>… He must be right!</a:t>
            </a:r>
            <a:endParaRPr lang="en-US" b="1" dirty="0"/>
          </a:p>
        </p:txBody>
      </p:sp>
      <p:sp>
        <p:nvSpPr>
          <p:cNvPr id="13" name="TextBox 12"/>
          <p:cNvSpPr txBox="1"/>
          <p:nvPr/>
        </p:nvSpPr>
        <p:spPr>
          <a:xfrm>
            <a:off x="533400" y="685800"/>
            <a:ext cx="7772400" cy="1538883"/>
          </a:xfrm>
          <a:prstGeom prst="rect">
            <a:avLst/>
          </a:prstGeom>
          <a:solidFill>
            <a:schemeClr val="accent4">
              <a:lumMod val="50000"/>
              <a:alpha val="17000"/>
            </a:schemeClr>
          </a:solidFill>
          <a:ln w="63500">
            <a:solidFill>
              <a:schemeClr val="accent2">
                <a:lumMod val="50000"/>
              </a:schemeClr>
            </a:solidFill>
          </a:ln>
        </p:spPr>
        <p:txBody>
          <a:bodyPr wrap="square" rtlCol="0">
            <a:spAutoFit/>
          </a:bodyPr>
          <a:lstStyle/>
          <a:p>
            <a:r>
              <a:rPr lang="en-US" sz="5400" b="1" dirty="0" smtClean="0">
                <a:solidFill>
                  <a:srgbClr val="C00000"/>
                </a:solidFill>
                <a:latin typeface="Futura Hv" pitchFamily="34" charset="0"/>
              </a:rPr>
              <a:t>GRAPHIC NARATIVES </a:t>
            </a:r>
            <a:r>
              <a:rPr lang="en-US" sz="4000" b="1" dirty="0" smtClean="0">
                <a:solidFill>
                  <a:srgbClr val="C00000"/>
                </a:solidFill>
                <a:latin typeface="Futura Hv" pitchFamily="34" charset="0"/>
              </a:rPr>
              <a:t>are </a:t>
            </a:r>
          </a:p>
          <a:p>
            <a:r>
              <a:rPr lang="en-US" sz="4000" b="1" dirty="0" smtClean="0">
                <a:solidFill>
                  <a:srgbClr val="C00000"/>
                </a:solidFill>
                <a:latin typeface="Futura Hv" pitchFamily="34" charset="0"/>
              </a:rPr>
              <a:t>more compelling than STATISTICS</a:t>
            </a:r>
            <a:endParaRPr lang="en-US" sz="4000" b="1" dirty="0">
              <a:solidFill>
                <a:srgbClr val="C00000"/>
              </a:solidFill>
              <a:latin typeface="Futura Hv"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80">
                                          <p:stCondLst>
                                            <p:cond delay="0"/>
                                          </p:stCondLst>
                                        </p:cTn>
                                        <p:tgtEl>
                                          <p:spTgt spid="13"/>
                                        </p:tgtEl>
                                      </p:cBhvr>
                                    </p:animEffect>
                                    <p:anim calcmode="lin" valueType="num">
                                      <p:cBhvr>
                                        <p:cTn id="34"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9" dur="26">
                                          <p:stCondLst>
                                            <p:cond delay="650"/>
                                          </p:stCondLst>
                                        </p:cTn>
                                        <p:tgtEl>
                                          <p:spTgt spid="13"/>
                                        </p:tgtEl>
                                      </p:cBhvr>
                                      <p:to x="100000" y="60000"/>
                                    </p:animScale>
                                    <p:animScale>
                                      <p:cBhvr>
                                        <p:cTn id="40" dur="166" decel="50000">
                                          <p:stCondLst>
                                            <p:cond delay="676"/>
                                          </p:stCondLst>
                                        </p:cTn>
                                        <p:tgtEl>
                                          <p:spTgt spid="13"/>
                                        </p:tgtEl>
                                      </p:cBhvr>
                                      <p:to x="100000" y="100000"/>
                                    </p:animScale>
                                    <p:animScale>
                                      <p:cBhvr>
                                        <p:cTn id="41" dur="26">
                                          <p:stCondLst>
                                            <p:cond delay="1312"/>
                                          </p:stCondLst>
                                        </p:cTn>
                                        <p:tgtEl>
                                          <p:spTgt spid="13"/>
                                        </p:tgtEl>
                                      </p:cBhvr>
                                      <p:to x="100000" y="80000"/>
                                    </p:animScale>
                                    <p:animScale>
                                      <p:cBhvr>
                                        <p:cTn id="42" dur="166" decel="50000">
                                          <p:stCondLst>
                                            <p:cond delay="1338"/>
                                          </p:stCondLst>
                                        </p:cTn>
                                        <p:tgtEl>
                                          <p:spTgt spid="13"/>
                                        </p:tgtEl>
                                      </p:cBhvr>
                                      <p:to x="100000" y="100000"/>
                                    </p:animScale>
                                    <p:animScale>
                                      <p:cBhvr>
                                        <p:cTn id="43" dur="26">
                                          <p:stCondLst>
                                            <p:cond delay="1642"/>
                                          </p:stCondLst>
                                        </p:cTn>
                                        <p:tgtEl>
                                          <p:spTgt spid="13"/>
                                        </p:tgtEl>
                                      </p:cBhvr>
                                      <p:to x="100000" y="90000"/>
                                    </p:animScale>
                                    <p:animScale>
                                      <p:cBhvr>
                                        <p:cTn id="44" dur="166" decel="50000">
                                          <p:stCondLst>
                                            <p:cond delay="1668"/>
                                          </p:stCondLst>
                                        </p:cTn>
                                        <p:tgtEl>
                                          <p:spTgt spid="13"/>
                                        </p:tgtEl>
                                      </p:cBhvr>
                                      <p:to x="100000" y="100000"/>
                                    </p:animScale>
                                    <p:animScale>
                                      <p:cBhvr>
                                        <p:cTn id="45" dur="26">
                                          <p:stCondLst>
                                            <p:cond delay="1808"/>
                                          </p:stCondLst>
                                        </p:cTn>
                                        <p:tgtEl>
                                          <p:spTgt spid="13"/>
                                        </p:tgtEl>
                                      </p:cBhvr>
                                      <p:to x="100000" y="95000"/>
                                    </p:animScale>
                                    <p:animScale>
                                      <p:cBhvr>
                                        <p:cTn id="46"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p:bldP spid="12" grpId="0"/>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 name="Besip - bezpecna vzdalenost.wmv">
            <a:hlinkClick r:id="" action="ppaction://media"/>
          </p:cNvPr>
          <p:cNvPicPr>
            <a:picLocks noGrp="1" noRot="1" noChangeAspect="1"/>
          </p:cNvPicPr>
          <p:nvPr>
            <p:ph idx="1"/>
            <a:videoFile r:link="rId1"/>
          </p:nvPr>
        </p:nvPicPr>
        <p:blipFill>
          <a:blip r:embed="rId4" cstate="print"/>
          <a:stretch>
            <a:fillRect/>
          </a:stretch>
        </p:blipFill>
        <p:spPr>
          <a:xfrm>
            <a:off x="609600" y="2362200"/>
            <a:ext cx="3352800" cy="2743200"/>
          </a:xfrm>
          <a:prstGeom prst="rect">
            <a:avLst/>
          </a:prstGeom>
        </p:spPr>
      </p:pic>
      <p:pic>
        <p:nvPicPr>
          <p:cNvPr id="5" name="Besip - doruceno.wmv">
            <a:hlinkClick r:id="" action="ppaction://media"/>
          </p:cNvPr>
          <p:cNvPicPr>
            <a:picLocks noRot="1" noChangeAspect="1"/>
          </p:cNvPicPr>
          <p:nvPr>
            <a:videoFile r:link="rId2"/>
          </p:nvPr>
        </p:nvPicPr>
        <p:blipFill>
          <a:blip r:embed="rId5" cstate="print"/>
          <a:stretch>
            <a:fillRect/>
          </a:stretch>
        </p:blipFill>
        <p:spPr>
          <a:xfrm>
            <a:off x="5029200" y="2362200"/>
            <a:ext cx="3429000" cy="2743200"/>
          </a:xfrm>
          <a:prstGeom prst="rect">
            <a:avLst/>
          </a:prstGeom>
        </p:spPr>
      </p:pic>
      <p:sp>
        <p:nvSpPr>
          <p:cNvPr id="6" name="TextBox 5"/>
          <p:cNvSpPr txBox="1"/>
          <p:nvPr/>
        </p:nvSpPr>
        <p:spPr>
          <a:xfrm>
            <a:off x="7239000" y="6019800"/>
            <a:ext cx="1524000" cy="553998"/>
          </a:xfrm>
          <a:prstGeom prst="rect">
            <a:avLst/>
          </a:prstGeom>
          <a:noFill/>
        </p:spPr>
        <p:txBody>
          <a:bodyPr wrap="square" rtlCol="0">
            <a:spAutoFit/>
          </a:bodyPr>
          <a:lstStyle/>
          <a:p>
            <a:r>
              <a:rPr lang="en-US" sz="1000" dirty="0" smtClean="0"/>
              <a:t>http://www.youtube.com/watch?v=qpYq9CBZoKQ</a:t>
            </a:r>
            <a:endParaRPr lang="en-US" sz="1000" dirty="0"/>
          </a:p>
        </p:txBody>
      </p:sp>
      <p:sp>
        <p:nvSpPr>
          <p:cNvPr id="7" name="TextBox 6"/>
          <p:cNvSpPr txBox="1"/>
          <p:nvPr/>
        </p:nvSpPr>
        <p:spPr>
          <a:xfrm>
            <a:off x="4114800" y="6096000"/>
            <a:ext cx="2819400" cy="461665"/>
          </a:xfrm>
          <a:prstGeom prst="rect">
            <a:avLst/>
          </a:prstGeom>
          <a:noFill/>
        </p:spPr>
        <p:txBody>
          <a:bodyPr wrap="square" rtlCol="0">
            <a:spAutoFit/>
          </a:bodyPr>
          <a:lstStyle/>
          <a:p>
            <a:r>
              <a:rPr lang="en-US" sz="1200" dirty="0" smtClean="0"/>
              <a:t>http://www.youtube.com/watch?v=otgH6sFECoM</a:t>
            </a:r>
            <a:endParaRPr lang="en-US" sz="1200"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video>
              <p:cMediaNode>
                <p:cTn id="13"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noGrp="1"/>
          </p:cNvSpPr>
          <p:nvPr>
            <p:ph idx="1"/>
          </p:nvPr>
        </p:nvSpPr>
        <p:spPr>
          <a:xfrm>
            <a:off x="228600" y="0"/>
            <a:ext cx="4648200" cy="6319679"/>
          </a:xfrm>
          <a:prstGeom prst="rect">
            <a:avLst/>
          </a:prstGeom>
          <a:noFill/>
        </p:spPr>
        <p:txBody>
          <a:bodyPr wrap="square" rtlCol="0">
            <a:spAutoFit/>
          </a:bodyPr>
          <a:lstStyle/>
          <a:p>
            <a:pPr>
              <a:buNone/>
            </a:pPr>
            <a:r>
              <a:rPr lang="en-US" sz="1600" dirty="0" smtClean="0"/>
              <a:t>	I went to a party, </a:t>
            </a:r>
          </a:p>
          <a:p>
            <a:pPr>
              <a:buNone/>
            </a:pPr>
            <a:r>
              <a:rPr lang="en-US" sz="1600" dirty="0" smtClean="0"/>
              <a:t>And remembered what you said. </a:t>
            </a:r>
          </a:p>
          <a:p>
            <a:pPr>
              <a:buNone/>
            </a:pPr>
            <a:r>
              <a:rPr lang="en-US" sz="1600" dirty="0" smtClean="0"/>
              <a:t>You told me not to drink, </a:t>
            </a:r>
          </a:p>
          <a:p>
            <a:pPr>
              <a:buNone/>
            </a:pPr>
            <a:r>
              <a:rPr lang="en-US" sz="1600" dirty="0" smtClean="0"/>
              <a:t>Mum So I had a Sprite instead. </a:t>
            </a:r>
          </a:p>
          <a:p>
            <a:pPr>
              <a:buNone/>
            </a:pPr>
            <a:r>
              <a:rPr lang="en-US" sz="1600" dirty="0" smtClean="0"/>
              <a:t>I felt proud of myself, </a:t>
            </a:r>
          </a:p>
          <a:p>
            <a:pPr>
              <a:buNone/>
            </a:pPr>
            <a:r>
              <a:rPr lang="en-US" sz="1600" dirty="0" smtClean="0"/>
              <a:t>The way you said I would, </a:t>
            </a:r>
          </a:p>
          <a:p>
            <a:pPr>
              <a:buNone/>
            </a:pPr>
            <a:r>
              <a:rPr lang="en-US" sz="1600" dirty="0" smtClean="0"/>
              <a:t>That I didn't drink and drive, </a:t>
            </a:r>
          </a:p>
          <a:p>
            <a:pPr>
              <a:buNone/>
            </a:pPr>
            <a:r>
              <a:rPr lang="en-US" sz="1600" dirty="0" smtClean="0"/>
              <a:t>Though some friends said I should.</a:t>
            </a:r>
          </a:p>
          <a:p>
            <a:pPr>
              <a:buNone/>
            </a:pPr>
            <a:r>
              <a:rPr lang="en-US" sz="1600" dirty="0" smtClean="0"/>
              <a:t> I made a healthy choice, </a:t>
            </a:r>
          </a:p>
          <a:p>
            <a:pPr>
              <a:buNone/>
            </a:pPr>
            <a:r>
              <a:rPr lang="en-US" sz="1600" dirty="0" smtClean="0"/>
              <a:t>And your advice to me was right,</a:t>
            </a:r>
          </a:p>
          <a:p>
            <a:pPr>
              <a:buNone/>
            </a:pPr>
            <a:r>
              <a:rPr lang="en-US" sz="1600" dirty="0" smtClean="0"/>
              <a:t>The party finally ended, </a:t>
            </a:r>
          </a:p>
          <a:p>
            <a:pPr>
              <a:buNone/>
            </a:pPr>
            <a:r>
              <a:rPr lang="en-US" sz="1600" dirty="0" smtClean="0"/>
              <a:t>And the kids drove out of sight. </a:t>
            </a:r>
          </a:p>
          <a:p>
            <a:pPr>
              <a:buNone/>
            </a:pPr>
            <a:r>
              <a:rPr lang="en-US" sz="1600" dirty="0" smtClean="0"/>
              <a:t>I got into my car, </a:t>
            </a:r>
          </a:p>
          <a:p>
            <a:pPr>
              <a:buNone/>
            </a:pPr>
            <a:r>
              <a:rPr lang="en-US" sz="1600" dirty="0" smtClean="0"/>
              <a:t>Sure to get home in one piece, </a:t>
            </a:r>
          </a:p>
          <a:p>
            <a:pPr>
              <a:buNone/>
            </a:pPr>
            <a:r>
              <a:rPr lang="en-US" sz="1600" dirty="0" smtClean="0"/>
              <a:t>I never knew what was coming, </a:t>
            </a:r>
          </a:p>
          <a:p>
            <a:pPr>
              <a:buNone/>
            </a:pPr>
            <a:r>
              <a:rPr lang="en-US" sz="1600" dirty="0" smtClean="0"/>
              <a:t>Mum Something I expected least. </a:t>
            </a:r>
          </a:p>
          <a:p>
            <a:pPr>
              <a:buNone/>
            </a:pPr>
            <a:r>
              <a:rPr lang="en-US" sz="1600" dirty="0" smtClean="0"/>
              <a:t>Now I'm lying on the pavement, </a:t>
            </a:r>
          </a:p>
          <a:p>
            <a:pPr>
              <a:buNone/>
            </a:pPr>
            <a:r>
              <a:rPr lang="en-US" sz="1600" dirty="0" smtClean="0"/>
              <a:t>And I hear the policeman say, </a:t>
            </a:r>
          </a:p>
          <a:p>
            <a:pPr>
              <a:buNone/>
            </a:pPr>
            <a:r>
              <a:rPr lang="en-US" sz="1600" dirty="0" smtClean="0"/>
              <a:t>The kid that caused this wreck was drunk,</a:t>
            </a:r>
          </a:p>
          <a:p>
            <a:pPr>
              <a:buNone/>
            </a:pPr>
            <a:r>
              <a:rPr lang="en-US" sz="1600" dirty="0" smtClean="0"/>
              <a:t> Mum, his voice seems far away. </a:t>
            </a:r>
          </a:p>
          <a:p>
            <a:pPr>
              <a:buNone/>
            </a:pPr>
            <a:endParaRPr lang="en-US" sz="1800" b="1" dirty="0"/>
          </a:p>
        </p:txBody>
      </p:sp>
      <p:sp>
        <p:nvSpPr>
          <p:cNvPr id="5" name="TextBox 4"/>
          <p:cNvSpPr txBox="1"/>
          <p:nvPr/>
        </p:nvSpPr>
        <p:spPr>
          <a:xfrm>
            <a:off x="4953000" y="610136"/>
            <a:ext cx="4191000" cy="6247864"/>
          </a:xfrm>
          <a:prstGeom prst="rect">
            <a:avLst/>
          </a:prstGeom>
          <a:noFill/>
        </p:spPr>
        <p:txBody>
          <a:bodyPr wrap="square" rtlCol="0">
            <a:spAutoFit/>
          </a:bodyPr>
          <a:lstStyle/>
          <a:p>
            <a:pPr>
              <a:buNone/>
            </a:pPr>
            <a:r>
              <a:rPr lang="en-US" sz="1600" dirty="0" smtClean="0"/>
              <a:t>My own blood's all around me, </a:t>
            </a:r>
          </a:p>
          <a:p>
            <a:pPr>
              <a:buNone/>
            </a:pPr>
            <a:r>
              <a:rPr lang="en-US" sz="1600" dirty="0" smtClean="0"/>
              <a:t>As I try hard not to cry.</a:t>
            </a:r>
          </a:p>
          <a:p>
            <a:pPr>
              <a:buNone/>
            </a:pPr>
            <a:r>
              <a:rPr lang="en-US" sz="1600" dirty="0" smtClean="0"/>
              <a:t>I can hear the paramedic say, </a:t>
            </a:r>
          </a:p>
          <a:p>
            <a:pPr>
              <a:buNone/>
            </a:pPr>
            <a:r>
              <a:rPr lang="en-US" sz="1600" dirty="0" smtClean="0"/>
              <a:t>This girl is going to die.</a:t>
            </a:r>
          </a:p>
          <a:p>
            <a:pPr>
              <a:buNone/>
            </a:pPr>
            <a:r>
              <a:rPr lang="en-US" sz="1600" dirty="0" smtClean="0"/>
              <a:t>I'm sure the guy had no idea, </a:t>
            </a:r>
          </a:p>
          <a:p>
            <a:pPr>
              <a:buNone/>
            </a:pPr>
            <a:r>
              <a:rPr lang="en-US" sz="1600" dirty="0" smtClean="0"/>
              <a:t>While he was flying high, </a:t>
            </a:r>
          </a:p>
          <a:p>
            <a:pPr>
              <a:buNone/>
            </a:pPr>
            <a:r>
              <a:rPr lang="en-US" sz="1600" dirty="0" smtClean="0"/>
              <a:t>Because he chose to drink and drive, </a:t>
            </a:r>
          </a:p>
          <a:p>
            <a:pPr>
              <a:buNone/>
            </a:pPr>
            <a:r>
              <a:rPr lang="en-US" sz="1600" dirty="0" smtClean="0"/>
              <a:t>Now I would have to die. </a:t>
            </a:r>
          </a:p>
          <a:p>
            <a:pPr>
              <a:buNone/>
            </a:pPr>
            <a:r>
              <a:rPr lang="en-US" sz="1600" dirty="0" smtClean="0"/>
              <a:t>So why do people do it, </a:t>
            </a:r>
          </a:p>
          <a:p>
            <a:pPr>
              <a:buNone/>
            </a:pPr>
            <a:r>
              <a:rPr lang="en-US" sz="1600" dirty="0" smtClean="0"/>
              <a:t>Mum Knowing that it ruins lives? </a:t>
            </a:r>
          </a:p>
          <a:p>
            <a:pPr>
              <a:buNone/>
            </a:pPr>
            <a:r>
              <a:rPr lang="en-US" sz="1600" dirty="0" smtClean="0"/>
              <a:t>And now the pain is cutting me, </a:t>
            </a:r>
          </a:p>
          <a:p>
            <a:pPr>
              <a:buNone/>
            </a:pPr>
            <a:r>
              <a:rPr lang="en-US" sz="1600" dirty="0" smtClean="0"/>
              <a:t>Like a hundred stabbing knives. </a:t>
            </a:r>
          </a:p>
          <a:p>
            <a:pPr>
              <a:buNone/>
            </a:pPr>
            <a:r>
              <a:rPr lang="en-US" sz="1600" dirty="0" smtClean="0"/>
              <a:t>Someone should have taught him, </a:t>
            </a:r>
          </a:p>
          <a:p>
            <a:pPr>
              <a:buNone/>
            </a:pPr>
            <a:r>
              <a:rPr lang="en-US" sz="1600" dirty="0" smtClean="0"/>
              <a:t>That it's wrong to drink and drive. </a:t>
            </a:r>
          </a:p>
          <a:p>
            <a:pPr>
              <a:buNone/>
            </a:pPr>
            <a:r>
              <a:rPr lang="en-US" sz="1600" dirty="0" smtClean="0"/>
              <a:t>Maybe if his parents had, </a:t>
            </a:r>
          </a:p>
          <a:p>
            <a:pPr>
              <a:buNone/>
            </a:pPr>
            <a:r>
              <a:rPr lang="en-US" sz="1600" dirty="0" smtClean="0"/>
              <a:t>I'd still be alive. </a:t>
            </a:r>
          </a:p>
          <a:p>
            <a:pPr>
              <a:buNone/>
            </a:pPr>
            <a:r>
              <a:rPr lang="en-US" sz="1600" dirty="0" smtClean="0"/>
              <a:t>My breath is getting shorter, </a:t>
            </a:r>
          </a:p>
          <a:p>
            <a:pPr>
              <a:buNone/>
            </a:pPr>
            <a:r>
              <a:rPr lang="en-US" sz="1600" dirty="0" smtClean="0"/>
              <a:t>Mum I'm getting really scared. </a:t>
            </a:r>
          </a:p>
          <a:p>
            <a:pPr>
              <a:buNone/>
            </a:pPr>
            <a:r>
              <a:rPr lang="en-US" sz="1600" dirty="0" smtClean="0"/>
              <a:t>These are my final moments, </a:t>
            </a:r>
          </a:p>
          <a:p>
            <a:pPr>
              <a:buNone/>
            </a:pPr>
            <a:r>
              <a:rPr lang="en-US" sz="1600" dirty="0" smtClean="0"/>
              <a:t>And I'm so unprepared. </a:t>
            </a:r>
          </a:p>
          <a:p>
            <a:pPr>
              <a:buNone/>
            </a:pPr>
            <a:r>
              <a:rPr lang="en-US" sz="1600" dirty="0" smtClean="0"/>
              <a:t>I wish that you could hold me Mum, </a:t>
            </a:r>
          </a:p>
          <a:p>
            <a:pPr>
              <a:buNone/>
            </a:pPr>
            <a:r>
              <a:rPr lang="en-US" sz="1600" dirty="0" smtClean="0"/>
              <a:t>As I lie here and die. </a:t>
            </a:r>
          </a:p>
          <a:p>
            <a:pPr>
              <a:buNone/>
            </a:pPr>
            <a:r>
              <a:rPr lang="en-US" sz="1600" dirty="0" smtClean="0"/>
              <a:t>I wish that I could say, </a:t>
            </a:r>
          </a:p>
          <a:p>
            <a:pPr>
              <a:buNone/>
            </a:pPr>
            <a:r>
              <a:rPr lang="en-US" sz="1600" dirty="0" smtClean="0"/>
              <a:t>'I love you, Mum!' </a:t>
            </a:r>
          </a:p>
          <a:p>
            <a:pPr>
              <a:buNone/>
            </a:pPr>
            <a:r>
              <a:rPr lang="en-US" sz="1600" dirty="0" smtClean="0"/>
              <a:t>So I love you and good-bye.</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mtClean="0"/>
              <a:t>Note: Zales</a:t>
            </a:r>
            <a:r>
              <a:rPr lang="en-US" dirty="0" smtClean="0"/>
              <a:t> mother’s day</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19200"/>
            <a:ext cx="8229600" cy="4525963"/>
          </a:xfrm>
        </p:spPr>
        <p:txBody>
          <a:bodyPr/>
          <a:lstStyle/>
          <a:p>
            <a:pPr marL="624078" indent="-514350">
              <a:buAutoNum type="arabicPeriod"/>
            </a:pPr>
            <a:r>
              <a:rPr lang="en-US" sz="2400" dirty="0" smtClean="0"/>
              <a:t>“Scrambled sentence set” </a:t>
            </a:r>
          </a:p>
          <a:p>
            <a:pPr marL="880110" lvl="1" indent="-514350"/>
            <a:r>
              <a:rPr lang="en-US" dirty="0" smtClean="0"/>
              <a:t>	</a:t>
            </a:r>
            <a:r>
              <a:rPr lang="en-US" sz="2000" dirty="0" smtClean="0"/>
              <a:t>15 sentences with rude </a:t>
            </a:r>
            <a:r>
              <a:rPr lang="en-US" dirty="0" smtClean="0"/>
              <a:t>(</a:t>
            </a:r>
            <a:r>
              <a:rPr lang="en-US" sz="1400" dirty="0" smtClean="0"/>
              <a:t>e.g. bother, bold, rude</a:t>
            </a:r>
            <a:r>
              <a:rPr lang="en-US" dirty="0" smtClean="0"/>
              <a:t>),</a:t>
            </a:r>
            <a:r>
              <a:rPr lang="en-US" sz="2000" dirty="0" smtClean="0"/>
              <a:t> polite </a:t>
            </a:r>
            <a:r>
              <a:rPr lang="en-US" dirty="0" smtClean="0"/>
              <a:t>(</a:t>
            </a:r>
            <a:r>
              <a:rPr lang="en-US" sz="1400" dirty="0" smtClean="0"/>
              <a:t>e.g. respect, honor</a:t>
            </a:r>
            <a:r>
              <a:rPr lang="en-US" dirty="0" smtClean="0"/>
              <a:t>) </a:t>
            </a:r>
            <a:r>
              <a:rPr lang="en-US" sz="2000" dirty="0" smtClean="0"/>
              <a:t>or neutral </a:t>
            </a:r>
            <a:r>
              <a:rPr lang="en-US" dirty="0" smtClean="0"/>
              <a:t>(</a:t>
            </a:r>
            <a:r>
              <a:rPr lang="en-US" sz="1400" dirty="0" smtClean="0"/>
              <a:t>e.g. exercising</a:t>
            </a:r>
            <a:r>
              <a:rPr lang="en-US" dirty="0" smtClean="0"/>
              <a:t>) </a:t>
            </a:r>
            <a:r>
              <a:rPr lang="en-US" sz="2000" dirty="0" smtClean="0"/>
              <a:t>words in it</a:t>
            </a:r>
          </a:p>
          <a:p>
            <a:pPr marL="624078" indent="-514350">
              <a:buAutoNum type="arabicPeriod"/>
            </a:pPr>
            <a:r>
              <a:rPr lang="en-US" sz="2400" dirty="0" smtClean="0"/>
              <a:t>Subjects were told to go to tell something to experimenter. He was busy talking to somebody and they had to interrupt him. </a:t>
            </a:r>
          </a:p>
          <a:p>
            <a:pPr marL="880110" lvl="1" indent="-514350"/>
            <a:r>
              <a:rPr lang="en-US" sz="2000" dirty="0" smtClean="0"/>
              <a:t>The variable was the number of subjects and the time it takes to interrupt him</a:t>
            </a:r>
            <a:endParaRPr lang="en-US" sz="2000" dirty="0"/>
          </a:p>
        </p:txBody>
      </p:sp>
      <p:sp>
        <p:nvSpPr>
          <p:cNvPr id="3" name="Title 2"/>
          <p:cNvSpPr>
            <a:spLocks noGrp="1"/>
          </p:cNvSpPr>
          <p:nvPr>
            <p:ph type="title"/>
          </p:nvPr>
        </p:nvSpPr>
        <p:spPr>
          <a:xfrm>
            <a:off x="457200" y="152400"/>
            <a:ext cx="8229600" cy="1143000"/>
          </a:xfrm>
        </p:spPr>
        <p:txBody>
          <a:bodyPr/>
          <a:lstStyle/>
          <a:p>
            <a:r>
              <a:rPr lang="en-US" dirty="0" smtClean="0"/>
              <a:t>“Being rude” priming</a:t>
            </a:r>
            <a:endParaRPr lang="en-US" dirty="0"/>
          </a:p>
        </p:txBody>
      </p:sp>
      <p:graphicFrame>
        <p:nvGraphicFramePr>
          <p:cNvPr id="4" name="Chart 3"/>
          <p:cNvGraphicFramePr/>
          <p:nvPr/>
        </p:nvGraphicFramePr>
        <p:xfrm>
          <a:off x="228600" y="4191000"/>
          <a:ext cx="4343400" cy="24384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p:cNvGraphicFramePr/>
          <p:nvPr/>
        </p:nvGraphicFramePr>
        <p:xfrm>
          <a:off x="4876800" y="4191000"/>
          <a:ext cx="4267200" cy="24384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914400" y="6488668"/>
            <a:ext cx="4267200" cy="369332"/>
          </a:xfrm>
          <a:prstGeom prst="rect">
            <a:avLst/>
          </a:prstGeom>
          <a:noFill/>
        </p:spPr>
        <p:txBody>
          <a:bodyPr wrap="square" rtlCol="0">
            <a:spAutoFit/>
          </a:bodyPr>
          <a:lstStyle/>
          <a:p>
            <a:r>
              <a:rPr lang="en-US" b="1" dirty="0"/>
              <a:t>p</a:t>
            </a:r>
            <a:r>
              <a:rPr lang="en-US" b="1" dirty="0" smtClean="0"/>
              <a:t>olite       </a:t>
            </a:r>
            <a:r>
              <a:rPr lang="en-US" b="1" dirty="0" smtClean="0">
                <a:solidFill>
                  <a:schemeClr val="bg1"/>
                </a:solidFill>
              </a:rPr>
              <a:t>neutral</a:t>
            </a:r>
            <a:r>
              <a:rPr lang="en-US" b="1" dirty="0" smtClean="0"/>
              <a:t>        rude</a:t>
            </a:r>
            <a:endParaRPr lang="en-US" b="1" dirty="0"/>
          </a:p>
        </p:txBody>
      </p:sp>
      <p:sp>
        <p:nvSpPr>
          <p:cNvPr id="7" name="TextBox 6"/>
          <p:cNvSpPr txBox="1"/>
          <p:nvPr/>
        </p:nvSpPr>
        <p:spPr>
          <a:xfrm>
            <a:off x="5562600" y="6488668"/>
            <a:ext cx="4267200" cy="369332"/>
          </a:xfrm>
          <a:prstGeom prst="rect">
            <a:avLst/>
          </a:prstGeom>
          <a:noFill/>
        </p:spPr>
        <p:txBody>
          <a:bodyPr wrap="square" rtlCol="0">
            <a:spAutoFit/>
          </a:bodyPr>
          <a:lstStyle/>
          <a:p>
            <a:r>
              <a:rPr lang="en-US" b="1" dirty="0"/>
              <a:t>p</a:t>
            </a:r>
            <a:r>
              <a:rPr lang="en-US" b="1" dirty="0" smtClean="0"/>
              <a:t>olite       neutral        rude</a:t>
            </a:r>
            <a:endParaRPr lang="en-US" b="1" dirty="0"/>
          </a:p>
        </p:txBody>
      </p:sp>
      <p:sp>
        <p:nvSpPr>
          <p:cNvPr id="8" name="TextBox 7"/>
          <p:cNvSpPr txBox="1"/>
          <p:nvPr/>
        </p:nvSpPr>
        <p:spPr>
          <a:xfrm>
            <a:off x="762000" y="4343400"/>
            <a:ext cx="1905000" cy="646331"/>
          </a:xfrm>
          <a:prstGeom prst="rect">
            <a:avLst/>
          </a:prstGeom>
          <a:noFill/>
        </p:spPr>
        <p:txBody>
          <a:bodyPr wrap="square" rtlCol="0">
            <a:spAutoFit/>
          </a:bodyPr>
          <a:lstStyle/>
          <a:p>
            <a:r>
              <a:rPr lang="en-US" dirty="0" smtClean="0"/>
              <a:t>Percentage of interrupters</a:t>
            </a:r>
            <a:endParaRPr lang="en-US" dirty="0"/>
          </a:p>
        </p:txBody>
      </p:sp>
      <p:sp>
        <p:nvSpPr>
          <p:cNvPr id="9" name="TextBox 8"/>
          <p:cNvSpPr txBox="1"/>
          <p:nvPr/>
        </p:nvSpPr>
        <p:spPr>
          <a:xfrm>
            <a:off x="5410200" y="4419600"/>
            <a:ext cx="1905000" cy="646331"/>
          </a:xfrm>
          <a:prstGeom prst="rect">
            <a:avLst/>
          </a:prstGeom>
          <a:noFill/>
        </p:spPr>
        <p:txBody>
          <a:bodyPr wrap="square" rtlCol="0">
            <a:spAutoFit/>
          </a:bodyPr>
          <a:lstStyle/>
          <a:p>
            <a:r>
              <a:rPr lang="en-US" dirty="0" smtClean="0"/>
              <a:t>Time to interrupt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Bottom)">
                                      <p:cBhvr>
                                        <p:cTn id="7" dur="500"/>
                                        <p:tgtEl>
                                          <p:spTgt spid="2">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slide(fromBottom)">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slide(fromBottom)">
                                      <p:cBhvr>
                                        <p:cTn id="15" dur="500"/>
                                        <p:tgtEl>
                                          <p:spTgt spid="2">
                                            <p:txEl>
                                              <p:pRg st="2" end="2"/>
                                            </p:txEl>
                                          </p:spTgt>
                                        </p:tgtEl>
                                      </p:cBhvr>
                                    </p:animEffect>
                                  </p:childTnLst>
                                </p:cTn>
                              </p:par>
                              <p:par>
                                <p:cTn id="16" presetID="12" presetClass="entr" presetSubtype="4" fill="hold"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slide(fromBottom)">
                                      <p:cBhvr>
                                        <p:cTn id="18" dur="500"/>
                                        <p:tgtEl>
                                          <p:spTgt spid="2">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slide(fromBottom)">
                                      <p:cBhvr>
                                        <p:cTn id="23" dur="500"/>
                                        <p:tgtEl>
                                          <p:spTgt spid="4"/>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slide(fromBottom)">
                                      <p:cBhvr>
                                        <p:cTn id="26" dur="500"/>
                                        <p:tgtEl>
                                          <p:spTgt spid="6"/>
                                        </p:tgtEl>
                                      </p:cBhvr>
                                    </p:animEffect>
                                  </p:childTnLst>
                                </p:cTn>
                              </p:par>
                              <p:par>
                                <p:cTn id="27" presetID="1"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slide(fromBottom)">
                                      <p:cBhvr>
                                        <p:cTn id="33" dur="500"/>
                                        <p:tgtEl>
                                          <p:spTgt spid="5"/>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slide(fromBottom)">
                                      <p:cBhvr>
                                        <p:cTn id="36" dur="500"/>
                                        <p:tgtEl>
                                          <p:spTgt spid="7"/>
                                        </p:tgtEl>
                                      </p:cBhvr>
                                    </p:animEffect>
                                  </p:childTnLst>
                                </p:cTn>
                              </p:par>
                              <p:par>
                                <p:cTn id="37" presetID="1"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5" grpId="0">
        <p:bldAsOne/>
      </p:bldGraphic>
      <p:bldP spid="6" grpId="0"/>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Again, scrambled sentences</a:t>
            </a:r>
          </a:p>
          <a:p>
            <a:r>
              <a:rPr lang="en-US" dirty="0" smtClean="0"/>
              <a:t>Now, with words activating elderly stereotype </a:t>
            </a:r>
            <a:r>
              <a:rPr lang="en-US" sz="2000" dirty="0" smtClean="0"/>
              <a:t>(wrinkled, slow, grey, Florida, etc)</a:t>
            </a:r>
            <a:endParaRPr lang="en-US" sz="2000" dirty="0"/>
          </a:p>
        </p:txBody>
      </p:sp>
      <p:sp>
        <p:nvSpPr>
          <p:cNvPr id="3" name="Title 2"/>
          <p:cNvSpPr>
            <a:spLocks noGrp="1"/>
          </p:cNvSpPr>
          <p:nvPr>
            <p:ph type="title"/>
          </p:nvPr>
        </p:nvSpPr>
        <p:spPr/>
        <p:txBody>
          <a:bodyPr>
            <a:normAutofit/>
          </a:bodyPr>
          <a:lstStyle/>
          <a:p>
            <a:r>
              <a:rPr lang="en-US" dirty="0" smtClean="0"/>
              <a:t>“Being old” priming</a:t>
            </a:r>
            <a:endParaRPr lang="en-US" dirty="0"/>
          </a:p>
        </p:txBody>
      </p:sp>
      <p:graphicFrame>
        <p:nvGraphicFramePr>
          <p:cNvPr id="4" name="Chart 3"/>
          <p:cNvGraphicFramePr/>
          <p:nvPr/>
        </p:nvGraphicFramePr>
        <p:xfrm>
          <a:off x="2667000" y="3200400"/>
          <a:ext cx="4572000"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3352800" y="5943600"/>
            <a:ext cx="3657600" cy="369332"/>
          </a:xfrm>
          <a:prstGeom prst="rect">
            <a:avLst/>
          </a:prstGeom>
          <a:noFill/>
        </p:spPr>
        <p:txBody>
          <a:bodyPr wrap="square" rtlCol="0">
            <a:spAutoFit/>
          </a:bodyPr>
          <a:lstStyle/>
          <a:p>
            <a:r>
              <a:rPr lang="en-US" dirty="0"/>
              <a:t>e</a:t>
            </a:r>
            <a:r>
              <a:rPr lang="en-US" dirty="0" smtClean="0"/>
              <a:t>xperimental            control</a:t>
            </a:r>
            <a:endParaRPr lang="en-US" dirty="0"/>
          </a:p>
        </p:txBody>
      </p:sp>
      <p:pic>
        <p:nvPicPr>
          <p:cNvPr id="6" name="Picture 5" descr="elderly people.jpg"/>
          <p:cNvPicPr>
            <a:picLocks noChangeAspect="1"/>
          </p:cNvPicPr>
          <p:nvPr/>
        </p:nvPicPr>
        <p:blipFill>
          <a:blip r:embed="rId3" cstate="print"/>
          <a:stretch>
            <a:fillRect/>
          </a:stretch>
        </p:blipFill>
        <p:spPr>
          <a:xfrm>
            <a:off x="7010400" y="152400"/>
            <a:ext cx="1981200" cy="131458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lide(fromBottom)">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2400" dirty="0" smtClean="0"/>
              <a:t>	</a:t>
            </a:r>
            <a:r>
              <a:rPr lang="en-US" sz="2400" u="sng" dirty="0" smtClean="0"/>
              <a:t>Task</a:t>
            </a:r>
            <a:r>
              <a:rPr lang="en-US" sz="2400" dirty="0" smtClean="0"/>
              <a:t>: Write down some common characteristics and behaviors that superheroes might exhibit</a:t>
            </a:r>
            <a:endParaRPr lang="en-US" sz="2400" dirty="0"/>
          </a:p>
        </p:txBody>
      </p:sp>
      <p:sp>
        <p:nvSpPr>
          <p:cNvPr id="2" name="Title 1"/>
          <p:cNvSpPr>
            <a:spLocks noGrp="1"/>
          </p:cNvSpPr>
          <p:nvPr>
            <p:ph type="title"/>
          </p:nvPr>
        </p:nvSpPr>
        <p:spPr/>
        <p:txBody>
          <a:bodyPr/>
          <a:lstStyle/>
          <a:p>
            <a:r>
              <a:rPr lang="en-US" dirty="0" smtClean="0"/>
              <a:t>“Superhero” priming</a:t>
            </a:r>
            <a:endParaRPr lang="en-US" dirty="0"/>
          </a:p>
        </p:txBody>
      </p:sp>
      <p:pic>
        <p:nvPicPr>
          <p:cNvPr id="4" name="Picture 3" descr="superhero.jpg"/>
          <p:cNvPicPr>
            <a:picLocks noChangeAspect="1"/>
          </p:cNvPicPr>
          <p:nvPr/>
        </p:nvPicPr>
        <p:blipFill>
          <a:blip r:embed="rId2" cstate="print"/>
          <a:stretch>
            <a:fillRect/>
          </a:stretch>
        </p:blipFill>
        <p:spPr>
          <a:xfrm>
            <a:off x="2590800" y="2590800"/>
            <a:ext cx="3276600" cy="2169017"/>
          </a:xfrm>
          <a:prstGeom prst="rect">
            <a:avLst/>
          </a:prstGeom>
        </p:spPr>
      </p:pic>
      <p:sp>
        <p:nvSpPr>
          <p:cNvPr id="5" name="TextBox 4"/>
          <p:cNvSpPr txBox="1"/>
          <p:nvPr/>
        </p:nvSpPr>
        <p:spPr>
          <a:xfrm>
            <a:off x="1447800" y="5029200"/>
            <a:ext cx="5715000" cy="646331"/>
          </a:xfrm>
          <a:prstGeom prst="rect">
            <a:avLst/>
          </a:prstGeom>
          <a:solidFill>
            <a:schemeClr val="accent1">
              <a:lumMod val="20000"/>
              <a:lumOff val="80000"/>
            </a:schemeClr>
          </a:solidFill>
        </p:spPr>
        <p:txBody>
          <a:bodyPr wrap="square" rtlCol="0">
            <a:spAutoFit/>
          </a:bodyPr>
          <a:lstStyle/>
          <a:p>
            <a:r>
              <a:rPr lang="en-US" dirty="0" smtClean="0"/>
              <a:t>Now, you are more likely to behave pro-socially (contribute to charity, volunteer to a good thing)</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Would a customer asked to name six things one could do to preserve the environment be more likely to buy a hybrid car like Toyota’s </a:t>
            </a:r>
            <a:r>
              <a:rPr lang="en-US" dirty="0" err="1" smtClean="0"/>
              <a:t>Prius</a:t>
            </a:r>
            <a:r>
              <a:rPr lang="en-US" dirty="0" smtClean="0"/>
              <a:t>?</a:t>
            </a:r>
          </a:p>
          <a:p>
            <a:r>
              <a:rPr lang="en-US" dirty="0" smtClean="0"/>
              <a:t>Would unscrambling ten sentences containing words with a positive message about off-road fun sell more HUMMERs?</a:t>
            </a:r>
            <a:endParaRPr lang="en-US" dirty="0"/>
          </a:p>
        </p:txBody>
      </p:sp>
      <p:sp>
        <p:nvSpPr>
          <p:cNvPr id="3" name="Title 2"/>
          <p:cNvSpPr>
            <a:spLocks noGrp="1"/>
          </p:cNvSpPr>
          <p:nvPr>
            <p:ph type="title"/>
          </p:nvPr>
        </p:nvSpPr>
        <p:spPr/>
        <p:txBody>
          <a:bodyPr/>
          <a:lstStyle/>
          <a:p>
            <a:r>
              <a:rPr lang="en-US" dirty="0" smtClean="0"/>
              <a:t>Other examples</a:t>
            </a:r>
            <a:endParaRPr lang="en-US" dirty="0"/>
          </a:p>
        </p:txBody>
      </p:sp>
      <p:pic>
        <p:nvPicPr>
          <p:cNvPr id="4" name="Picture 3" descr="hummer.jpg"/>
          <p:cNvPicPr>
            <a:picLocks noChangeAspect="1"/>
          </p:cNvPicPr>
          <p:nvPr/>
        </p:nvPicPr>
        <p:blipFill>
          <a:blip r:embed="rId2" cstate="print"/>
          <a:stretch>
            <a:fillRect/>
          </a:stretch>
        </p:blipFill>
        <p:spPr>
          <a:xfrm>
            <a:off x="7467600" y="5791200"/>
            <a:ext cx="1238250" cy="819150"/>
          </a:xfrm>
          <a:prstGeom prst="rect">
            <a:avLst/>
          </a:prstGeom>
        </p:spPr>
      </p:pic>
      <p:pic>
        <p:nvPicPr>
          <p:cNvPr id="5" name="Picture 4" descr="prius.jpg"/>
          <p:cNvPicPr>
            <a:picLocks noChangeAspect="1"/>
          </p:cNvPicPr>
          <p:nvPr/>
        </p:nvPicPr>
        <p:blipFill>
          <a:blip r:embed="rId3" cstate="print"/>
          <a:stretch>
            <a:fillRect/>
          </a:stretch>
        </p:blipFill>
        <p:spPr>
          <a:xfrm>
            <a:off x="5562600" y="5781675"/>
            <a:ext cx="1428750" cy="107632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2667000"/>
            <a:ext cx="8229600" cy="1143000"/>
          </a:xfrm>
        </p:spPr>
        <p:txBody>
          <a:bodyPr>
            <a:normAutofit fontScale="90000"/>
          </a:bodyPr>
          <a:lstStyle/>
          <a:p>
            <a:pPr algn="ctr"/>
            <a:r>
              <a:rPr lang="en-US" dirty="0" smtClean="0"/>
              <a:t>What other examples of utilization of priming can YOU think of?</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smtClean="0"/>
          </a:p>
          <a:p>
            <a:r>
              <a:rPr lang="en-US" dirty="0" smtClean="0"/>
              <a:t>“</a:t>
            </a:r>
            <a:r>
              <a:rPr lang="en-US" dirty="0" err="1" smtClean="0"/>
              <a:t>ewww</a:t>
            </a:r>
            <a:r>
              <a:rPr lang="en-US" dirty="0" smtClean="0"/>
              <a:t> factor”</a:t>
            </a:r>
          </a:p>
          <a:p>
            <a:endParaRPr lang="en-US" dirty="0"/>
          </a:p>
        </p:txBody>
      </p:sp>
      <p:sp>
        <p:nvSpPr>
          <p:cNvPr id="3" name="Title 2"/>
          <p:cNvSpPr>
            <a:spLocks noGrp="1"/>
          </p:cNvSpPr>
          <p:nvPr>
            <p:ph type="title"/>
          </p:nvPr>
        </p:nvSpPr>
        <p:spPr/>
        <p:txBody>
          <a:bodyPr/>
          <a:lstStyle/>
          <a:p>
            <a:r>
              <a:rPr lang="en-US" dirty="0" smtClean="0"/>
              <a:t>Touch transference</a:t>
            </a:r>
            <a:endParaRPr lang="en-US" dirty="0"/>
          </a:p>
        </p:txBody>
      </p:sp>
      <p:pic>
        <p:nvPicPr>
          <p:cNvPr id="4" name="Picture 3" descr="ewww factor.jpg"/>
          <p:cNvPicPr>
            <a:picLocks noChangeAspect="1"/>
          </p:cNvPicPr>
          <p:nvPr/>
        </p:nvPicPr>
        <p:blipFill>
          <a:blip r:embed="rId2" cstate="print"/>
          <a:stretch>
            <a:fillRect/>
          </a:stretch>
        </p:blipFill>
        <p:spPr>
          <a:xfrm>
            <a:off x="3429000" y="1600200"/>
            <a:ext cx="981075" cy="1133475"/>
          </a:xfrm>
          <a:prstGeom prst="rect">
            <a:avLst/>
          </a:prstGeom>
        </p:spPr>
      </p:pic>
      <p:pic>
        <p:nvPicPr>
          <p:cNvPr id="5" name="Picture 4" descr="bread.gif"/>
          <p:cNvPicPr>
            <a:picLocks noChangeAspect="1"/>
          </p:cNvPicPr>
          <p:nvPr/>
        </p:nvPicPr>
        <p:blipFill>
          <a:blip r:embed="rId3" cstate="print"/>
          <a:stretch>
            <a:fillRect/>
          </a:stretch>
        </p:blipFill>
        <p:spPr>
          <a:xfrm>
            <a:off x="0" y="3043470"/>
            <a:ext cx="4523642" cy="3814530"/>
          </a:xfrm>
          <a:prstGeom prst="rect">
            <a:avLst/>
          </a:prstGeom>
        </p:spPr>
      </p:pic>
      <p:pic>
        <p:nvPicPr>
          <p:cNvPr id="6" name="Picture 5" descr="cat litter.jpg"/>
          <p:cNvPicPr>
            <a:picLocks noChangeAspect="1"/>
          </p:cNvPicPr>
          <p:nvPr/>
        </p:nvPicPr>
        <p:blipFill>
          <a:blip r:embed="rId4" cstate="print"/>
          <a:stretch>
            <a:fillRect/>
          </a:stretch>
        </p:blipFill>
        <p:spPr>
          <a:xfrm>
            <a:off x="5105400" y="3086100"/>
            <a:ext cx="3771900" cy="3771900"/>
          </a:xfrm>
          <a:prstGeom prst="rect">
            <a:avLst/>
          </a:prstGeom>
        </p:spPr>
      </p:pic>
      <p:sp>
        <p:nvSpPr>
          <p:cNvPr id="7" name="TextBox 6"/>
          <p:cNvSpPr txBox="1"/>
          <p:nvPr/>
        </p:nvSpPr>
        <p:spPr>
          <a:xfrm>
            <a:off x="304800" y="3276600"/>
            <a:ext cx="8534400" cy="1477328"/>
          </a:xfrm>
          <a:prstGeom prst="rect">
            <a:avLst/>
          </a:prstGeom>
          <a:solidFill>
            <a:schemeClr val="accent5">
              <a:lumMod val="20000"/>
              <a:lumOff val="80000"/>
            </a:schemeClr>
          </a:solidFill>
          <a:ln w="63500">
            <a:solidFill>
              <a:schemeClr val="accent1"/>
            </a:solidFill>
          </a:ln>
        </p:spPr>
        <p:txBody>
          <a:bodyPr wrap="square" rtlCol="0">
            <a:spAutoFit/>
          </a:bodyPr>
          <a:lstStyle/>
          <a:p>
            <a:pPr algn="just"/>
            <a:r>
              <a:rPr lang="en-US" dirty="0"/>
              <a:t>Touch transference is based on proximity of two objects. In general terms, it means that people transfer attributes of one object to another object which is “touching” that object. This phenomenon is often illustrated by the situation when something disgusting touches something benign and afterward it is considered “contaminated”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lide(fromBottom)">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i="1" dirty="0" smtClean="0"/>
              <a:t>The product</a:t>
            </a:r>
            <a:r>
              <a:rPr lang="en-US" dirty="0" smtClean="0"/>
              <a:t> is the product and the package combined</a:t>
            </a:r>
          </a:p>
          <a:p>
            <a:r>
              <a:rPr lang="en-US" dirty="0" smtClean="0"/>
              <a:t>People attribute whatever they see on the package to the product</a:t>
            </a:r>
            <a:endParaRPr lang="en-US" dirty="0"/>
          </a:p>
        </p:txBody>
      </p:sp>
      <p:sp>
        <p:nvSpPr>
          <p:cNvPr id="3" name="Title 2"/>
          <p:cNvSpPr>
            <a:spLocks noGrp="1"/>
          </p:cNvSpPr>
          <p:nvPr>
            <p:ph type="title"/>
          </p:nvPr>
        </p:nvSpPr>
        <p:spPr/>
        <p:txBody>
          <a:bodyPr/>
          <a:lstStyle/>
          <a:p>
            <a:r>
              <a:rPr lang="en-US" dirty="0" smtClean="0"/>
              <a:t>Sensation transference</a:t>
            </a:r>
            <a:endParaRPr lang="en-US" dirty="0"/>
          </a:p>
        </p:txBody>
      </p:sp>
      <p:pic>
        <p:nvPicPr>
          <p:cNvPr id="7" name="Picture 6" descr="imperial.jpg"/>
          <p:cNvPicPr>
            <a:picLocks noChangeAspect="1"/>
          </p:cNvPicPr>
          <p:nvPr/>
        </p:nvPicPr>
        <p:blipFill>
          <a:blip r:embed="rId3" cstate="print"/>
          <a:stretch>
            <a:fillRect/>
          </a:stretch>
        </p:blipFill>
        <p:spPr>
          <a:xfrm>
            <a:off x="6400800" y="4191000"/>
            <a:ext cx="2222500" cy="2222500"/>
          </a:xfrm>
          <a:prstGeom prst="rect">
            <a:avLst/>
          </a:prstGeom>
        </p:spPr>
      </p:pic>
      <p:sp>
        <p:nvSpPr>
          <p:cNvPr id="8" name="TextBox 7"/>
          <p:cNvSpPr txBox="1"/>
          <p:nvPr/>
        </p:nvSpPr>
        <p:spPr>
          <a:xfrm>
            <a:off x="1295400" y="3886200"/>
            <a:ext cx="1676400" cy="523220"/>
          </a:xfrm>
          <a:prstGeom prst="rect">
            <a:avLst/>
          </a:prstGeom>
          <a:noFill/>
        </p:spPr>
        <p:txBody>
          <a:bodyPr wrap="square" rtlCol="0">
            <a:spAutoFit/>
          </a:bodyPr>
          <a:lstStyle/>
          <a:p>
            <a:r>
              <a:rPr lang="en-US" sz="2800" b="1" dirty="0" smtClean="0"/>
              <a:t>DESIGN</a:t>
            </a:r>
            <a:endParaRPr lang="en-US" sz="2800" b="1" dirty="0"/>
          </a:p>
        </p:txBody>
      </p:sp>
      <p:sp>
        <p:nvSpPr>
          <p:cNvPr id="9" name="TextBox 8"/>
          <p:cNvSpPr txBox="1"/>
          <p:nvPr/>
        </p:nvSpPr>
        <p:spPr>
          <a:xfrm>
            <a:off x="1981200" y="4876800"/>
            <a:ext cx="1676400" cy="523220"/>
          </a:xfrm>
          <a:prstGeom prst="rect">
            <a:avLst/>
          </a:prstGeom>
          <a:noFill/>
        </p:spPr>
        <p:txBody>
          <a:bodyPr wrap="square" rtlCol="0">
            <a:spAutoFit/>
          </a:bodyPr>
          <a:lstStyle/>
          <a:p>
            <a:r>
              <a:rPr lang="en-US" sz="2800" b="1" dirty="0" err="1" smtClean="0">
                <a:latin typeface="Aharoni" pitchFamily="2" charset="-79"/>
                <a:cs typeface="Aharoni" pitchFamily="2" charset="-79"/>
              </a:rPr>
              <a:t>DESiGN</a:t>
            </a:r>
            <a:endParaRPr lang="en-US" sz="2800" b="1" dirty="0">
              <a:latin typeface="Aharoni" pitchFamily="2" charset="-79"/>
              <a:cs typeface="Aharoni" pitchFamily="2" charset="-79"/>
            </a:endParaRPr>
          </a:p>
        </p:txBody>
      </p:sp>
      <p:sp>
        <p:nvSpPr>
          <p:cNvPr id="10" name="TextBox 9"/>
          <p:cNvSpPr txBox="1"/>
          <p:nvPr/>
        </p:nvSpPr>
        <p:spPr>
          <a:xfrm>
            <a:off x="3886200" y="3581400"/>
            <a:ext cx="2133600" cy="707886"/>
          </a:xfrm>
          <a:prstGeom prst="rect">
            <a:avLst/>
          </a:prstGeom>
          <a:noFill/>
        </p:spPr>
        <p:txBody>
          <a:bodyPr wrap="square" rtlCol="0">
            <a:spAutoFit/>
          </a:bodyPr>
          <a:lstStyle/>
          <a:p>
            <a:r>
              <a:rPr lang="en-US" sz="4000" b="1" dirty="0" err="1" smtClean="0">
                <a:latin typeface="Berlin Sans FB" pitchFamily="34" charset="0"/>
              </a:rPr>
              <a:t>deSIGN</a:t>
            </a:r>
            <a:endParaRPr lang="en-US" sz="4000" b="1" dirty="0">
              <a:latin typeface="Berlin Sans FB" pitchFamily="34" charset="0"/>
            </a:endParaRPr>
          </a:p>
        </p:txBody>
      </p:sp>
      <p:sp>
        <p:nvSpPr>
          <p:cNvPr id="11" name="TextBox 10"/>
          <p:cNvSpPr txBox="1"/>
          <p:nvPr/>
        </p:nvSpPr>
        <p:spPr>
          <a:xfrm>
            <a:off x="3505200" y="5638800"/>
            <a:ext cx="3200400" cy="1015663"/>
          </a:xfrm>
          <a:prstGeom prst="rect">
            <a:avLst/>
          </a:prstGeom>
          <a:noFill/>
        </p:spPr>
        <p:txBody>
          <a:bodyPr wrap="square" rtlCol="0">
            <a:spAutoFit/>
          </a:bodyPr>
          <a:lstStyle/>
          <a:p>
            <a:r>
              <a:rPr lang="en-US" sz="6000" b="1" dirty="0" smtClean="0">
                <a:latin typeface="Courier New" pitchFamily="49" charset="0"/>
                <a:cs typeface="Courier New" pitchFamily="49" charset="0"/>
              </a:rPr>
              <a:t>DESIGN</a:t>
            </a:r>
            <a:endParaRPr lang="en-US" sz="6000" b="1" dirty="0">
              <a:latin typeface="Courier New" pitchFamily="49" charset="0"/>
              <a:cs typeface="Courier New" pitchFamily="49"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791</TotalTime>
  <Words>1028</Words>
  <Application>Microsoft Office PowerPoint</Application>
  <PresentationFormat>On-screen Show (4:3)</PresentationFormat>
  <Paragraphs>166</Paragraphs>
  <Slides>29</Slides>
  <Notes>2</Notes>
  <HiddenSlides>0</HiddenSlides>
  <MMClips>2</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Concourse</vt:lpstr>
      <vt:lpstr>Slide 1</vt:lpstr>
      <vt:lpstr>Priming</vt:lpstr>
      <vt:lpstr>“Being rude” priming</vt:lpstr>
      <vt:lpstr>“Being old” priming</vt:lpstr>
      <vt:lpstr>“Superhero” priming</vt:lpstr>
      <vt:lpstr>Other examples</vt:lpstr>
      <vt:lpstr>What other examples of utilization of priming can YOU think of?</vt:lpstr>
      <vt:lpstr>Touch transference</vt:lpstr>
      <vt:lpstr>Sensation transference</vt:lpstr>
      <vt:lpstr>Slide 10</vt:lpstr>
      <vt:lpstr>Slide 11</vt:lpstr>
      <vt:lpstr>Slide 12</vt:lpstr>
      <vt:lpstr>Framing</vt:lpstr>
      <vt:lpstr>Framing in politics</vt:lpstr>
      <vt:lpstr>Framing in media</vt:lpstr>
      <vt:lpstr>Framing (Kahneman &amp; Tversky)</vt:lpstr>
      <vt:lpstr>Slide 17</vt:lpstr>
      <vt:lpstr>Applications</vt:lpstr>
      <vt:lpstr>Framing</vt:lpstr>
      <vt:lpstr>Slide 20</vt:lpstr>
      <vt:lpstr>Doublespeak (euphemism)</vt:lpstr>
      <vt:lpstr>What sounds better?</vt:lpstr>
      <vt:lpstr>Framing the price of whiskey</vt:lpstr>
      <vt:lpstr>Emotion &amp; Cognition</vt:lpstr>
      <vt:lpstr>Evidence</vt:lpstr>
      <vt:lpstr>Graphic narratives vs. Statistics</vt:lpstr>
      <vt:lpstr>Slide 27</vt:lpstr>
      <vt:lpstr>Slide 28</vt:lpstr>
      <vt:lpstr>Slide 29</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Stanley</dc:creator>
  <cp:lastModifiedBy>Stanley</cp:lastModifiedBy>
  <cp:revision>64</cp:revision>
  <dcterms:created xsi:type="dcterms:W3CDTF">2009-06-23T08:33:46Z</dcterms:created>
  <dcterms:modified xsi:type="dcterms:W3CDTF">2010-02-07T14:35:49Z</dcterms:modified>
</cp:coreProperties>
</file>