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8"/>
  </p:notesMasterIdLst>
  <p:sldIdLst>
    <p:sldId id="256" r:id="rId2"/>
    <p:sldId id="257" r:id="rId3"/>
    <p:sldId id="258" r:id="rId4"/>
    <p:sldId id="259" r:id="rId5"/>
    <p:sldId id="260" r:id="rId6"/>
    <p:sldId id="261" r:id="rId7"/>
    <p:sldId id="262" r:id="rId8"/>
    <p:sldId id="272" r:id="rId9"/>
    <p:sldId id="267" r:id="rId10"/>
    <p:sldId id="270" r:id="rId11"/>
    <p:sldId id="268" r:id="rId12"/>
    <p:sldId id="263" r:id="rId13"/>
    <p:sldId id="264" r:id="rId14"/>
    <p:sldId id="265" r:id="rId15"/>
    <p:sldId id="266"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99FF99"/>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333" autoAdjust="0"/>
  </p:normalViewPr>
  <p:slideViewPr>
    <p:cSldViewPr>
      <p:cViewPr varScale="1">
        <p:scale>
          <a:sx n="74" d="100"/>
          <a:sy n="74" d="100"/>
        </p:scale>
        <p:origin x="-103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204ABC-9B2A-48E7-9258-20535D6C3B99}" type="datetimeFigureOut">
              <a:rPr lang="en-US" smtClean="0"/>
              <a:pPr/>
              <a:t>2/7/2010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20A8F9-99BE-4BDA-B85E-EBECD034E4A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Rosenthal and Jacobson borrowed the term 'Pygmalion effect' from a play by George Bernard Shaw ('Pygmalion') in which a professor's high expectations radically transformed the educational performance of a lower-class girl.</a:t>
            </a:r>
            <a:endParaRPr lang="en-US" dirty="0"/>
          </a:p>
        </p:txBody>
      </p:sp>
      <p:sp>
        <p:nvSpPr>
          <p:cNvPr id="4" name="Slide Number Placeholder 3"/>
          <p:cNvSpPr>
            <a:spLocks noGrp="1"/>
          </p:cNvSpPr>
          <p:nvPr>
            <p:ph type="sldNum" sz="quarter" idx="10"/>
          </p:nvPr>
        </p:nvSpPr>
        <p:spPr/>
        <p:txBody>
          <a:bodyPr/>
          <a:lstStyle/>
          <a:p>
            <a:fld id="{5C20A8F9-99BE-4BDA-B85E-EBECD034E4AA}" type="slidenum">
              <a:rPr lang="en-US" smtClean="0"/>
              <a:pPr/>
              <a:t>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Wow!!! The pool right next to</a:t>
            </a:r>
            <a:r>
              <a:rPr lang="en-US" baseline="0" dirty="0" smtClean="0"/>
              <a:t> the see! (But what about the additional fees for the activities you want and are free in all the other hotels. And what about the free bar they are offering in the other hotel)</a:t>
            </a:r>
            <a:endParaRPr lang="en-US" dirty="0"/>
          </a:p>
        </p:txBody>
      </p:sp>
      <p:sp>
        <p:nvSpPr>
          <p:cNvPr id="4" name="Slide Number Placeholder 3"/>
          <p:cNvSpPr>
            <a:spLocks noGrp="1"/>
          </p:cNvSpPr>
          <p:nvPr>
            <p:ph type="sldNum" sz="quarter" idx="10"/>
          </p:nvPr>
        </p:nvSpPr>
        <p:spPr/>
        <p:txBody>
          <a:bodyPr/>
          <a:lstStyle/>
          <a:p>
            <a:fld id="{5C20A8F9-99BE-4BDA-B85E-EBECD034E4AA}"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74EDF4C-31B2-40BD-9DF5-3DDF80C6B747}" type="datetimeFigureOut">
              <a:rPr lang="en-US" smtClean="0"/>
              <a:pPr/>
              <a:t>2/7/2010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CDC6A74A-8BB9-4E89-A2B6-69333845BA3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74EDF4C-31B2-40BD-9DF5-3DDF80C6B747}" type="datetimeFigureOut">
              <a:rPr lang="en-US" smtClean="0"/>
              <a:pPr/>
              <a:t>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6A74A-8BB9-4E89-A2B6-69333845BA3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74EDF4C-31B2-40BD-9DF5-3DDF80C6B747}" type="datetimeFigureOut">
              <a:rPr lang="en-US" smtClean="0"/>
              <a:pPr/>
              <a:t>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6A74A-8BB9-4E89-A2B6-69333845BA3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74EDF4C-31B2-40BD-9DF5-3DDF80C6B747}" type="datetimeFigureOut">
              <a:rPr lang="en-US" smtClean="0"/>
              <a:pPr/>
              <a:t>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6A74A-8BB9-4E89-A2B6-69333845BA3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74EDF4C-31B2-40BD-9DF5-3DDF80C6B747}" type="datetimeFigureOut">
              <a:rPr lang="en-US" smtClean="0"/>
              <a:pPr/>
              <a:t>2/7/2010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C6A74A-8BB9-4E89-A2B6-69333845BA3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74EDF4C-31B2-40BD-9DF5-3DDF80C6B747}" type="datetimeFigureOut">
              <a:rPr lang="en-US" smtClean="0"/>
              <a:pPr/>
              <a:t>2/7/2010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C6A74A-8BB9-4E89-A2B6-69333845BA3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74EDF4C-31B2-40BD-9DF5-3DDF80C6B747}" type="datetimeFigureOut">
              <a:rPr lang="en-US" smtClean="0"/>
              <a:pPr/>
              <a:t>2/7/2010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C6A74A-8BB9-4E89-A2B6-69333845BA3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374EDF4C-31B2-40BD-9DF5-3DDF80C6B747}" type="datetimeFigureOut">
              <a:rPr lang="en-US" smtClean="0"/>
              <a:pPr/>
              <a:t>2/7/2010</a:t>
            </a:fld>
            <a:endParaRPr lang="en-US"/>
          </a:p>
        </p:txBody>
      </p:sp>
      <p:sp>
        <p:nvSpPr>
          <p:cNvPr id="8" name="Slide Number Placeholder 7"/>
          <p:cNvSpPr>
            <a:spLocks noGrp="1"/>
          </p:cNvSpPr>
          <p:nvPr>
            <p:ph type="sldNum" sz="quarter" idx="11"/>
          </p:nvPr>
        </p:nvSpPr>
        <p:spPr/>
        <p:txBody>
          <a:bodyPr/>
          <a:lstStyle/>
          <a:p>
            <a:fld id="{CDC6A74A-8BB9-4E89-A2B6-69333845BA36}"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4EDF4C-31B2-40BD-9DF5-3DDF80C6B747}" type="datetimeFigureOut">
              <a:rPr lang="en-US" smtClean="0"/>
              <a:pPr/>
              <a:t>2/7/2010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C6A74A-8BB9-4E89-A2B6-69333845BA3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74EDF4C-31B2-40BD-9DF5-3DDF80C6B747}" type="datetimeFigureOut">
              <a:rPr lang="en-US" smtClean="0"/>
              <a:pPr/>
              <a:t>2/7/2010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CDC6A74A-8BB9-4E89-A2B6-69333845BA3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374EDF4C-31B2-40BD-9DF5-3DDF80C6B747}" type="datetimeFigureOut">
              <a:rPr lang="en-US" smtClean="0"/>
              <a:pPr/>
              <a:t>2/7/2010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C6A74A-8BB9-4E89-A2B6-69333845BA3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374EDF4C-31B2-40BD-9DF5-3DDF80C6B747}" type="datetimeFigureOut">
              <a:rPr lang="en-US" smtClean="0"/>
              <a:pPr/>
              <a:t>2/7/2010</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CDC6A74A-8BB9-4E89-A2B6-69333845BA36}"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Receiver factors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 kid / Bad kid</a:t>
            </a:r>
            <a:endParaRPr lang="en-US" dirty="0"/>
          </a:p>
        </p:txBody>
      </p:sp>
      <p:pic>
        <p:nvPicPr>
          <p:cNvPr id="4" name="Content Placeholder 3" descr="good girl.jpg"/>
          <p:cNvPicPr>
            <a:picLocks noGrp="1" noChangeAspect="1"/>
          </p:cNvPicPr>
          <p:nvPr>
            <p:ph idx="1"/>
          </p:nvPr>
        </p:nvPicPr>
        <p:blipFill>
          <a:blip r:embed="rId2" cstate="print"/>
          <a:stretch>
            <a:fillRect/>
          </a:stretch>
        </p:blipFill>
        <p:spPr>
          <a:xfrm>
            <a:off x="609599" y="2514600"/>
            <a:ext cx="3433905" cy="2286000"/>
          </a:xfrm>
        </p:spPr>
      </p:pic>
      <p:pic>
        <p:nvPicPr>
          <p:cNvPr id="5" name="Picture 4" descr="bad boy.jpg"/>
          <p:cNvPicPr>
            <a:picLocks noChangeAspect="1"/>
          </p:cNvPicPr>
          <p:nvPr/>
        </p:nvPicPr>
        <p:blipFill>
          <a:blip r:embed="rId3" cstate="print"/>
          <a:stretch>
            <a:fillRect/>
          </a:stretch>
        </p:blipFill>
        <p:spPr>
          <a:xfrm>
            <a:off x="5024186" y="2514600"/>
            <a:ext cx="3053014" cy="22860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Confirmation bias</a:t>
            </a:r>
            <a:endParaRPr lang="en-US" dirty="0"/>
          </a:p>
        </p:txBody>
      </p:sp>
      <p:sp>
        <p:nvSpPr>
          <p:cNvPr id="3" name="Content Placeholder 2"/>
          <p:cNvSpPr>
            <a:spLocks noGrp="1"/>
          </p:cNvSpPr>
          <p:nvPr>
            <p:ph idx="1"/>
          </p:nvPr>
        </p:nvSpPr>
        <p:spPr/>
        <p:txBody>
          <a:bodyPr/>
          <a:lstStyle/>
          <a:p>
            <a:r>
              <a:rPr lang="en-US" i="1" dirty="0" smtClean="0"/>
              <a:t>Tendency to search for information that confirms our decision or hypothesis</a:t>
            </a:r>
          </a:p>
          <a:p>
            <a:endParaRPr lang="en-US" i="1" dirty="0" smtClean="0"/>
          </a:p>
          <a:p>
            <a:r>
              <a:rPr lang="en-US" b="1" dirty="0" smtClean="0"/>
              <a:t>How to use it?</a:t>
            </a:r>
          </a:p>
          <a:p>
            <a:pPr>
              <a:buNone/>
            </a:pPr>
            <a:r>
              <a:rPr lang="en-US" dirty="0" smtClean="0"/>
              <a:t>		After having persuaded a person of something, help them feel good by letting them find examples that confirm their good judgment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Halo effect</a:t>
            </a:r>
            <a:endParaRPr lang="en-US" dirty="0"/>
          </a:p>
        </p:txBody>
      </p:sp>
      <p:pic>
        <p:nvPicPr>
          <p:cNvPr id="4" name="Content Placeholder 3" descr="halo effect.jpg"/>
          <p:cNvPicPr>
            <a:picLocks noGrp="1" noChangeAspect="1"/>
          </p:cNvPicPr>
          <p:nvPr>
            <p:ph idx="1"/>
          </p:nvPr>
        </p:nvPicPr>
        <p:blipFill>
          <a:blip r:embed="rId2" cstate="print"/>
          <a:stretch>
            <a:fillRect/>
          </a:stretch>
        </p:blipFill>
        <p:spPr>
          <a:xfrm>
            <a:off x="609600" y="1676400"/>
            <a:ext cx="7848600" cy="4896032"/>
          </a:xfrm>
        </p:spPr>
      </p:pic>
      <p:sp>
        <p:nvSpPr>
          <p:cNvPr id="5" name="TextBox 4"/>
          <p:cNvSpPr txBox="1"/>
          <p:nvPr/>
        </p:nvSpPr>
        <p:spPr>
          <a:xfrm>
            <a:off x="4038600" y="457200"/>
            <a:ext cx="4724400" cy="830997"/>
          </a:xfrm>
          <a:prstGeom prst="rect">
            <a:avLst/>
          </a:prstGeom>
          <a:noFill/>
        </p:spPr>
        <p:txBody>
          <a:bodyPr wrap="square" rtlCol="0">
            <a:spAutoFit/>
          </a:bodyPr>
          <a:lstStyle/>
          <a:p>
            <a:r>
              <a:rPr lang="en-US" sz="2400" dirty="0" smtClean="0"/>
              <a:t>= concluding </a:t>
            </a:r>
            <a:r>
              <a:rPr lang="en-US" sz="2400" dirty="0"/>
              <a:t>from a perceived single </a:t>
            </a:r>
            <a:r>
              <a:rPr lang="en-US" sz="2400" dirty="0" smtClean="0"/>
              <a:t>trait a general assessment</a:t>
            </a:r>
            <a:endParaRPr lang="en-US"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Halo effect</a:t>
            </a:r>
            <a:endParaRPr lang="en-US" dirty="0"/>
          </a:p>
        </p:txBody>
      </p:sp>
      <p:pic>
        <p:nvPicPr>
          <p:cNvPr id="4" name="Picture 3" descr="P1060496.JPG"/>
          <p:cNvPicPr>
            <a:picLocks noChangeAspect="1"/>
          </p:cNvPicPr>
          <p:nvPr/>
        </p:nvPicPr>
        <p:blipFill>
          <a:blip r:embed="rId2" cstate="print"/>
          <a:stretch>
            <a:fillRect/>
          </a:stretch>
        </p:blipFill>
        <p:spPr>
          <a:xfrm>
            <a:off x="457200" y="1447800"/>
            <a:ext cx="3962400" cy="2971800"/>
          </a:xfrm>
          <a:prstGeom prst="rect">
            <a:avLst/>
          </a:prstGeom>
        </p:spPr>
      </p:pic>
      <p:pic>
        <p:nvPicPr>
          <p:cNvPr id="5" name="Picture 4" descr="byt po rekon.jpg"/>
          <p:cNvPicPr>
            <a:picLocks noChangeAspect="1"/>
          </p:cNvPicPr>
          <p:nvPr/>
        </p:nvPicPr>
        <p:blipFill>
          <a:blip r:embed="rId3" cstate="print"/>
          <a:stretch>
            <a:fillRect/>
          </a:stretch>
        </p:blipFill>
        <p:spPr>
          <a:xfrm>
            <a:off x="4953000" y="3657600"/>
            <a:ext cx="3911600" cy="29337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Halo effect</a:t>
            </a:r>
            <a:endParaRPr lang="en-US" dirty="0"/>
          </a:p>
        </p:txBody>
      </p:sp>
      <p:pic>
        <p:nvPicPr>
          <p:cNvPr id="4" name="Content Placeholder 3" descr="vacation 2.jpg"/>
          <p:cNvPicPr>
            <a:picLocks noGrp="1" noChangeAspect="1"/>
          </p:cNvPicPr>
          <p:nvPr>
            <p:ph idx="1"/>
          </p:nvPr>
        </p:nvPicPr>
        <p:blipFill>
          <a:blip r:embed="rId3" cstate="print"/>
          <a:stretch>
            <a:fillRect/>
          </a:stretch>
        </p:blipFill>
        <p:spPr>
          <a:xfrm>
            <a:off x="1600200" y="1600200"/>
            <a:ext cx="6002603" cy="4525963"/>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Halo effect </a:t>
            </a:r>
            <a:r>
              <a:rPr lang="en-US" smtClean="0"/>
              <a:t>- Conclusion</a:t>
            </a:r>
            <a:endParaRPr lang="en-US" dirty="0"/>
          </a:p>
        </p:txBody>
      </p:sp>
      <p:sp>
        <p:nvSpPr>
          <p:cNvPr id="3" name="Content Placeholder 2"/>
          <p:cNvSpPr>
            <a:spLocks noGrp="1"/>
          </p:cNvSpPr>
          <p:nvPr>
            <p:ph idx="1"/>
          </p:nvPr>
        </p:nvSpPr>
        <p:spPr/>
        <p:txBody>
          <a:bodyPr/>
          <a:lstStyle/>
          <a:p>
            <a:r>
              <a:rPr lang="en-US" dirty="0" smtClean="0"/>
              <a:t>Don’t get swayed by the “halo” </a:t>
            </a:r>
            <a:endParaRPr lang="en-US" dirty="0"/>
          </a:p>
        </p:txBody>
      </p:sp>
      <p:pic>
        <p:nvPicPr>
          <p:cNvPr id="4" name="Content Placeholder 3" descr="halo effect.jpg"/>
          <p:cNvPicPr>
            <a:picLocks noChangeAspect="1"/>
          </p:cNvPicPr>
          <p:nvPr/>
        </p:nvPicPr>
        <p:blipFill>
          <a:blip r:embed="rId2" cstate="print"/>
          <a:stretch>
            <a:fillRect/>
          </a:stretch>
        </p:blipFill>
        <p:spPr>
          <a:xfrm>
            <a:off x="990600" y="2514600"/>
            <a:ext cx="6324600" cy="3945346"/>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Receiver factor</a:t>
            </a:r>
          </a:p>
          <a:p>
            <a:pPr lvl="1"/>
            <a:r>
              <a:rPr lang="en-US" dirty="0" smtClean="0"/>
              <a:t>Gender</a:t>
            </a:r>
          </a:p>
          <a:p>
            <a:pPr lvl="1"/>
            <a:r>
              <a:rPr lang="en-US" dirty="0" smtClean="0"/>
              <a:t>Intelligence</a:t>
            </a:r>
          </a:p>
          <a:p>
            <a:pPr lvl="1"/>
            <a:r>
              <a:rPr lang="en-US" dirty="0" smtClean="0"/>
              <a:t>Need for cognition</a:t>
            </a:r>
          </a:p>
          <a:p>
            <a:pPr lvl="1"/>
            <a:r>
              <a:rPr lang="en-US" dirty="0" smtClean="0"/>
              <a:t>Self-monitoring</a:t>
            </a:r>
          </a:p>
          <a:p>
            <a:r>
              <a:rPr lang="en-US" dirty="0" smtClean="0"/>
              <a:t>Self-fulfilling prophecy / Pygmalion effect</a:t>
            </a:r>
          </a:p>
          <a:p>
            <a:r>
              <a:rPr lang="en-US" dirty="0" smtClean="0"/>
              <a:t>Confirmation bias</a:t>
            </a:r>
          </a:p>
          <a:p>
            <a:r>
              <a:rPr lang="en-US" dirty="0" smtClean="0"/>
              <a:t>Halo effect</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Persuasibility</a:t>
            </a:r>
            <a:endParaRPr lang="en-US" dirty="0"/>
          </a:p>
        </p:txBody>
      </p:sp>
      <p:sp>
        <p:nvSpPr>
          <p:cNvPr id="3" name="Content Placeholder 2"/>
          <p:cNvSpPr>
            <a:spLocks noGrp="1"/>
          </p:cNvSpPr>
          <p:nvPr>
            <p:ph idx="1"/>
          </p:nvPr>
        </p:nvSpPr>
        <p:spPr>
          <a:xfrm>
            <a:off x="457200" y="1600200"/>
            <a:ext cx="8305800" cy="4525963"/>
          </a:xfrm>
        </p:spPr>
        <p:txBody>
          <a:bodyPr/>
          <a:lstStyle/>
          <a:p>
            <a:r>
              <a:rPr lang="en-US" dirty="0" smtClean="0"/>
              <a:t>Are women more susceptible to persuasion? </a:t>
            </a:r>
          </a:p>
          <a:p>
            <a:pPr lvl="1"/>
            <a:r>
              <a:rPr lang="en-US" sz="2400" dirty="0" smtClean="0">
                <a:solidFill>
                  <a:schemeClr val="accent1">
                    <a:lumMod val="20000"/>
                    <a:lumOff val="80000"/>
                  </a:schemeClr>
                </a:solidFill>
              </a:rPr>
              <a:t>According to </a:t>
            </a:r>
            <a:r>
              <a:rPr lang="en-US" sz="2400" dirty="0" err="1" smtClean="0">
                <a:solidFill>
                  <a:schemeClr val="accent1">
                    <a:lumMod val="20000"/>
                    <a:lumOff val="80000"/>
                  </a:schemeClr>
                </a:solidFill>
              </a:rPr>
              <a:t>Eagly</a:t>
            </a:r>
            <a:r>
              <a:rPr lang="en-US" sz="2400" dirty="0" smtClean="0">
                <a:solidFill>
                  <a:schemeClr val="accent1">
                    <a:lumMod val="20000"/>
                    <a:lumOff val="80000"/>
                  </a:schemeClr>
                </a:solidFill>
              </a:rPr>
              <a:t> and </a:t>
            </a:r>
            <a:r>
              <a:rPr lang="en-US" sz="2400" dirty="0" err="1" smtClean="0">
                <a:solidFill>
                  <a:schemeClr val="accent1">
                    <a:lumMod val="20000"/>
                    <a:lumOff val="80000"/>
                  </a:schemeClr>
                </a:solidFill>
              </a:rPr>
              <a:t>Carli</a:t>
            </a:r>
            <a:r>
              <a:rPr lang="en-US" sz="2400" dirty="0" smtClean="0">
                <a:solidFill>
                  <a:schemeClr val="accent1">
                    <a:lumMod val="20000"/>
                    <a:lumOff val="80000"/>
                  </a:schemeClr>
                </a:solidFill>
              </a:rPr>
              <a:t> (1981), only 1% of the variability in </a:t>
            </a:r>
            <a:r>
              <a:rPr lang="en-US" sz="2400" dirty="0" err="1" smtClean="0">
                <a:solidFill>
                  <a:schemeClr val="accent1">
                    <a:lumMod val="20000"/>
                    <a:lumOff val="80000"/>
                  </a:schemeClr>
                </a:solidFill>
              </a:rPr>
              <a:t>persuasibility</a:t>
            </a:r>
            <a:r>
              <a:rPr lang="en-US" sz="2400" dirty="0" smtClean="0">
                <a:solidFill>
                  <a:schemeClr val="accent1">
                    <a:lumMod val="20000"/>
                    <a:lumOff val="80000"/>
                  </a:schemeClr>
                </a:solidFill>
              </a:rPr>
              <a:t> is accounted for by gender</a:t>
            </a:r>
          </a:p>
          <a:p>
            <a:r>
              <a:rPr lang="en-US" dirty="0" smtClean="0"/>
              <a:t>Does intelligence matter in individual’s </a:t>
            </a:r>
            <a:r>
              <a:rPr lang="en-US" dirty="0" err="1" smtClean="0"/>
              <a:t>persuasibility</a:t>
            </a:r>
            <a:r>
              <a:rPr lang="en-US" dirty="0" smtClean="0"/>
              <a:t>? </a:t>
            </a:r>
          </a:p>
          <a:p>
            <a:pPr lvl="1"/>
            <a:r>
              <a:rPr lang="en-US" sz="2400" dirty="0" smtClean="0">
                <a:solidFill>
                  <a:schemeClr val="accent1">
                    <a:lumMod val="20000"/>
                    <a:lumOff val="80000"/>
                  </a:schemeClr>
                </a:solidFill>
              </a:rPr>
              <a:t>According to Rhodes and Wood (1992), people with less innate cognitive ability are more susceptible to persuasion</a:t>
            </a:r>
          </a:p>
          <a:p>
            <a:pPr lvl="1"/>
            <a:r>
              <a:rPr lang="en-US" sz="2400" dirty="0" smtClean="0">
                <a:solidFill>
                  <a:schemeClr val="accent1">
                    <a:lumMod val="20000"/>
                    <a:lumOff val="80000"/>
                  </a:schemeClr>
                </a:solidFill>
              </a:rPr>
              <a:t>BUT, according to Gardner (1993), there are different types of intelligence</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Personality characteristics</a:t>
            </a:r>
            <a:br>
              <a:rPr lang="en-US" dirty="0" smtClean="0"/>
            </a:br>
            <a:r>
              <a:rPr lang="en-US" dirty="0" smtClean="0"/>
              <a:t>				and persuasion</a:t>
            </a:r>
            <a:endParaRPr lang="en-US" dirty="0"/>
          </a:p>
        </p:txBody>
      </p:sp>
      <p:sp>
        <p:nvSpPr>
          <p:cNvPr id="3" name="Content Placeholder 2"/>
          <p:cNvSpPr>
            <a:spLocks noGrp="1"/>
          </p:cNvSpPr>
          <p:nvPr>
            <p:ph idx="1"/>
          </p:nvPr>
        </p:nvSpPr>
        <p:spPr/>
        <p:txBody>
          <a:bodyPr/>
          <a:lstStyle/>
          <a:p>
            <a:endParaRPr lang="en-US" dirty="0" smtClean="0"/>
          </a:p>
          <a:p>
            <a:r>
              <a:rPr lang="en-US" dirty="0" smtClean="0"/>
              <a:t>Need for cognition</a:t>
            </a:r>
          </a:p>
          <a:p>
            <a:r>
              <a:rPr lang="en-US" dirty="0" smtClean="0"/>
              <a:t>Self-monitoring</a:t>
            </a:r>
          </a:p>
          <a:p>
            <a:pPr>
              <a:buNone/>
            </a:pPr>
            <a:endParaRPr 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 for cognition</a:t>
            </a:r>
            <a:endParaRPr lang="en-US" dirty="0"/>
          </a:p>
        </p:txBody>
      </p:sp>
      <p:sp>
        <p:nvSpPr>
          <p:cNvPr id="3" name="Content Placeholder 2"/>
          <p:cNvSpPr>
            <a:spLocks noGrp="1"/>
          </p:cNvSpPr>
          <p:nvPr>
            <p:ph idx="1"/>
          </p:nvPr>
        </p:nvSpPr>
        <p:spPr>
          <a:xfrm>
            <a:off x="457200" y="1600200"/>
            <a:ext cx="7848600" cy="4525963"/>
          </a:xfrm>
        </p:spPr>
        <p:txBody>
          <a:bodyPr>
            <a:normAutofit lnSpcReduction="10000"/>
          </a:bodyPr>
          <a:lstStyle/>
          <a:p>
            <a:r>
              <a:rPr lang="en-US" dirty="0" smtClean="0"/>
              <a:t>See Elaboration Likelihood Model (Petty, </a:t>
            </a:r>
            <a:r>
              <a:rPr lang="en-US" dirty="0" err="1" smtClean="0"/>
              <a:t>Cacioppo</a:t>
            </a:r>
            <a:r>
              <a:rPr lang="en-US" dirty="0" smtClean="0"/>
              <a:t>, 1986)</a:t>
            </a:r>
          </a:p>
          <a:p>
            <a:endParaRPr lang="en-US" dirty="0" smtClean="0"/>
          </a:p>
          <a:p>
            <a:r>
              <a:rPr lang="en-US" u="sng" dirty="0" smtClean="0"/>
              <a:t>Need for cognition</a:t>
            </a:r>
            <a:r>
              <a:rPr lang="en-US" dirty="0" smtClean="0"/>
              <a:t> is </a:t>
            </a:r>
            <a:r>
              <a:rPr lang="en-US" i="1" dirty="0" smtClean="0"/>
              <a:t>a stable individual difference in people’s tendency to engage in an effortful cognitive activity</a:t>
            </a:r>
          </a:p>
          <a:p>
            <a:endParaRPr lang="en-US" i="1" dirty="0" smtClean="0"/>
          </a:p>
          <a:p>
            <a:r>
              <a:rPr lang="en-US" dirty="0" smtClean="0"/>
              <a:t>Higher NFC </a:t>
            </a:r>
            <a:r>
              <a:rPr lang="en-US" dirty="0" smtClean="0">
                <a:cs typeface="Lucida Sans Unicode"/>
              </a:rPr>
              <a:t>→</a:t>
            </a:r>
            <a:r>
              <a:rPr lang="en-US" dirty="0" smtClean="0"/>
              <a:t> prefers central route</a:t>
            </a:r>
          </a:p>
          <a:p>
            <a:pPr>
              <a:buNone/>
            </a:pPr>
            <a:r>
              <a:rPr lang="en-US" dirty="0" smtClean="0"/>
              <a:t>	Lower NFC </a:t>
            </a:r>
            <a:r>
              <a:rPr lang="en-US" dirty="0" smtClean="0">
                <a:cs typeface="Lucida Sans Unicode"/>
              </a:rPr>
              <a:t>→ prefers peripheral route</a:t>
            </a: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Self-monitoring</a:t>
            </a:r>
            <a:endParaRPr lang="en-US" dirty="0"/>
          </a:p>
        </p:txBody>
      </p:sp>
      <p:sp>
        <p:nvSpPr>
          <p:cNvPr id="3" name="Content Placeholder 2"/>
          <p:cNvSpPr>
            <a:spLocks noGrp="1"/>
          </p:cNvSpPr>
          <p:nvPr>
            <p:ph idx="1"/>
          </p:nvPr>
        </p:nvSpPr>
        <p:spPr>
          <a:xfrm>
            <a:off x="457200" y="1600201"/>
            <a:ext cx="8001000" cy="2819400"/>
          </a:xfrm>
        </p:spPr>
        <p:txBody>
          <a:bodyPr/>
          <a:lstStyle/>
          <a:p>
            <a:pPr lvl="0"/>
            <a:r>
              <a:rPr lang="en-US" sz="2400" dirty="0" smtClean="0"/>
              <a:t>The extent to which people base their behavior on cues from other people and situations.</a:t>
            </a:r>
          </a:p>
          <a:p>
            <a:pPr lvl="0"/>
            <a:r>
              <a:rPr lang="en-US" sz="2400" dirty="0" smtClean="0"/>
              <a:t>Low self-monitor’s behavior is more consistent across situations; high s-m’s is more unpredictable.</a:t>
            </a:r>
          </a:p>
          <a:p>
            <a:r>
              <a:rPr lang="en-US" sz="2400" b="1" dirty="0" smtClean="0"/>
              <a:t>Both highs and lows are susceptible to influence, but are swayed by different psychological appeals:</a:t>
            </a:r>
            <a:endParaRPr lang="en-US" sz="2400" b="1" dirty="0"/>
          </a:p>
        </p:txBody>
      </p:sp>
      <p:sp>
        <p:nvSpPr>
          <p:cNvPr id="4" name="TextBox 3"/>
          <p:cNvSpPr txBox="1"/>
          <p:nvPr/>
        </p:nvSpPr>
        <p:spPr>
          <a:xfrm>
            <a:off x="228600" y="4343400"/>
            <a:ext cx="8915400" cy="1015663"/>
          </a:xfrm>
          <a:prstGeom prst="rect">
            <a:avLst/>
          </a:prstGeom>
          <a:noFill/>
        </p:spPr>
        <p:txBody>
          <a:bodyPr wrap="square" rtlCol="0">
            <a:spAutoFit/>
          </a:bodyPr>
          <a:lstStyle/>
          <a:p>
            <a:r>
              <a:rPr lang="en-US" sz="2000" b="1" u="sng" dirty="0" smtClean="0">
                <a:solidFill>
                  <a:srgbClr val="FFFF00"/>
                </a:solidFill>
              </a:rPr>
              <a:t>Attitude function</a:t>
            </a:r>
          </a:p>
          <a:p>
            <a:r>
              <a:rPr lang="en-US" sz="2000" b="1" dirty="0"/>
              <a:t>	</a:t>
            </a:r>
            <a:r>
              <a:rPr lang="en-US" sz="2000" b="1" dirty="0" smtClean="0">
                <a:solidFill>
                  <a:srgbClr val="FFC000"/>
                </a:solidFill>
              </a:rPr>
              <a:t>High s-m </a:t>
            </a:r>
            <a:r>
              <a:rPr lang="en-US" sz="2000" dirty="0" smtClean="0"/>
              <a:t>: Attitudes are more apt to serve </a:t>
            </a:r>
            <a:r>
              <a:rPr lang="en-US" sz="2000" dirty="0" smtClean="0">
                <a:solidFill>
                  <a:srgbClr val="FF0000"/>
                </a:solidFill>
              </a:rPr>
              <a:t>social-</a:t>
            </a:r>
            <a:r>
              <a:rPr lang="en-US" sz="2000" dirty="0" err="1" smtClean="0">
                <a:solidFill>
                  <a:srgbClr val="FF0000"/>
                </a:solidFill>
              </a:rPr>
              <a:t>adjustive</a:t>
            </a:r>
            <a:r>
              <a:rPr lang="en-US" sz="2000" dirty="0" smtClean="0"/>
              <a:t> function</a:t>
            </a:r>
          </a:p>
          <a:p>
            <a:r>
              <a:rPr lang="en-US" sz="2000" dirty="0">
                <a:solidFill>
                  <a:srgbClr val="FFC000"/>
                </a:solidFill>
              </a:rPr>
              <a:t>	</a:t>
            </a:r>
            <a:r>
              <a:rPr lang="en-US" sz="2000" b="1" dirty="0" smtClean="0">
                <a:solidFill>
                  <a:srgbClr val="FFC000"/>
                </a:solidFill>
              </a:rPr>
              <a:t>Low s-m</a:t>
            </a:r>
            <a:r>
              <a:rPr lang="en-US" sz="2000" b="1" dirty="0" smtClean="0"/>
              <a:t> </a:t>
            </a:r>
            <a:r>
              <a:rPr lang="en-US" sz="2000" dirty="0" smtClean="0"/>
              <a:t>: Attitudes serve more a </a:t>
            </a:r>
            <a:r>
              <a:rPr lang="en-US" sz="2000" dirty="0" smtClean="0">
                <a:solidFill>
                  <a:srgbClr val="FF0000"/>
                </a:solidFill>
              </a:rPr>
              <a:t>value-expressive</a:t>
            </a:r>
            <a:r>
              <a:rPr lang="en-US" sz="2000" dirty="0" smtClean="0"/>
              <a:t> function</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Self-monitoring</a:t>
            </a:r>
            <a:endParaRPr lang="en-US" dirty="0"/>
          </a:p>
        </p:txBody>
      </p:sp>
      <p:sp>
        <p:nvSpPr>
          <p:cNvPr id="3" name="Content Placeholder 2"/>
          <p:cNvSpPr>
            <a:spLocks noGrp="1"/>
          </p:cNvSpPr>
          <p:nvPr>
            <p:ph idx="1"/>
          </p:nvPr>
        </p:nvSpPr>
        <p:spPr>
          <a:xfrm>
            <a:off x="457200" y="1600201"/>
            <a:ext cx="8001000" cy="2971800"/>
          </a:xfrm>
        </p:spPr>
        <p:txBody>
          <a:bodyPr>
            <a:normAutofit/>
          </a:bodyPr>
          <a:lstStyle/>
          <a:p>
            <a:r>
              <a:rPr lang="en-US" sz="2400" dirty="0" err="1" smtClean="0"/>
              <a:t>DeBono</a:t>
            </a:r>
            <a:r>
              <a:rPr lang="en-US" sz="2400" dirty="0" smtClean="0"/>
              <a:t> (1987) examined relationship between the self-monitoring and function-matching in persuasion</a:t>
            </a:r>
          </a:p>
          <a:p>
            <a:pPr marL="795528" lvl="1" indent="-457200">
              <a:buFont typeface="Wingdings" pitchFamily="2" charset="2"/>
              <a:buChar char="Ø"/>
            </a:pPr>
            <a:r>
              <a:rPr lang="en-US" sz="2000" dirty="0" smtClean="0"/>
              <a:t>High and low self-monitors listened  to a social-</a:t>
            </a:r>
            <a:r>
              <a:rPr lang="en-US" sz="2000" dirty="0" err="1" smtClean="0"/>
              <a:t>adjustive</a:t>
            </a:r>
            <a:r>
              <a:rPr lang="en-US" sz="2000" dirty="0" smtClean="0"/>
              <a:t> or value-expressive argument in favor of institutionalizing the mentally ill. </a:t>
            </a:r>
          </a:p>
          <a:p>
            <a:pPr marL="493776" indent="-457200">
              <a:buNone/>
            </a:pPr>
            <a:r>
              <a:rPr lang="en-US" sz="2400" dirty="0" smtClean="0"/>
              <a:t>		</a:t>
            </a:r>
            <a:r>
              <a:rPr lang="en-US" sz="1800" dirty="0" smtClean="0"/>
              <a:t>(Social-</a:t>
            </a:r>
            <a:r>
              <a:rPr lang="en-US" sz="1800" dirty="0" err="1" smtClean="0"/>
              <a:t>adjustive</a:t>
            </a:r>
            <a:r>
              <a:rPr lang="en-US" sz="1800" dirty="0" smtClean="0"/>
              <a:t> message used social proof. Value-expressive 	stressed the values of responsibility and loving)</a:t>
            </a:r>
          </a:p>
          <a:p>
            <a:pPr marL="493776" indent="-457200">
              <a:buNone/>
            </a:pPr>
            <a:endParaRPr lang="en-US" sz="1800" dirty="0"/>
          </a:p>
        </p:txBody>
      </p:sp>
      <p:sp>
        <p:nvSpPr>
          <p:cNvPr id="4" name="TextBox 3"/>
          <p:cNvSpPr txBox="1"/>
          <p:nvPr/>
        </p:nvSpPr>
        <p:spPr>
          <a:xfrm>
            <a:off x="609600" y="4800600"/>
            <a:ext cx="7620000" cy="923330"/>
          </a:xfrm>
          <a:prstGeom prst="rect">
            <a:avLst/>
          </a:prstGeom>
          <a:solidFill>
            <a:schemeClr val="accent1">
              <a:lumMod val="75000"/>
            </a:schemeClr>
          </a:solidFill>
          <a:ln w="25400" cmpd="sng">
            <a:solidFill>
              <a:schemeClr val="tx1"/>
            </a:solidFill>
          </a:ln>
        </p:spPr>
        <p:txBody>
          <a:bodyPr wrap="square" rtlCol="0">
            <a:spAutoFit/>
          </a:bodyPr>
          <a:lstStyle/>
          <a:p>
            <a:pPr algn="just"/>
            <a:r>
              <a:rPr lang="en-US" dirty="0" smtClean="0"/>
              <a:t>The hypothesis was supported. High self-monitors became more favorable toward the issue after hearing the social-</a:t>
            </a:r>
            <a:r>
              <a:rPr lang="en-US" dirty="0" err="1" smtClean="0"/>
              <a:t>adjustive</a:t>
            </a:r>
            <a:r>
              <a:rPr lang="en-US" dirty="0" smtClean="0"/>
              <a:t> message. Low self-monitors were more influenced by the value-expressive appeal.</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slide(fromBottom)">
                                      <p:cBhvr>
                                        <p:cTn id="7" dur="500"/>
                                        <p:tgtEl>
                                          <p:spTgt spid="3">
                                            <p:txEl>
                                              <p:pRg st="1" end="1"/>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slide(fromBottom)">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800" decel="100000"/>
                                        <p:tgtEl>
                                          <p:spTgt spid="4"/>
                                        </p:tgtEl>
                                      </p:cBhvr>
                                    </p:animEffect>
                                    <p:anim calcmode="lin" valueType="num">
                                      <p:cBhvr>
                                        <p:cTn id="16" dur="800" decel="100000" fill="hold"/>
                                        <p:tgtEl>
                                          <p:spTgt spid="4"/>
                                        </p:tgtEl>
                                        <p:attrNameLst>
                                          <p:attrName>style.rotation</p:attrName>
                                        </p:attrNameLst>
                                      </p:cBhvr>
                                      <p:tavLst>
                                        <p:tav tm="0">
                                          <p:val>
                                            <p:fltVal val="-90"/>
                                          </p:val>
                                        </p:tav>
                                        <p:tav tm="100000">
                                          <p:val>
                                            <p:fltVal val="0"/>
                                          </p:val>
                                        </p:tav>
                                      </p:tavLst>
                                    </p:anim>
                                    <p:anim calcmode="lin" valueType="num">
                                      <p:cBhvr>
                                        <p:cTn id="17" dur="800" decel="100000" fill="hold"/>
                                        <p:tgtEl>
                                          <p:spTgt spid="4"/>
                                        </p:tgtEl>
                                        <p:attrNameLst>
                                          <p:attrName>ppt_x</p:attrName>
                                        </p:attrNameLst>
                                      </p:cBhvr>
                                      <p:tavLst>
                                        <p:tav tm="0">
                                          <p:val>
                                            <p:strVal val="#ppt_x+0.4"/>
                                          </p:val>
                                        </p:tav>
                                        <p:tav tm="100000">
                                          <p:val>
                                            <p:strVal val="#ppt_x-0.05"/>
                                          </p:val>
                                        </p:tav>
                                      </p:tavLst>
                                    </p:anim>
                                    <p:anim calcmode="lin" valueType="num">
                                      <p:cBhvr>
                                        <p:cTn id="18" dur="800" decel="100000" fill="hold"/>
                                        <p:tgtEl>
                                          <p:spTgt spid="4"/>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FF00"/>
                </a:solidFill>
              </a:rPr>
              <a:t>Self-fulfilling prophecy</a:t>
            </a:r>
            <a:endParaRPr lang="en-US" dirty="0">
              <a:solidFill>
                <a:srgbClr val="00FF00"/>
              </a:solidFill>
            </a:endParaRPr>
          </a:p>
        </p:txBody>
      </p:sp>
      <p:sp>
        <p:nvSpPr>
          <p:cNvPr id="3" name="Content Placeholder 2"/>
          <p:cNvSpPr>
            <a:spLocks noGrp="1"/>
          </p:cNvSpPr>
          <p:nvPr>
            <p:ph idx="1"/>
          </p:nvPr>
        </p:nvSpPr>
        <p:spPr>
          <a:xfrm>
            <a:off x="457200" y="1600200"/>
            <a:ext cx="8382000" cy="4525963"/>
          </a:xfrm>
        </p:spPr>
        <p:txBody>
          <a:bodyPr/>
          <a:lstStyle/>
          <a:p>
            <a:r>
              <a:rPr lang="en-US" sz="2400" b="1" dirty="0" smtClean="0">
                <a:solidFill>
                  <a:srgbClr val="00FF00"/>
                </a:solidFill>
              </a:rPr>
              <a:t>Self-fulfilling prophecy</a:t>
            </a:r>
            <a:r>
              <a:rPr lang="en-US" sz="2400" dirty="0" smtClean="0">
                <a:solidFill>
                  <a:srgbClr val="00FF00"/>
                </a:solidFill>
              </a:rPr>
              <a:t> </a:t>
            </a:r>
            <a:r>
              <a:rPr lang="en-US" sz="2400" dirty="0" smtClean="0"/>
              <a:t>is a </a:t>
            </a:r>
            <a:r>
              <a:rPr lang="en-US" sz="2400" i="1" dirty="0" smtClean="0">
                <a:solidFill>
                  <a:srgbClr val="66FF33"/>
                </a:solidFill>
              </a:rPr>
              <a:t>phenomenon by which people’s expectations about the future events lead them to behave in particular ways that, on occasion, can cause the expected event to occur. </a:t>
            </a:r>
          </a:p>
          <a:p>
            <a:endParaRPr lang="en-US" sz="2400" i="1" dirty="0" smtClean="0"/>
          </a:p>
          <a:p>
            <a:r>
              <a:rPr lang="en-US" sz="2400" dirty="0" smtClean="0"/>
              <a:t>R. Merton (1957) wrote in his </a:t>
            </a:r>
            <a:r>
              <a:rPr lang="en-US" sz="2400" i="1" dirty="0" smtClean="0"/>
              <a:t>Social Theory and Social Structure that </a:t>
            </a:r>
            <a:r>
              <a:rPr lang="en-US" sz="2400" dirty="0" smtClean="0"/>
              <a:t>the phenomenon occurs when "</a:t>
            </a:r>
            <a:r>
              <a:rPr lang="en-US" sz="2400" i="1" dirty="0" smtClean="0"/>
              <a:t>a false definition of the situation evokes a new behavior which makes the original false conception come true.“</a:t>
            </a:r>
          </a:p>
          <a:p>
            <a:endParaRPr lang="en-US" sz="2400" i="1" dirty="0" smtClean="0"/>
          </a:p>
          <a:p>
            <a:r>
              <a:rPr lang="en-US" sz="2400" dirty="0" smtClean="0"/>
              <a:t>Simply, </a:t>
            </a:r>
            <a:r>
              <a:rPr lang="en-US" sz="2400" u="sng" dirty="0" smtClean="0"/>
              <a:t>a belief that leads to its own fulfillment</a:t>
            </a:r>
            <a:r>
              <a:rPr lang="en-US" sz="2400" dirty="0" smtClean="0"/>
              <a:t>.</a:t>
            </a:r>
            <a:endParaRPr lang="en-US" sz="2400" dirty="0"/>
          </a:p>
        </p:txBody>
      </p:sp>
      <p:pic>
        <p:nvPicPr>
          <p:cNvPr id="4" name="Picture 3" descr="crystal ball.jpg"/>
          <p:cNvPicPr>
            <a:picLocks noChangeAspect="1"/>
          </p:cNvPicPr>
          <p:nvPr/>
        </p:nvPicPr>
        <p:blipFill>
          <a:blip r:embed="rId2" cstate="print"/>
          <a:stretch>
            <a:fillRect/>
          </a:stretch>
        </p:blipFill>
        <p:spPr>
          <a:xfrm>
            <a:off x="7239000" y="152400"/>
            <a:ext cx="1771650" cy="12000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slide(fromBottom)">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slide(fromBottom)">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selffulfilling prophecy.jpg"/>
          <p:cNvPicPr>
            <a:picLocks noGrp="1" noChangeAspect="1"/>
          </p:cNvPicPr>
          <p:nvPr>
            <p:ph idx="1"/>
          </p:nvPr>
        </p:nvPicPr>
        <p:blipFill>
          <a:blip r:embed="rId2" cstate="print"/>
          <a:stretch>
            <a:fillRect/>
          </a:stretch>
        </p:blipFill>
        <p:spPr>
          <a:xfrm>
            <a:off x="1447800" y="609600"/>
            <a:ext cx="6417194" cy="5973763"/>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1143000"/>
          </a:xfrm>
        </p:spPr>
        <p:txBody>
          <a:bodyPr>
            <a:normAutofit/>
          </a:bodyPr>
          <a:lstStyle/>
          <a:p>
            <a:r>
              <a:rPr lang="en-US" b="1" dirty="0" smtClean="0">
                <a:solidFill>
                  <a:srgbClr val="FFFF00"/>
                </a:solidFill>
              </a:rPr>
              <a:t>Pygmalion effect </a:t>
            </a:r>
            <a:r>
              <a:rPr lang="en-US" b="1" dirty="0" smtClean="0"/>
              <a:t/>
            </a:r>
            <a:br>
              <a:rPr lang="en-US" b="1" dirty="0" smtClean="0"/>
            </a:br>
            <a:r>
              <a:rPr lang="en-US" sz="1800" b="1" dirty="0" smtClean="0"/>
              <a:t>				</a:t>
            </a:r>
            <a:r>
              <a:rPr lang="en-US" sz="2000" dirty="0" smtClean="0"/>
              <a:t>Rosenthal &amp; Jacobson (1968/1992) </a:t>
            </a:r>
            <a:endParaRPr lang="en-US" sz="2000" dirty="0"/>
          </a:p>
        </p:txBody>
      </p:sp>
      <p:sp>
        <p:nvSpPr>
          <p:cNvPr id="7" name="TextBox 6"/>
          <p:cNvSpPr txBox="1"/>
          <p:nvPr/>
        </p:nvSpPr>
        <p:spPr>
          <a:xfrm>
            <a:off x="304800" y="1828800"/>
            <a:ext cx="8382000" cy="4524315"/>
          </a:xfrm>
          <a:prstGeom prst="rect">
            <a:avLst/>
          </a:prstGeom>
          <a:noFill/>
        </p:spPr>
        <p:txBody>
          <a:bodyPr wrap="square" rtlCol="0">
            <a:spAutoFit/>
          </a:bodyPr>
          <a:lstStyle/>
          <a:p>
            <a:pPr marL="342900" indent="-342900"/>
            <a:r>
              <a:rPr lang="en-US" dirty="0" smtClean="0">
                <a:solidFill>
                  <a:srgbClr val="FFFF00"/>
                </a:solidFill>
              </a:rPr>
              <a:t>PROCEDURE:</a:t>
            </a:r>
          </a:p>
          <a:p>
            <a:pPr marL="800100" lvl="1" indent="-342900">
              <a:buFont typeface="+mj-lt"/>
              <a:buAutoNum type="arabicPeriod"/>
            </a:pPr>
            <a:r>
              <a:rPr lang="en-US" dirty="0" smtClean="0"/>
              <a:t>Intelligence test was given to elementary school pupils</a:t>
            </a:r>
          </a:p>
          <a:p>
            <a:pPr marL="800100" lvl="1" indent="-342900">
              <a:buFont typeface="+mj-lt"/>
              <a:buAutoNum type="arabicPeriod"/>
            </a:pPr>
            <a:r>
              <a:rPr lang="en-US" dirty="0" smtClean="0"/>
              <a:t>20% of those pupils were randomly selected.</a:t>
            </a:r>
          </a:p>
          <a:p>
            <a:pPr marL="800100" lvl="1" indent="-342900">
              <a:buFont typeface="+mj-lt"/>
              <a:buAutoNum type="arabicPeriod"/>
            </a:pPr>
            <a:r>
              <a:rPr lang="en-US" dirty="0" smtClean="0"/>
              <a:t>The teachers were told that these pupils have "unusual potential for intellectual growth“</a:t>
            </a:r>
          </a:p>
          <a:p>
            <a:pPr marL="800100" lvl="1" indent="-342900">
              <a:buFont typeface="+mj-lt"/>
              <a:buAutoNum type="arabicPeriod"/>
            </a:pPr>
            <a:r>
              <a:rPr lang="en-US" dirty="0" smtClean="0"/>
              <a:t>8 months later, the researchers came to re-test the pupils</a:t>
            </a:r>
          </a:p>
          <a:p>
            <a:pPr marL="342900" indent="-342900"/>
            <a:endParaRPr lang="en-US" dirty="0" smtClean="0"/>
          </a:p>
          <a:p>
            <a:pPr marL="342900" indent="-342900"/>
            <a:r>
              <a:rPr lang="en-US" dirty="0" smtClean="0">
                <a:solidFill>
                  <a:srgbClr val="FFFF00"/>
                </a:solidFill>
              </a:rPr>
              <a:t>RESULTS:</a:t>
            </a:r>
            <a:r>
              <a:rPr lang="en-US" dirty="0" smtClean="0"/>
              <a:t>	- Those labeled as "intelligent" children showed significantly 		greater increase in the new tests than the other children.</a:t>
            </a:r>
          </a:p>
          <a:p>
            <a:pPr marL="342900" indent="-342900"/>
            <a:r>
              <a:rPr lang="en-US" dirty="0" smtClean="0"/>
              <a:t>			- These kids were also rated by teachers as more intellectually 		curious and happier.</a:t>
            </a:r>
          </a:p>
          <a:p>
            <a:pPr marL="342900" indent="-342900"/>
            <a:endParaRPr lang="en-US" dirty="0" smtClean="0"/>
          </a:p>
          <a:p>
            <a:pPr marL="342900" indent="-342900" algn="just"/>
            <a:r>
              <a:rPr lang="en-US" dirty="0" smtClean="0">
                <a:solidFill>
                  <a:srgbClr val="FFFF00"/>
                </a:solidFill>
              </a:rPr>
              <a:t>EXPLANATION:  </a:t>
            </a:r>
            <a:r>
              <a:rPr lang="en-US" dirty="0" smtClean="0"/>
              <a:t>The </a:t>
            </a:r>
            <a:r>
              <a:rPr lang="en-US" u="sng" dirty="0" smtClean="0"/>
              <a:t>change in the teachers' expectations</a:t>
            </a:r>
            <a:r>
              <a:rPr lang="en-US" dirty="0" smtClean="0"/>
              <a:t> (consequently also in behavior) regarding the intellectual performance of these 'special' children had led to an actual change in the intellectual performance of these randomly selected children.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800" decel="100000"/>
                                        <p:tgtEl>
                                          <p:spTgt spid="7">
                                            <p:txEl>
                                              <p:pRg st="0" end="0"/>
                                            </p:txEl>
                                          </p:spTgt>
                                        </p:tgtEl>
                                      </p:cBhvr>
                                    </p:animEffect>
                                    <p:anim calcmode="lin" valueType="num">
                                      <p:cBhvr>
                                        <p:cTn id="8" dur="800" decel="100000" fill="hold"/>
                                        <p:tgtEl>
                                          <p:spTgt spid="7">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7">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7">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xEl>
                                              <p:pRg st="0" end="0"/>
                                            </p:txEl>
                                          </p:spTgt>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800" decel="100000"/>
                                        <p:tgtEl>
                                          <p:spTgt spid="7">
                                            <p:txEl>
                                              <p:pRg st="1" end="1"/>
                                            </p:txEl>
                                          </p:spTgt>
                                        </p:tgtEl>
                                      </p:cBhvr>
                                    </p:animEffect>
                                    <p:anim calcmode="lin" valueType="num">
                                      <p:cBhvr>
                                        <p:cTn id="16" dur="800" decel="100000" fill="hold"/>
                                        <p:tgtEl>
                                          <p:spTgt spid="7">
                                            <p:txEl>
                                              <p:pRg st="1" end="1"/>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7">
                                            <p:txEl>
                                              <p:pRg st="1" end="1"/>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7">
                                            <p:txEl>
                                              <p:pRg st="1" end="1"/>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7">
                                            <p:txEl>
                                              <p:pRg st="1" end="1"/>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7">
                                            <p:txEl>
                                              <p:pRg st="1" end="1"/>
                                            </p:txEl>
                                          </p:spTgt>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800" decel="100000"/>
                                        <p:tgtEl>
                                          <p:spTgt spid="7">
                                            <p:txEl>
                                              <p:pRg st="2" end="2"/>
                                            </p:txEl>
                                          </p:spTgt>
                                        </p:tgtEl>
                                      </p:cBhvr>
                                    </p:animEffect>
                                    <p:anim calcmode="lin" valueType="num">
                                      <p:cBhvr>
                                        <p:cTn id="24" dur="800" decel="100000" fill="hold"/>
                                        <p:tgtEl>
                                          <p:spTgt spid="7">
                                            <p:txEl>
                                              <p:pRg st="2" end="2"/>
                                            </p:txEl>
                                          </p:spTgt>
                                        </p:tgtEl>
                                        <p:attrNameLst>
                                          <p:attrName>style.rotation</p:attrName>
                                        </p:attrNameLst>
                                      </p:cBhvr>
                                      <p:tavLst>
                                        <p:tav tm="0">
                                          <p:val>
                                            <p:fltVal val="-90"/>
                                          </p:val>
                                        </p:tav>
                                        <p:tav tm="100000">
                                          <p:val>
                                            <p:fltVal val="0"/>
                                          </p:val>
                                        </p:tav>
                                      </p:tavLst>
                                    </p:anim>
                                    <p:anim calcmode="lin" valueType="num">
                                      <p:cBhvr>
                                        <p:cTn id="25" dur="800" decel="100000" fill="hold"/>
                                        <p:tgtEl>
                                          <p:spTgt spid="7">
                                            <p:txEl>
                                              <p:pRg st="2" end="2"/>
                                            </p:txEl>
                                          </p:spTgt>
                                        </p:tgtEl>
                                        <p:attrNameLst>
                                          <p:attrName>ppt_x</p:attrName>
                                        </p:attrNameLst>
                                      </p:cBhvr>
                                      <p:tavLst>
                                        <p:tav tm="0">
                                          <p:val>
                                            <p:strVal val="#ppt_x+0.4"/>
                                          </p:val>
                                        </p:tav>
                                        <p:tav tm="100000">
                                          <p:val>
                                            <p:strVal val="#ppt_x-0.05"/>
                                          </p:val>
                                        </p:tav>
                                      </p:tavLst>
                                    </p:anim>
                                    <p:anim calcmode="lin" valueType="num">
                                      <p:cBhvr>
                                        <p:cTn id="26" dur="800" decel="100000" fill="hold"/>
                                        <p:tgtEl>
                                          <p:spTgt spid="7">
                                            <p:txEl>
                                              <p:pRg st="2" end="2"/>
                                            </p:txEl>
                                          </p:spTgt>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
                                            <p:txEl>
                                              <p:pRg st="2" end="2"/>
                                            </p:txEl>
                                          </p:spTgt>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
                                            <p:txEl>
                                              <p:pRg st="2" end="2"/>
                                            </p:txEl>
                                          </p:spTgt>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fade">
                                      <p:cBhvr>
                                        <p:cTn id="31" dur="800" decel="100000"/>
                                        <p:tgtEl>
                                          <p:spTgt spid="7">
                                            <p:txEl>
                                              <p:pRg st="3" end="3"/>
                                            </p:txEl>
                                          </p:spTgt>
                                        </p:tgtEl>
                                      </p:cBhvr>
                                    </p:animEffect>
                                    <p:anim calcmode="lin" valueType="num">
                                      <p:cBhvr>
                                        <p:cTn id="32" dur="800" decel="100000" fill="hold"/>
                                        <p:tgtEl>
                                          <p:spTgt spid="7">
                                            <p:txEl>
                                              <p:pRg st="3" end="3"/>
                                            </p:txEl>
                                          </p:spTgt>
                                        </p:tgtEl>
                                        <p:attrNameLst>
                                          <p:attrName>style.rotation</p:attrName>
                                        </p:attrNameLst>
                                      </p:cBhvr>
                                      <p:tavLst>
                                        <p:tav tm="0">
                                          <p:val>
                                            <p:fltVal val="-90"/>
                                          </p:val>
                                        </p:tav>
                                        <p:tav tm="100000">
                                          <p:val>
                                            <p:fltVal val="0"/>
                                          </p:val>
                                        </p:tav>
                                      </p:tavLst>
                                    </p:anim>
                                    <p:anim calcmode="lin" valueType="num">
                                      <p:cBhvr>
                                        <p:cTn id="33" dur="800" decel="100000" fill="hold"/>
                                        <p:tgtEl>
                                          <p:spTgt spid="7">
                                            <p:txEl>
                                              <p:pRg st="3" end="3"/>
                                            </p:txEl>
                                          </p:spTgt>
                                        </p:tgtEl>
                                        <p:attrNameLst>
                                          <p:attrName>ppt_x</p:attrName>
                                        </p:attrNameLst>
                                      </p:cBhvr>
                                      <p:tavLst>
                                        <p:tav tm="0">
                                          <p:val>
                                            <p:strVal val="#ppt_x+0.4"/>
                                          </p:val>
                                        </p:tav>
                                        <p:tav tm="100000">
                                          <p:val>
                                            <p:strVal val="#ppt_x-0.05"/>
                                          </p:val>
                                        </p:tav>
                                      </p:tavLst>
                                    </p:anim>
                                    <p:anim calcmode="lin" valueType="num">
                                      <p:cBhvr>
                                        <p:cTn id="34" dur="800" decel="100000" fill="hold"/>
                                        <p:tgtEl>
                                          <p:spTgt spid="7">
                                            <p:txEl>
                                              <p:pRg st="3" end="3"/>
                                            </p:txEl>
                                          </p:spTgt>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7">
                                            <p:txEl>
                                              <p:pRg st="3" end="3"/>
                                            </p:txEl>
                                          </p:spTgt>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7">
                                            <p:txEl>
                                              <p:pRg st="3" end="3"/>
                                            </p:txEl>
                                          </p:spTgt>
                                        </p:tgtEl>
                                        <p:attrNameLst>
                                          <p:attrName>ppt_y</p:attrName>
                                        </p:attrNameLst>
                                      </p:cBhvr>
                                      <p:tavLst>
                                        <p:tav tm="0">
                                          <p:val>
                                            <p:strVal val="#ppt_y+0.1"/>
                                          </p:val>
                                        </p:tav>
                                        <p:tav tm="100000">
                                          <p:val>
                                            <p:strVal val="#ppt_y"/>
                                          </p:val>
                                        </p:tav>
                                      </p:tavLst>
                                    </p:anim>
                                  </p:childTnLst>
                                </p:cTn>
                              </p:par>
                              <p:par>
                                <p:cTn id="37" presetID="30" presetClass="entr" presetSubtype="0" fill="hold" nodeType="withEffect">
                                  <p:stCondLst>
                                    <p:cond delay="0"/>
                                  </p:stCondLst>
                                  <p:childTnLst>
                                    <p:set>
                                      <p:cBhvr>
                                        <p:cTn id="38" dur="1" fill="hold">
                                          <p:stCondLst>
                                            <p:cond delay="0"/>
                                          </p:stCondLst>
                                        </p:cTn>
                                        <p:tgtEl>
                                          <p:spTgt spid="7">
                                            <p:txEl>
                                              <p:pRg st="4" end="4"/>
                                            </p:txEl>
                                          </p:spTgt>
                                        </p:tgtEl>
                                        <p:attrNameLst>
                                          <p:attrName>style.visibility</p:attrName>
                                        </p:attrNameLst>
                                      </p:cBhvr>
                                      <p:to>
                                        <p:strVal val="visible"/>
                                      </p:to>
                                    </p:set>
                                    <p:animEffect transition="in" filter="fade">
                                      <p:cBhvr>
                                        <p:cTn id="39" dur="800" decel="100000"/>
                                        <p:tgtEl>
                                          <p:spTgt spid="7">
                                            <p:txEl>
                                              <p:pRg st="4" end="4"/>
                                            </p:txEl>
                                          </p:spTgt>
                                        </p:tgtEl>
                                      </p:cBhvr>
                                    </p:animEffect>
                                    <p:anim calcmode="lin" valueType="num">
                                      <p:cBhvr>
                                        <p:cTn id="40" dur="800" decel="100000" fill="hold"/>
                                        <p:tgtEl>
                                          <p:spTgt spid="7">
                                            <p:txEl>
                                              <p:pRg st="4" end="4"/>
                                            </p:txEl>
                                          </p:spTgt>
                                        </p:tgtEl>
                                        <p:attrNameLst>
                                          <p:attrName>style.rotation</p:attrName>
                                        </p:attrNameLst>
                                      </p:cBhvr>
                                      <p:tavLst>
                                        <p:tav tm="0">
                                          <p:val>
                                            <p:fltVal val="-90"/>
                                          </p:val>
                                        </p:tav>
                                        <p:tav tm="100000">
                                          <p:val>
                                            <p:fltVal val="0"/>
                                          </p:val>
                                        </p:tav>
                                      </p:tavLst>
                                    </p:anim>
                                    <p:anim calcmode="lin" valueType="num">
                                      <p:cBhvr>
                                        <p:cTn id="41" dur="800" decel="100000" fill="hold"/>
                                        <p:tgtEl>
                                          <p:spTgt spid="7">
                                            <p:txEl>
                                              <p:pRg st="4" end="4"/>
                                            </p:txEl>
                                          </p:spTgt>
                                        </p:tgtEl>
                                        <p:attrNameLst>
                                          <p:attrName>ppt_x</p:attrName>
                                        </p:attrNameLst>
                                      </p:cBhvr>
                                      <p:tavLst>
                                        <p:tav tm="0">
                                          <p:val>
                                            <p:strVal val="#ppt_x+0.4"/>
                                          </p:val>
                                        </p:tav>
                                        <p:tav tm="100000">
                                          <p:val>
                                            <p:strVal val="#ppt_x-0.05"/>
                                          </p:val>
                                        </p:tav>
                                      </p:tavLst>
                                    </p:anim>
                                    <p:anim calcmode="lin" valueType="num">
                                      <p:cBhvr>
                                        <p:cTn id="42" dur="800" decel="100000" fill="hold"/>
                                        <p:tgtEl>
                                          <p:spTgt spid="7">
                                            <p:txEl>
                                              <p:pRg st="4" end="4"/>
                                            </p:txEl>
                                          </p:spTgt>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7">
                                            <p:txEl>
                                              <p:pRg st="4" end="4"/>
                                            </p:txEl>
                                          </p:spTgt>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7">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0" presetClass="entr" presetSubtype="0" fill="hold" nodeType="clickEffect">
                                  <p:stCondLst>
                                    <p:cond delay="0"/>
                                  </p:stCondLst>
                                  <p:childTnLst>
                                    <p:set>
                                      <p:cBhvr>
                                        <p:cTn id="48" dur="1" fill="hold">
                                          <p:stCondLst>
                                            <p:cond delay="0"/>
                                          </p:stCondLst>
                                        </p:cTn>
                                        <p:tgtEl>
                                          <p:spTgt spid="7">
                                            <p:txEl>
                                              <p:pRg st="6" end="6"/>
                                            </p:txEl>
                                          </p:spTgt>
                                        </p:tgtEl>
                                        <p:attrNameLst>
                                          <p:attrName>style.visibility</p:attrName>
                                        </p:attrNameLst>
                                      </p:cBhvr>
                                      <p:to>
                                        <p:strVal val="visible"/>
                                      </p:to>
                                    </p:set>
                                    <p:animEffect transition="in" filter="fade">
                                      <p:cBhvr>
                                        <p:cTn id="49" dur="800" decel="100000"/>
                                        <p:tgtEl>
                                          <p:spTgt spid="7">
                                            <p:txEl>
                                              <p:pRg st="6" end="6"/>
                                            </p:txEl>
                                          </p:spTgt>
                                        </p:tgtEl>
                                      </p:cBhvr>
                                    </p:animEffect>
                                    <p:anim calcmode="lin" valueType="num">
                                      <p:cBhvr>
                                        <p:cTn id="50" dur="800" decel="100000" fill="hold"/>
                                        <p:tgtEl>
                                          <p:spTgt spid="7">
                                            <p:txEl>
                                              <p:pRg st="6" end="6"/>
                                            </p:txEl>
                                          </p:spTgt>
                                        </p:tgtEl>
                                        <p:attrNameLst>
                                          <p:attrName>style.rotation</p:attrName>
                                        </p:attrNameLst>
                                      </p:cBhvr>
                                      <p:tavLst>
                                        <p:tav tm="0">
                                          <p:val>
                                            <p:fltVal val="-90"/>
                                          </p:val>
                                        </p:tav>
                                        <p:tav tm="100000">
                                          <p:val>
                                            <p:fltVal val="0"/>
                                          </p:val>
                                        </p:tav>
                                      </p:tavLst>
                                    </p:anim>
                                    <p:anim calcmode="lin" valueType="num">
                                      <p:cBhvr>
                                        <p:cTn id="51" dur="800" decel="100000" fill="hold"/>
                                        <p:tgtEl>
                                          <p:spTgt spid="7">
                                            <p:txEl>
                                              <p:pRg st="6" end="6"/>
                                            </p:txEl>
                                          </p:spTgt>
                                        </p:tgtEl>
                                        <p:attrNameLst>
                                          <p:attrName>ppt_x</p:attrName>
                                        </p:attrNameLst>
                                      </p:cBhvr>
                                      <p:tavLst>
                                        <p:tav tm="0">
                                          <p:val>
                                            <p:strVal val="#ppt_x+0.4"/>
                                          </p:val>
                                        </p:tav>
                                        <p:tav tm="100000">
                                          <p:val>
                                            <p:strVal val="#ppt_x-0.05"/>
                                          </p:val>
                                        </p:tav>
                                      </p:tavLst>
                                    </p:anim>
                                    <p:anim calcmode="lin" valueType="num">
                                      <p:cBhvr>
                                        <p:cTn id="52" dur="800" decel="100000" fill="hold"/>
                                        <p:tgtEl>
                                          <p:spTgt spid="7">
                                            <p:txEl>
                                              <p:pRg st="6" end="6"/>
                                            </p:txEl>
                                          </p:spTgt>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7">
                                            <p:txEl>
                                              <p:pRg st="6" end="6"/>
                                            </p:txEl>
                                          </p:spTgt>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7">
                                            <p:txEl>
                                              <p:pRg st="6" end="6"/>
                                            </p:txEl>
                                          </p:spTgt>
                                        </p:tgtEl>
                                        <p:attrNameLst>
                                          <p:attrName>ppt_y</p:attrName>
                                        </p:attrNameLst>
                                      </p:cBhvr>
                                      <p:tavLst>
                                        <p:tav tm="0">
                                          <p:val>
                                            <p:strVal val="#ppt_y+0.1"/>
                                          </p:val>
                                        </p:tav>
                                        <p:tav tm="100000">
                                          <p:val>
                                            <p:strVal val="#ppt_y"/>
                                          </p:val>
                                        </p:tav>
                                      </p:tavLst>
                                    </p:anim>
                                  </p:childTnLst>
                                </p:cTn>
                              </p:par>
                              <p:par>
                                <p:cTn id="55" presetID="30" presetClass="entr" presetSubtype="0" fill="hold" nodeType="withEffect">
                                  <p:stCondLst>
                                    <p:cond delay="0"/>
                                  </p:stCondLst>
                                  <p:childTnLst>
                                    <p:set>
                                      <p:cBhvr>
                                        <p:cTn id="56" dur="1" fill="hold">
                                          <p:stCondLst>
                                            <p:cond delay="0"/>
                                          </p:stCondLst>
                                        </p:cTn>
                                        <p:tgtEl>
                                          <p:spTgt spid="7">
                                            <p:txEl>
                                              <p:pRg st="7" end="7"/>
                                            </p:txEl>
                                          </p:spTgt>
                                        </p:tgtEl>
                                        <p:attrNameLst>
                                          <p:attrName>style.visibility</p:attrName>
                                        </p:attrNameLst>
                                      </p:cBhvr>
                                      <p:to>
                                        <p:strVal val="visible"/>
                                      </p:to>
                                    </p:set>
                                    <p:animEffect transition="in" filter="fade">
                                      <p:cBhvr>
                                        <p:cTn id="57" dur="800" decel="100000"/>
                                        <p:tgtEl>
                                          <p:spTgt spid="7">
                                            <p:txEl>
                                              <p:pRg st="7" end="7"/>
                                            </p:txEl>
                                          </p:spTgt>
                                        </p:tgtEl>
                                      </p:cBhvr>
                                    </p:animEffect>
                                    <p:anim calcmode="lin" valueType="num">
                                      <p:cBhvr>
                                        <p:cTn id="58" dur="800" decel="100000" fill="hold"/>
                                        <p:tgtEl>
                                          <p:spTgt spid="7">
                                            <p:txEl>
                                              <p:pRg st="7" end="7"/>
                                            </p:txEl>
                                          </p:spTgt>
                                        </p:tgtEl>
                                        <p:attrNameLst>
                                          <p:attrName>style.rotation</p:attrName>
                                        </p:attrNameLst>
                                      </p:cBhvr>
                                      <p:tavLst>
                                        <p:tav tm="0">
                                          <p:val>
                                            <p:fltVal val="-90"/>
                                          </p:val>
                                        </p:tav>
                                        <p:tav tm="100000">
                                          <p:val>
                                            <p:fltVal val="0"/>
                                          </p:val>
                                        </p:tav>
                                      </p:tavLst>
                                    </p:anim>
                                    <p:anim calcmode="lin" valueType="num">
                                      <p:cBhvr>
                                        <p:cTn id="59" dur="800" decel="100000" fill="hold"/>
                                        <p:tgtEl>
                                          <p:spTgt spid="7">
                                            <p:txEl>
                                              <p:pRg st="7" end="7"/>
                                            </p:txEl>
                                          </p:spTgt>
                                        </p:tgtEl>
                                        <p:attrNameLst>
                                          <p:attrName>ppt_x</p:attrName>
                                        </p:attrNameLst>
                                      </p:cBhvr>
                                      <p:tavLst>
                                        <p:tav tm="0">
                                          <p:val>
                                            <p:strVal val="#ppt_x+0.4"/>
                                          </p:val>
                                        </p:tav>
                                        <p:tav tm="100000">
                                          <p:val>
                                            <p:strVal val="#ppt_x-0.05"/>
                                          </p:val>
                                        </p:tav>
                                      </p:tavLst>
                                    </p:anim>
                                    <p:anim calcmode="lin" valueType="num">
                                      <p:cBhvr>
                                        <p:cTn id="60" dur="800" decel="100000" fill="hold"/>
                                        <p:tgtEl>
                                          <p:spTgt spid="7">
                                            <p:txEl>
                                              <p:pRg st="7" end="7"/>
                                            </p:txEl>
                                          </p:spTgt>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7">
                                            <p:txEl>
                                              <p:pRg st="7" end="7"/>
                                            </p:txEl>
                                          </p:spTgt>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7">
                                            <p:txEl>
                                              <p:pRg st="7" end="7"/>
                                            </p:txEl>
                                          </p:spTgt>
                                        </p:tgtEl>
                                        <p:attrNameLst>
                                          <p:attrName>ppt_y</p:attrName>
                                        </p:attrNameLst>
                                      </p:cBhvr>
                                      <p:tavLst>
                                        <p:tav tm="0">
                                          <p:val>
                                            <p:strVal val="#ppt_y+0.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0" presetClass="entr" presetSubtype="0" fill="hold" nodeType="clickEffect">
                                  <p:stCondLst>
                                    <p:cond delay="0"/>
                                  </p:stCondLst>
                                  <p:childTnLst>
                                    <p:set>
                                      <p:cBhvr>
                                        <p:cTn id="66" dur="1" fill="hold">
                                          <p:stCondLst>
                                            <p:cond delay="0"/>
                                          </p:stCondLst>
                                        </p:cTn>
                                        <p:tgtEl>
                                          <p:spTgt spid="7">
                                            <p:txEl>
                                              <p:pRg st="9" end="9"/>
                                            </p:txEl>
                                          </p:spTgt>
                                        </p:tgtEl>
                                        <p:attrNameLst>
                                          <p:attrName>style.visibility</p:attrName>
                                        </p:attrNameLst>
                                      </p:cBhvr>
                                      <p:to>
                                        <p:strVal val="visible"/>
                                      </p:to>
                                    </p:set>
                                    <p:animEffect transition="in" filter="fade">
                                      <p:cBhvr>
                                        <p:cTn id="67" dur="800" decel="100000"/>
                                        <p:tgtEl>
                                          <p:spTgt spid="7">
                                            <p:txEl>
                                              <p:pRg st="9" end="9"/>
                                            </p:txEl>
                                          </p:spTgt>
                                        </p:tgtEl>
                                      </p:cBhvr>
                                    </p:animEffect>
                                    <p:anim calcmode="lin" valueType="num">
                                      <p:cBhvr>
                                        <p:cTn id="68" dur="800" decel="100000" fill="hold"/>
                                        <p:tgtEl>
                                          <p:spTgt spid="7">
                                            <p:txEl>
                                              <p:pRg st="9" end="9"/>
                                            </p:txEl>
                                          </p:spTgt>
                                        </p:tgtEl>
                                        <p:attrNameLst>
                                          <p:attrName>style.rotation</p:attrName>
                                        </p:attrNameLst>
                                      </p:cBhvr>
                                      <p:tavLst>
                                        <p:tav tm="0">
                                          <p:val>
                                            <p:fltVal val="-90"/>
                                          </p:val>
                                        </p:tav>
                                        <p:tav tm="100000">
                                          <p:val>
                                            <p:fltVal val="0"/>
                                          </p:val>
                                        </p:tav>
                                      </p:tavLst>
                                    </p:anim>
                                    <p:anim calcmode="lin" valueType="num">
                                      <p:cBhvr>
                                        <p:cTn id="69" dur="800" decel="100000" fill="hold"/>
                                        <p:tgtEl>
                                          <p:spTgt spid="7">
                                            <p:txEl>
                                              <p:pRg st="9" end="9"/>
                                            </p:txEl>
                                          </p:spTgt>
                                        </p:tgtEl>
                                        <p:attrNameLst>
                                          <p:attrName>ppt_x</p:attrName>
                                        </p:attrNameLst>
                                      </p:cBhvr>
                                      <p:tavLst>
                                        <p:tav tm="0">
                                          <p:val>
                                            <p:strVal val="#ppt_x+0.4"/>
                                          </p:val>
                                        </p:tav>
                                        <p:tav tm="100000">
                                          <p:val>
                                            <p:strVal val="#ppt_x-0.05"/>
                                          </p:val>
                                        </p:tav>
                                      </p:tavLst>
                                    </p:anim>
                                    <p:anim calcmode="lin" valueType="num">
                                      <p:cBhvr>
                                        <p:cTn id="70" dur="800" decel="100000" fill="hold"/>
                                        <p:tgtEl>
                                          <p:spTgt spid="7">
                                            <p:txEl>
                                              <p:pRg st="9" end="9"/>
                                            </p:txEl>
                                          </p:spTgt>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7">
                                            <p:txEl>
                                              <p:pRg st="9" end="9"/>
                                            </p:txEl>
                                          </p:spTgt>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7">
                                            <p:txEl>
                                              <p:pRg st="9" end="9"/>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139</TotalTime>
  <Words>513</Words>
  <Application>Microsoft Office PowerPoint</Application>
  <PresentationFormat>On-screen Show (4:3)</PresentationFormat>
  <Paragraphs>72</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Technic</vt:lpstr>
      <vt:lpstr>Receiver factors</vt:lpstr>
      <vt:lpstr>Persuasibility</vt:lpstr>
      <vt:lpstr>Personality characteristics     and persuasion</vt:lpstr>
      <vt:lpstr>Need for cognition</vt:lpstr>
      <vt:lpstr>Self-monitoring</vt:lpstr>
      <vt:lpstr>Self-monitoring</vt:lpstr>
      <vt:lpstr>Self-fulfilling prophecy</vt:lpstr>
      <vt:lpstr>Slide 8</vt:lpstr>
      <vt:lpstr>Pygmalion effect      Rosenthal &amp; Jacobson (1968/1992) </vt:lpstr>
      <vt:lpstr>Good kid / Bad kid</vt:lpstr>
      <vt:lpstr>Confirmation bias</vt:lpstr>
      <vt:lpstr>Halo effect</vt:lpstr>
      <vt:lpstr>Halo effect</vt:lpstr>
      <vt:lpstr>Halo effect</vt:lpstr>
      <vt:lpstr>Halo effect - Conclusion</vt:lpstr>
      <vt:lpstr>SUMMARY</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Receiver factors</dc:title>
  <dc:creator>Stanley</dc:creator>
  <cp:lastModifiedBy>Stanley</cp:lastModifiedBy>
  <cp:revision>26</cp:revision>
  <dcterms:created xsi:type="dcterms:W3CDTF">2009-07-17T12:27:46Z</dcterms:created>
  <dcterms:modified xsi:type="dcterms:W3CDTF">2010-02-07T14:21:45Z</dcterms:modified>
</cp:coreProperties>
</file>