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9.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gif" ContentType="image/gif"/>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40" r:id="rId1"/>
  </p:sldMasterIdLst>
  <p:notesMasterIdLst>
    <p:notesMasterId r:id="rId85"/>
  </p:notesMasterIdLst>
  <p:sldIdLst>
    <p:sldId id="256" r:id="rId2"/>
    <p:sldId id="280" r:id="rId3"/>
    <p:sldId id="299" r:id="rId4"/>
    <p:sldId id="355" r:id="rId5"/>
    <p:sldId id="274" r:id="rId6"/>
    <p:sldId id="282" r:id="rId7"/>
    <p:sldId id="281" r:id="rId8"/>
    <p:sldId id="283" r:id="rId9"/>
    <p:sldId id="286" r:id="rId10"/>
    <p:sldId id="275" r:id="rId11"/>
    <p:sldId id="276" r:id="rId12"/>
    <p:sldId id="285" r:id="rId13"/>
    <p:sldId id="284" r:id="rId14"/>
    <p:sldId id="300" r:id="rId15"/>
    <p:sldId id="295" r:id="rId16"/>
    <p:sldId id="296" r:id="rId17"/>
    <p:sldId id="287" r:id="rId18"/>
    <p:sldId id="356" r:id="rId19"/>
    <p:sldId id="297" r:id="rId20"/>
    <p:sldId id="288" r:id="rId21"/>
    <p:sldId id="289" r:id="rId22"/>
    <p:sldId id="291" r:id="rId23"/>
    <p:sldId id="292" r:id="rId24"/>
    <p:sldId id="352" r:id="rId25"/>
    <p:sldId id="298" r:id="rId26"/>
    <p:sldId id="293" r:id="rId27"/>
    <p:sldId id="303" r:id="rId28"/>
    <p:sldId id="312" r:id="rId29"/>
    <p:sldId id="313" r:id="rId30"/>
    <p:sldId id="304" r:id="rId31"/>
    <p:sldId id="305" r:id="rId32"/>
    <p:sldId id="306" r:id="rId33"/>
    <p:sldId id="357" r:id="rId34"/>
    <p:sldId id="307" r:id="rId35"/>
    <p:sldId id="301" r:id="rId36"/>
    <p:sldId id="257" r:id="rId37"/>
    <p:sldId id="259" r:id="rId38"/>
    <p:sldId id="260" r:id="rId39"/>
    <p:sldId id="261" r:id="rId40"/>
    <p:sldId id="350" r:id="rId41"/>
    <p:sldId id="353" r:id="rId42"/>
    <p:sldId id="354" r:id="rId43"/>
    <p:sldId id="262" r:id="rId44"/>
    <p:sldId id="302" r:id="rId45"/>
    <p:sldId id="264" r:id="rId46"/>
    <p:sldId id="267" r:id="rId47"/>
    <p:sldId id="268" r:id="rId48"/>
    <p:sldId id="318" r:id="rId49"/>
    <p:sldId id="270" r:id="rId50"/>
    <p:sldId id="265" r:id="rId51"/>
    <p:sldId id="317" r:id="rId52"/>
    <p:sldId id="314" r:id="rId53"/>
    <p:sldId id="315" r:id="rId54"/>
    <p:sldId id="319" r:id="rId55"/>
    <p:sldId id="340" r:id="rId56"/>
    <p:sldId id="320" r:id="rId57"/>
    <p:sldId id="321" r:id="rId58"/>
    <p:sldId id="316" r:id="rId59"/>
    <p:sldId id="322" r:id="rId60"/>
    <p:sldId id="323" r:id="rId61"/>
    <p:sldId id="324" r:id="rId62"/>
    <p:sldId id="325" r:id="rId63"/>
    <p:sldId id="326" r:id="rId64"/>
    <p:sldId id="339" r:id="rId65"/>
    <p:sldId id="327" r:id="rId66"/>
    <p:sldId id="328" r:id="rId67"/>
    <p:sldId id="334" r:id="rId68"/>
    <p:sldId id="329" r:id="rId69"/>
    <p:sldId id="330" r:id="rId70"/>
    <p:sldId id="331" r:id="rId71"/>
    <p:sldId id="332" r:id="rId72"/>
    <p:sldId id="335" r:id="rId73"/>
    <p:sldId id="336" r:id="rId74"/>
    <p:sldId id="337" r:id="rId75"/>
    <p:sldId id="338" r:id="rId76"/>
    <p:sldId id="333" r:id="rId77"/>
    <p:sldId id="341" r:id="rId78"/>
    <p:sldId id="342" r:id="rId79"/>
    <p:sldId id="343" r:id="rId80"/>
    <p:sldId id="344" r:id="rId81"/>
    <p:sldId id="346" r:id="rId82"/>
    <p:sldId id="347" r:id="rId83"/>
    <p:sldId id="348" r:id="rId8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742" autoAdjust="0"/>
    <p:restoredTop sz="94660"/>
  </p:normalViewPr>
  <p:slideViewPr>
    <p:cSldViewPr>
      <p:cViewPr varScale="1">
        <p:scale>
          <a:sx n="74" d="100"/>
          <a:sy n="74" d="100"/>
        </p:scale>
        <p:origin x="-954" y="-9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oleObject" Target="Book1"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style val="28"/>
  <c:chart>
    <c:autoTitleDeleted val="1"/>
    <c:plotArea>
      <c:layout/>
      <c:barChart>
        <c:barDir val="col"/>
        <c:grouping val="clustered"/>
        <c:ser>
          <c:idx val="0"/>
          <c:order val="0"/>
          <c:cat>
            <c:strRef>
              <c:f>Sheet1!$A$1:$G$1</c:f>
              <c:strCache>
                <c:ptCount val="7"/>
                <c:pt idx="0">
                  <c:v>support from others</c:v>
                </c:pt>
                <c:pt idx="1">
                  <c:v>standard</c:v>
                </c:pt>
                <c:pt idx="2">
                  <c:v>heart condition</c:v>
                </c:pt>
                <c:pt idx="3">
                  <c:v>different environment</c:v>
                </c:pt>
                <c:pt idx="4">
                  <c:v>telephone</c:v>
                </c:pt>
                <c:pt idx="5">
                  <c:v>non-professor in charge</c:v>
                </c:pt>
                <c:pt idx="6">
                  <c:v>two confederate rebel</c:v>
                </c:pt>
              </c:strCache>
            </c:strRef>
          </c:cat>
          <c:val>
            <c:numRef>
              <c:f>Sheet1!$A$2:$G$2</c:f>
              <c:numCache>
                <c:formatCode>General</c:formatCode>
                <c:ptCount val="7"/>
                <c:pt idx="0">
                  <c:v>92</c:v>
                </c:pt>
                <c:pt idx="1">
                  <c:v>63</c:v>
                </c:pt>
                <c:pt idx="2">
                  <c:v>53</c:v>
                </c:pt>
                <c:pt idx="3">
                  <c:v>48</c:v>
                </c:pt>
                <c:pt idx="4">
                  <c:v>21</c:v>
                </c:pt>
                <c:pt idx="5">
                  <c:v>20</c:v>
                </c:pt>
                <c:pt idx="6">
                  <c:v>10</c:v>
                </c:pt>
              </c:numCache>
            </c:numRef>
          </c:val>
        </c:ser>
        <c:dLbls>
          <c:showVal val="1"/>
        </c:dLbls>
        <c:gapWidth val="75"/>
        <c:axId val="77428608"/>
        <c:axId val="93467392"/>
      </c:barChart>
      <c:catAx>
        <c:axId val="77428608"/>
        <c:scaling>
          <c:orientation val="minMax"/>
        </c:scaling>
        <c:axPos val="b"/>
        <c:majorTickMark val="none"/>
        <c:tickLblPos val="nextTo"/>
        <c:crossAx val="93467392"/>
        <c:crosses val="autoZero"/>
        <c:auto val="1"/>
        <c:lblAlgn val="ctr"/>
        <c:lblOffset val="100"/>
      </c:catAx>
      <c:valAx>
        <c:axId val="93467392"/>
        <c:scaling>
          <c:orientation val="minMax"/>
        </c:scaling>
        <c:axPos val="l"/>
        <c:numFmt formatCode="General" sourceLinked="1"/>
        <c:majorTickMark val="none"/>
        <c:tickLblPos val="nextTo"/>
        <c:crossAx val="77428608"/>
        <c:crosses val="autoZero"/>
        <c:crossBetween val="between"/>
        <c:majorUnit val="20"/>
      </c:valAx>
    </c:plotArea>
    <c:plotVisOnly val="1"/>
  </c:chart>
  <c:txPr>
    <a:bodyPr/>
    <a:lstStyle/>
    <a:p>
      <a:pPr>
        <a:defRPr sz="1800"/>
      </a:pPr>
      <a:endParaRPr lang="en-US"/>
    </a:p>
  </c:txPr>
  <c:externalData r:id="rId1"/>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605D1E5-5EE5-4033-B7BC-3F9CD4889DE7}" type="datetimeFigureOut">
              <a:rPr lang="en-US" smtClean="0"/>
              <a:pPr/>
              <a:t>2/7/2010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0E78999-31C0-49E0-ACF8-8A80120FC56A}"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u="sng" dirty="0" smtClean="0"/>
              <a:t>Once we make a choice or take a stand, we will encounter personal and interpersonal pressures to behave consistently with that commitment.</a:t>
            </a:r>
          </a:p>
          <a:p>
            <a:endParaRPr lang="en-US" u="sng" dirty="0" smtClean="0"/>
          </a:p>
          <a:p>
            <a:r>
              <a:rPr lang="en-US" dirty="0" smtClean="0"/>
              <a:t>Inconsistency is undesirable personality trait</a:t>
            </a:r>
          </a:p>
          <a:p>
            <a:endParaRPr lang="en-US" dirty="0"/>
          </a:p>
        </p:txBody>
      </p:sp>
      <p:sp>
        <p:nvSpPr>
          <p:cNvPr id="4" name="Slide Number Placeholder 3"/>
          <p:cNvSpPr>
            <a:spLocks noGrp="1"/>
          </p:cNvSpPr>
          <p:nvPr>
            <p:ph type="sldNum" sz="quarter" idx="10"/>
          </p:nvPr>
        </p:nvSpPr>
        <p:spPr/>
        <p:txBody>
          <a:bodyPr/>
          <a:lstStyle/>
          <a:p>
            <a:fld id="{F0E78999-31C0-49E0-ACF8-8A80120FC56A}" type="slidenum">
              <a:rPr lang="en-US" smtClean="0"/>
              <a:pPr/>
              <a:t>16</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sk-SK" dirty="0" smtClean="0"/>
              <a:t>Maj skutočný záujem o ostatných – počúvaj ich zo záujmom. Bav</a:t>
            </a:r>
            <a:r>
              <a:rPr lang="sk-SK" baseline="0" dirty="0" smtClean="0"/>
              <a:t> sa o veciach, ktoré zaujímajú ich, nie teba</a:t>
            </a:r>
          </a:p>
          <a:p>
            <a:pPr marL="0" marR="0" indent="0" algn="l" defTabSz="914400" rtl="0" eaLnBrk="1" fontAlgn="auto" latinLnBrk="0" hangingPunct="1">
              <a:lnSpc>
                <a:spcPct val="100000"/>
              </a:lnSpc>
              <a:spcBef>
                <a:spcPts val="0"/>
              </a:spcBef>
              <a:spcAft>
                <a:spcPts val="0"/>
              </a:spcAft>
              <a:buClrTx/>
              <a:buSzTx/>
              <a:buFontTx/>
              <a:buNone/>
              <a:tabLst/>
              <a:defRPr/>
            </a:pPr>
            <a:endParaRPr lang="sk-SK"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sk-SK" dirty="0" smtClean="0"/>
          </a:p>
          <a:p>
            <a:endParaRPr lang="en-US" dirty="0"/>
          </a:p>
        </p:txBody>
      </p:sp>
      <p:sp>
        <p:nvSpPr>
          <p:cNvPr id="4" name="Slide Number Placeholder 3"/>
          <p:cNvSpPr>
            <a:spLocks noGrp="1"/>
          </p:cNvSpPr>
          <p:nvPr>
            <p:ph type="sldNum" sz="quarter" idx="10"/>
          </p:nvPr>
        </p:nvSpPr>
        <p:spPr/>
        <p:txBody>
          <a:bodyPr/>
          <a:lstStyle/>
          <a:p>
            <a:fld id="{FDC690B7-DB90-44A8-AE9B-A73C61C74A91}" type="slidenum">
              <a:rPr lang="en-US" smtClean="0"/>
              <a:pPr/>
              <a:t>42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0E78999-31C0-49E0-ACF8-8A80120FC56A}" type="slidenum">
              <a:rPr lang="en-US" smtClean="0"/>
              <a:pPr/>
              <a:t>52</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3" name="Rectangle 22"/>
          <p:cNvSpPr/>
          <p:nvPr/>
        </p:nvSpPr>
        <p:spPr>
          <a:xfrm flipV="1">
            <a:off x="5410182" y="3810000"/>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4" name="Rectangle 23"/>
          <p:cNvSpPr/>
          <p:nvPr/>
        </p:nvSpPr>
        <p:spPr>
          <a:xfrm flipV="1">
            <a:off x="5410200" y="3897010"/>
            <a:ext cx="3733801" cy="192024"/>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5" name="Rectangle 24"/>
          <p:cNvSpPr/>
          <p:nvPr/>
        </p:nvSpPr>
        <p:spPr>
          <a:xfrm flipV="1">
            <a:off x="5410200" y="4115167"/>
            <a:ext cx="3733801"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6" name="Rectangle 25"/>
          <p:cNvSpPr/>
          <p:nvPr/>
        </p:nvSpPr>
        <p:spPr>
          <a:xfrm flipV="1">
            <a:off x="5410200" y="4164403"/>
            <a:ext cx="1965960" cy="18288"/>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Rectangle 26"/>
          <p:cNvSpPr/>
          <p:nvPr/>
        </p:nvSpPr>
        <p:spPr>
          <a:xfrm flipV="1">
            <a:off x="5410200" y="4199572"/>
            <a:ext cx="1965960"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0" name="Rounded Rectangle 29"/>
          <p:cNvSpPr/>
          <p:nvPr/>
        </p:nvSpPr>
        <p:spPr bwMode="white">
          <a:xfrm>
            <a:off x="5410200" y="3962400"/>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1" name="Rounded Rectangle 30"/>
          <p:cNvSpPr/>
          <p:nvPr/>
        </p:nvSpPr>
        <p:spPr bwMode="white">
          <a:xfrm>
            <a:off x="7376507" y="406098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Rectangle 6"/>
          <p:cNvSpPr/>
          <p:nvPr/>
        </p:nvSpPr>
        <p:spPr>
          <a:xfrm>
            <a:off x="1" y="3649662"/>
            <a:ext cx="9144000" cy="244170"/>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0" y="3675527"/>
            <a:ext cx="9144001" cy="14067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flipV="1">
            <a:off x="6414051" y="3643090"/>
            <a:ext cx="2729950" cy="248432"/>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Rectangle 18"/>
          <p:cNvSpPr/>
          <p:nvPr/>
        </p:nvSpPr>
        <p:spPr>
          <a:xfrm>
            <a:off x="0" y="0"/>
            <a:ext cx="9144000" cy="370170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2401887"/>
            <a:ext cx="8458200" cy="1470025"/>
          </a:xfrm>
        </p:spPr>
        <p:txBody>
          <a:bodyPr anchor="b"/>
          <a:lstStyle>
            <a:lvl1pPr>
              <a:defRPr sz="4400">
                <a:solidFill>
                  <a:schemeClr val="bg1"/>
                </a:solidFill>
              </a:defRPr>
            </a:lvl1pPr>
          </a:lstStyle>
          <a:p>
            <a:r>
              <a:rPr kumimoji="0" lang="en-US" smtClean="0"/>
              <a:t>Click to edit Master title style</a:t>
            </a:r>
            <a:endParaRPr kumimoji="0" lang="en-US"/>
          </a:p>
        </p:txBody>
      </p:sp>
      <p:sp>
        <p:nvSpPr>
          <p:cNvPr id="9" name="Subtitle 8"/>
          <p:cNvSpPr>
            <a:spLocks noGrp="1"/>
          </p:cNvSpPr>
          <p:nvPr>
            <p:ph type="subTitle" idx="1"/>
          </p:nvPr>
        </p:nvSpPr>
        <p:spPr>
          <a:xfrm>
            <a:off x="457200" y="3899938"/>
            <a:ext cx="4953000" cy="1752600"/>
          </a:xfrm>
        </p:spPr>
        <p:txBody>
          <a:bodyPr/>
          <a:lstStyle>
            <a:lvl1pPr marL="64008" indent="0" algn="l">
              <a:buNone/>
              <a:defRPr sz="24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6705600" y="4206240"/>
            <a:ext cx="960120" cy="457200"/>
          </a:xfrm>
        </p:spPr>
        <p:txBody>
          <a:bodyPr/>
          <a:lstStyle/>
          <a:p>
            <a:fld id="{C1BCAAB9-1B3E-4B47-83F7-835FFB4D321F}" type="datetimeFigureOut">
              <a:rPr lang="en-US" smtClean="0"/>
              <a:pPr/>
              <a:t>2/7/2010</a:t>
            </a:fld>
            <a:endParaRPr lang="en-US"/>
          </a:p>
        </p:txBody>
      </p:sp>
      <p:sp>
        <p:nvSpPr>
          <p:cNvPr id="17" name="Footer Placeholder 16"/>
          <p:cNvSpPr>
            <a:spLocks noGrp="1"/>
          </p:cNvSpPr>
          <p:nvPr>
            <p:ph type="ftr" sz="quarter" idx="11"/>
          </p:nvPr>
        </p:nvSpPr>
        <p:spPr>
          <a:xfrm>
            <a:off x="5410200" y="4205288"/>
            <a:ext cx="1295400" cy="457200"/>
          </a:xfrm>
        </p:spPr>
        <p:txBody>
          <a:bodyPr/>
          <a:lstStyle/>
          <a:p>
            <a:endParaRPr lang="en-US"/>
          </a:p>
        </p:txBody>
      </p:sp>
      <p:sp>
        <p:nvSpPr>
          <p:cNvPr id="29" name="Slide Number Placeholder 28"/>
          <p:cNvSpPr>
            <a:spLocks noGrp="1"/>
          </p:cNvSpPr>
          <p:nvPr>
            <p:ph type="sldNum" sz="quarter" idx="12"/>
          </p:nvPr>
        </p:nvSpPr>
        <p:spPr>
          <a:xfrm>
            <a:off x="8320088" y="1136"/>
            <a:ext cx="747712" cy="365760"/>
          </a:xfrm>
        </p:spPr>
        <p:txBody>
          <a:bodyPr/>
          <a:lstStyle>
            <a:lvl1pPr algn="r">
              <a:defRPr sz="1800">
                <a:solidFill>
                  <a:schemeClr val="bg1"/>
                </a:solidFill>
              </a:defRPr>
            </a:lvl1pPr>
          </a:lstStyle>
          <a:p>
            <a:fld id="{C7AA739F-D088-43F2-A622-04C3CD535ACC}"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1BCAAB9-1B3E-4B47-83F7-835FFB4D321F}" type="datetimeFigureOut">
              <a:rPr lang="en-US" smtClean="0"/>
              <a:pPr/>
              <a:t>2/7/2010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7AA739F-D088-43F2-A622-04C3CD535ACC}"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0" y="1143000"/>
            <a:ext cx="1905000" cy="5486400"/>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143000"/>
            <a:ext cx="6248400" cy="5486400"/>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1BCAAB9-1B3E-4B47-83F7-835FFB4D321F}" type="datetimeFigureOut">
              <a:rPr lang="en-US" smtClean="0"/>
              <a:pPr/>
              <a:t>2/7/2010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7AA739F-D088-43F2-A622-04C3CD535ACC}"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1BCAAB9-1B3E-4B47-83F7-835FFB4D321F}" type="datetimeFigureOut">
              <a:rPr lang="en-US" smtClean="0"/>
              <a:pPr/>
              <a:t>2/7/2010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7AA739F-D088-43F2-A622-04C3CD535ACC}"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1981200"/>
            <a:ext cx="7772400" cy="1362075"/>
          </a:xfrm>
        </p:spPr>
        <p:txBody>
          <a:bodyPr anchor="b">
            <a:noAutofit/>
          </a:bodyPr>
          <a:lstStyle>
            <a:lvl1pPr algn="l">
              <a:buNone/>
              <a:defRPr sz="4300" b="1" cap="none" baseline="0">
                <a:ln w="12700">
                  <a:solidFill>
                    <a:schemeClr val="accent2">
                      <a:shade val="90000"/>
                      <a:satMod val="150000"/>
                    </a:schemeClr>
                  </a:solidFill>
                </a:ln>
                <a:solidFill>
                  <a:srgbClr val="FFFFFF"/>
                </a:solidFill>
                <a:effectLst>
                  <a:outerShdw blurRad="38100" dist="38100" dir="5400000" algn="tl" rotWithShape="0">
                    <a:srgbClr val="000000">
                      <a:alpha val="25000"/>
                    </a:srgbClr>
                  </a:out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3367088"/>
            <a:ext cx="7772400" cy="1509712"/>
          </a:xfrm>
        </p:spPr>
        <p:txBody>
          <a:bodyPr anchor="t"/>
          <a:lstStyle>
            <a:lvl1pPr marL="45720" indent="0">
              <a:buNone/>
              <a:defRPr sz="2100" b="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C1BCAAB9-1B3E-4B47-83F7-835FFB4D321F}" type="datetimeFigureOut">
              <a:rPr lang="en-US" smtClean="0"/>
              <a:pPr/>
              <a:t>2/7/2010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7AA739F-D088-43F2-A622-04C3CD535ACC}"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C1BCAAB9-1B3E-4B47-83F7-835FFB4D321F}" type="datetimeFigureOut">
              <a:rPr lang="en-US" smtClean="0"/>
              <a:pPr/>
              <a:t>2/7/2010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7AA739F-D088-43F2-A622-04C3CD535ACC}"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81000" y="1143000"/>
            <a:ext cx="8382000" cy="1069848"/>
          </a:xfrm>
        </p:spPr>
        <p:txBody>
          <a:bodyPr anchor="ctr"/>
          <a:lstStyle>
            <a:lvl1pPr>
              <a:defRPr sz="4000" b="0" i="0" cap="none"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381000" y="2244970"/>
            <a:ext cx="4041648"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721225" y="2244970"/>
            <a:ext cx="4041775"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381000" y="2708519"/>
            <a:ext cx="4041648"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718304" y="2708519"/>
            <a:ext cx="4041775"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6" name="Date Placeholder 25"/>
          <p:cNvSpPr>
            <a:spLocks noGrp="1"/>
          </p:cNvSpPr>
          <p:nvPr>
            <p:ph type="dt" sz="half" idx="10"/>
          </p:nvPr>
        </p:nvSpPr>
        <p:spPr/>
        <p:txBody>
          <a:bodyPr rtlCol="0"/>
          <a:lstStyle/>
          <a:p>
            <a:fld id="{C1BCAAB9-1B3E-4B47-83F7-835FFB4D321F}" type="datetimeFigureOut">
              <a:rPr lang="en-US" smtClean="0"/>
              <a:pPr/>
              <a:t>2/7/2010</a:t>
            </a:fld>
            <a:endParaRPr lang="en-US"/>
          </a:p>
        </p:txBody>
      </p:sp>
      <p:sp>
        <p:nvSpPr>
          <p:cNvPr id="27" name="Slide Number Placeholder 26"/>
          <p:cNvSpPr>
            <a:spLocks noGrp="1"/>
          </p:cNvSpPr>
          <p:nvPr>
            <p:ph type="sldNum" sz="quarter" idx="11"/>
          </p:nvPr>
        </p:nvSpPr>
        <p:spPr/>
        <p:txBody>
          <a:bodyPr rtlCol="0"/>
          <a:lstStyle/>
          <a:p>
            <a:fld id="{C7AA739F-D088-43F2-A622-04C3CD535ACC}" type="slidenum">
              <a:rPr lang="en-US" smtClean="0"/>
              <a:pPr/>
              <a:t>‹#›</a:t>
            </a:fld>
            <a:endParaRPr lang="en-US"/>
          </a:p>
        </p:txBody>
      </p:sp>
      <p:sp>
        <p:nvSpPr>
          <p:cNvPr id="28" name="Footer Placeholder 27"/>
          <p:cNvSpPr>
            <a:spLocks noGrp="1"/>
          </p:cNvSpPr>
          <p:nvPr>
            <p:ph type="ftr" sz="quarter" idx="12"/>
          </p:nvPr>
        </p:nvSpPr>
        <p:spPr/>
        <p:txBody>
          <a:bodyPr rtlCol="0"/>
          <a:lstStyle/>
          <a:p>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1143000"/>
            <a:ext cx="8229600" cy="1069848"/>
          </a:xfrm>
        </p:spPr>
        <p:txBody>
          <a:bodyPr anchor="ctr"/>
          <a:lstStyle>
            <a:lvl1pPr>
              <a:defRPr sz="4000">
                <a:solidFill>
                  <a:schemeClr val="tx2"/>
                </a:solidFill>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a:xfrm>
            <a:off x="6583680" y="612648"/>
            <a:ext cx="957264" cy="457200"/>
          </a:xfrm>
        </p:spPr>
        <p:txBody>
          <a:bodyPr/>
          <a:lstStyle/>
          <a:p>
            <a:fld id="{C1BCAAB9-1B3E-4B47-83F7-835FFB4D321F}" type="datetimeFigureOut">
              <a:rPr lang="en-US" smtClean="0"/>
              <a:pPr/>
              <a:t>2/7/2010</a:t>
            </a:fld>
            <a:endParaRPr lang="en-US"/>
          </a:p>
        </p:txBody>
      </p:sp>
      <p:sp>
        <p:nvSpPr>
          <p:cNvPr id="4" name="Footer Placeholder 3"/>
          <p:cNvSpPr>
            <a:spLocks noGrp="1"/>
          </p:cNvSpPr>
          <p:nvPr>
            <p:ph type="ftr" sz="quarter" idx="11"/>
          </p:nvPr>
        </p:nvSpPr>
        <p:spPr>
          <a:xfrm>
            <a:off x="5257800" y="612648"/>
            <a:ext cx="1325880" cy="457200"/>
          </a:xfrm>
        </p:spPr>
        <p:txBody>
          <a:bodyPr/>
          <a:lstStyle/>
          <a:p>
            <a:endParaRPr lang="en-US"/>
          </a:p>
        </p:txBody>
      </p:sp>
      <p:sp>
        <p:nvSpPr>
          <p:cNvPr id="5" name="Slide Number Placeholder 4"/>
          <p:cNvSpPr>
            <a:spLocks noGrp="1"/>
          </p:cNvSpPr>
          <p:nvPr>
            <p:ph type="sldNum" sz="quarter" idx="12"/>
          </p:nvPr>
        </p:nvSpPr>
        <p:spPr>
          <a:xfrm>
            <a:off x="8174736" y="2272"/>
            <a:ext cx="762000" cy="365760"/>
          </a:xfrm>
        </p:spPr>
        <p:txBody>
          <a:bodyPr/>
          <a:lstStyle/>
          <a:p>
            <a:fld id="{C7AA739F-D088-43F2-A622-04C3CD535ACC}"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1BCAAB9-1B3E-4B47-83F7-835FFB4D321F}" type="datetimeFigureOut">
              <a:rPr lang="en-US" smtClean="0"/>
              <a:pPr/>
              <a:t>2/7/2010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7AA739F-D088-43F2-A622-04C3CD535ACC}"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496" y="1101970"/>
            <a:ext cx="3383280" cy="877824"/>
          </a:xfrm>
        </p:spPr>
        <p:txBody>
          <a:bodyPr anchor="b"/>
          <a:lstStyle>
            <a:lvl1pPr algn="l">
              <a:buNone/>
              <a:defRPr sz="1800" b="1"/>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5353496" y="2010727"/>
            <a:ext cx="3383280" cy="4617720"/>
          </a:xfrm>
        </p:spPr>
        <p:txBody>
          <a:bodyPr/>
          <a:lstStyle>
            <a:lvl1pPr marL="9144"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152400" y="776287"/>
            <a:ext cx="5102352" cy="585216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C1BCAAB9-1B3E-4B47-83F7-835FFB4D321F}" type="datetimeFigureOut">
              <a:rPr lang="en-US" smtClean="0"/>
              <a:pPr/>
              <a:t>2/7/2010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7AA739F-D088-43F2-A622-04C3CD535ACC}"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440434" y="1109160"/>
            <a:ext cx="586803" cy="4681637"/>
          </a:xfrm>
        </p:spPr>
        <p:txBody>
          <a:bodyPr vert="vert270" lIns="45720" tIns="0" rIns="45720" anchor="t"/>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403671" y="1143000"/>
            <a:ext cx="4572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6088443" y="3274308"/>
            <a:ext cx="2590800" cy="2516489"/>
          </a:xfrm>
        </p:spPr>
        <p:txBody>
          <a:bodyPr lIns="0" tIns="0" rIns="45720" anchor="t"/>
          <a:lstStyle>
            <a:lvl1pPr marL="0" indent="0">
              <a:lnSpc>
                <a:spcPct val="100000"/>
              </a:lnSpc>
              <a:spcBef>
                <a:spcPts val="0"/>
              </a:spcBef>
              <a:buFontTx/>
              <a:buNone/>
              <a:defRPr sz="13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C1BCAAB9-1B3E-4B47-83F7-835FFB4D321F}" type="datetimeFigureOut">
              <a:rPr lang="en-US" smtClean="0"/>
              <a:pPr/>
              <a:t>2/7/2010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7AA739F-D088-43F2-A622-04C3CD535ACC}"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8" name="Rectangle 27"/>
          <p:cNvSpPr/>
          <p:nvPr/>
        </p:nvSpPr>
        <p:spPr>
          <a:xfrm>
            <a:off x="1" y="366818"/>
            <a:ext cx="9144000" cy="8440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Rectangle 28"/>
          <p:cNvSpPr/>
          <p:nvPr/>
        </p:nvSpPr>
        <p:spPr>
          <a:xfrm>
            <a:off x="0" y="-1"/>
            <a:ext cx="9144000" cy="310663"/>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0" name="Rectangle 29"/>
          <p:cNvSpPr/>
          <p:nvPr/>
        </p:nvSpPr>
        <p:spPr>
          <a:xfrm>
            <a:off x="0" y="308276"/>
            <a:ext cx="9144001" cy="91441"/>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1" name="Rectangle 30"/>
          <p:cNvSpPr/>
          <p:nvPr/>
        </p:nvSpPr>
        <p:spPr>
          <a:xfrm flipV="1">
            <a:off x="5410182" y="360246"/>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Rectangle 31"/>
          <p:cNvSpPr/>
          <p:nvPr/>
        </p:nvSpPr>
        <p:spPr>
          <a:xfrm flipV="1">
            <a:off x="5410200" y="440112"/>
            <a:ext cx="3733801" cy="18003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3" name="Rounded Rectangle 32"/>
          <p:cNvSpPr/>
          <p:nvPr/>
        </p:nvSpPr>
        <p:spPr bwMode="white">
          <a:xfrm>
            <a:off x="5407339" y="497504"/>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4" name="Rounded Rectangle 33"/>
          <p:cNvSpPr/>
          <p:nvPr/>
        </p:nvSpPr>
        <p:spPr bwMode="white">
          <a:xfrm>
            <a:off x="7373646" y="58894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5" name="Rectangle 34"/>
          <p:cNvSpPr/>
          <p:nvPr/>
        </p:nvSpPr>
        <p:spPr bwMode="invGray">
          <a:xfrm>
            <a:off x="9084966" y="-2001"/>
            <a:ext cx="57626"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6" name="Rectangle 35"/>
          <p:cNvSpPr/>
          <p:nvPr/>
        </p:nvSpPr>
        <p:spPr bwMode="invGray">
          <a:xfrm>
            <a:off x="9044481" y="-2001"/>
            <a:ext cx="27432"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7" name="Rectangle 36"/>
          <p:cNvSpPr/>
          <p:nvPr/>
        </p:nvSpPr>
        <p:spPr bwMode="invGray">
          <a:xfrm>
            <a:off x="9025428" y="-2001"/>
            <a:ext cx="9144" cy="621792"/>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8" name="Rectangle 37"/>
          <p:cNvSpPr/>
          <p:nvPr/>
        </p:nvSpPr>
        <p:spPr bwMode="invGray">
          <a:xfrm>
            <a:off x="8975423" y="-2001"/>
            <a:ext cx="27432" cy="621792"/>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9" name="Rectangle 38"/>
          <p:cNvSpPr/>
          <p:nvPr/>
        </p:nvSpPr>
        <p:spPr bwMode="invGray">
          <a:xfrm>
            <a:off x="8915677" y="380"/>
            <a:ext cx="54864" cy="585216"/>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0" name="Rectangle 39"/>
          <p:cNvSpPr/>
          <p:nvPr/>
        </p:nvSpPr>
        <p:spPr bwMode="invGray">
          <a:xfrm>
            <a:off x="8873475" y="380"/>
            <a:ext cx="9144" cy="585216"/>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Title Placeholder 21"/>
          <p:cNvSpPr>
            <a:spLocks noGrp="1"/>
          </p:cNvSpPr>
          <p:nvPr>
            <p:ph type="title"/>
          </p:nvPr>
        </p:nvSpPr>
        <p:spPr>
          <a:xfrm>
            <a:off x="457200" y="1143000"/>
            <a:ext cx="8229600" cy="10668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2249424"/>
            <a:ext cx="8229600" cy="432511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586536" y="612648"/>
            <a:ext cx="957264" cy="457200"/>
          </a:xfrm>
          <a:prstGeom prst="rect">
            <a:avLst/>
          </a:prstGeom>
        </p:spPr>
        <p:txBody>
          <a:bodyPr vert="horz"/>
          <a:lstStyle>
            <a:lvl1pPr algn="l" eaLnBrk="1" latinLnBrk="0" hangingPunct="1">
              <a:defRPr kumimoji="0" sz="800">
                <a:solidFill>
                  <a:schemeClr val="accent2"/>
                </a:solidFill>
              </a:defRPr>
            </a:lvl1pPr>
          </a:lstStyle>
          <a:p>
            <a:fld id="{C1BCAAB9-1B3E-4B47-83F7-835FFB4D321F}" type="datetimeFigureOut">
              <a:rPr lang="en-US" smtClean="0"/>
              <a:pPr/>
              <a:t>2/7/2010</a:t>
            </a:fld>
            <a:endParaRPr lang="en-US"/>
          </a:p>
        </p:txBody>
      </p:sp>
      <p:sp>
        <p:nvSpPr>
          <p:cNvPr id="3" name="Footer Placeholder 2"/>
          <p:cNvSpPr>
            <a:spLocks noGrp="1"/>
          </p:cNvSpPr>
          <p:nvPr>
            <p:ph type="ftr" sz="quarter" idx="3"/>
          </p:nvPr>
        </p:nvSpPr>
        <p:spPr>
          <a:xfrm>
            <a:off x="5257800" y="612648"/>
            <a:ext cx="1325880" cy="457200"/>
          </a:xfrm>
          <a:prstGeom prst="rect">
            <a:avLst/>
          </a:prstGeom>
        </p:spPr>
        <p:txBody>
          <a:bodyPr vert="horz"/>
          <a:lstStyle>
            <a:lvl1pPr algn="r" eaLnBrk="1" latinLnBrk="0" hangingPunct="1">
              <a:defRPr kumimoji="0" sz="800">
                <a:solidFill>
                  <a:schemeClr val="accent2"/>
                </a:solidFill>
              </a:defRPr>
            </a:lvl1pPr>
          </a:lstStyle>
          <a:p>
            <a:endParaRPr lang="en-US"/>
          </a:p>
        </p:txBody>
      </p:sp>
      <p:sp>
        <p:nvSpPr>
          <p:cNvPr id="23" name="Slide Number Placeholder 22"/>
          <p:cNvSpPr>
            <a:spLocks noGrp="1"/>
          </p:cNvSpPr>
          <p:nvPr>
            <p:ph type="sldNum" sz="quarter" idx="4"/>
          </p:nvPr>
        </p:nvSpPr>
        <p:spPr>
          <a:xfrm>
            <a:off x="8174736" y="2272"/>
            <a:ext cx="762000" cy="365760"/>
          </a:xfrm>
          <a:prstGeom prst="rect">
            <a:avLst/>
          </a:prstGeom>
        </p:spPr>
        <p:txBody>
          <a:bodyPr vert="horz" anchor="b"/>
          <a:lstStyle>
            <a:lvl1pPr algn="r" eaLnBrk="1" latinLnBrk="0" hangingPunct="1">
              <a:defRPr kumimoji="0" sz="1800">
                <a:solidFill>
                  <a:srgbClr val="FFFFFF"/>
                </a:solidFill>
              </a:defRPr>
            </a:lvl1pPr>
          </a:lstStyle>
          <a:p>
            <a:fld id="{C7AA739F-D088-43F2-A622-04C3CD535ACC}"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49" r:id="rId9"/>
    <p:sldLayoutId id="2147483850" r:id="rId10"/>
    <p:sldLayoutId id="214748385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365760" indent="-256032" algn="l" rtl="0" eaLnBrk="1" latinLnBrk="0" hangingPunct="1">
        <a:spcBef>
          <a:spcPts val="300"/>
        </a:spcBef>
        <a:buClr>
          <a:schemeClr val="accent3"/>
        </a:buClr>
        <a:buFont typeface="Georgia"/>
        <a:buChar char="•"/>
        <a:defRPr kumimoji="0" sz="2800" kern="1200">
          <a:solidFill>
            <a:schemeClr val="tx1"/>
          </a:solidFill>
          <a:latin typeface="+mn-lt"/>
          <a:ea typeface="+mn-ea"/>
          <a:cs typeface="+mn-cs"/>
        </a:defRPr>
      </a:lvl1pPr>
      <a:lvl2pPr marL="658368" indent="-246888" algn="l" rtl="0" eaLnBrk="1" latinLnBrk="0" hangingPunct="1">
        <a:spcBef>
          <a:spcPts val="300"/>
        </a:spcBef>
        <a:buClr>
          <a:schemeClr val="accent2"/>
        </a:buClr>
        <a:buFont typeface="Georgia"/>
        <a:buChar char="▫"/>
        <a:defRPr kumimoji="0" sz="2600" kern="1200">
          <a:solidFill>
            <a:schemeClr val="accent2"/>
          </a:solidFill>
          <a:latin typeface="+mn-lt"/>
          <a:ea typeface="+mn-ea"/>
          <a:cs typeface="+mn-cs"/>
        </a:defRPr>
      </a:lvl2pPr>
      <a:lvl3pPr marL="923544" indent="-219456" algn="l" rtl="0" eaLnBrk="1" latinLnBrk="0" hangingPunct="1">
        <a:spcBef>
          <a:spcPts val="300"/>
        </a:spcBef>
        <a:buClr>
          <a:schemeClr val="accent1"/>
        </a:buClr>
        <a:buFont typeface="Wingdings 2"/>
        <a:buChar char=""/>
        <a:defRPr kumimoji="0" sz="2400" kern="1200">
          <a:solidFill>
            <a:schemeClr val="accent1"/>
          </a:solidFill>
          <a:latin typeface="+mn-lt"/>
          <a:ea typeface="+mn-ea"/>
          <a:cs typeface="+mn-cs"/>
        </a:defRPr>
      </a:lvl3pPr>
      <a:lvl4pPr marL="1179576" indent="-201168" algn="l" rtl="0" eaLnBrk="1" latinLnBrk="0" hangingPunct="1">
        <a:spcBef>
          <a:spcPts val="300"/>
        </a:spcBef>
        <a:buClr>
          <a:schemeClr val="accent1"/>
        </a:buClr>
        <a:buFont typeface="Wingdings 2"/>
        <a:buChar char=""/>
        <a:defRPr kumimoji="0" sz="2200" kern="1200">
          <a:solidFill>
            <a:schemeClr val="accent1"/>
          </a:solidFill>
          <a:latin typeface="+mn-lt"/>
          <a:ea typeface="+mn-ea"/>
          <a:cs typeface="+mn-cs"/>
        </a:defRPr>
      </a:lvl4pPr>
      <a:lvl5pPr marL="1389888" indent="-182880" algn="l" rtl="0" eaLnBrk="1" latinLnBrk="0" hangingPunct="1">
        <a:spcBef>
          <a:spcPts val="300"/>
        </a:spcBef>
        <a:buClr>
          <a:schemeClr val="accent3"/>
        </a:buClr>
        <a:buFont typeface="Georgia"/>
        <a:buChar char="▫"/>
        <a:defRPr kumimoji="0" sz="2000" kern="1200">
          <a:solidFill>
            <a:schemeClr val="accent3"/>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 Id="rId5" Type="http://schemas.openxmlformats.org/officeDocument/2006/relationships/image" Target="../media/image21.jpeg"/><Relationship Id="rId4" Type="http://schemas.openxmlformats.org/officeDocument/2006/relationships/image" Target="../media/image20.jpeg"/></Relationships>
</file>

<file path=ppt/slides/_rels/slide12.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2.xml"/><Relationship Id="rId4" Type="http://schemas.openxmlformats.org/officeDocument/2006/relationships/image" Target="../media/image27.jpeg"/></Relationships>
</file>

<file path=ppt/slides/_rels/slide16.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2.xml"/><Relationship Id="rId4" Type="http://schemas.openxmlformats.org/officeDocument/2006/relationships/image" Target="../media/image34.jpeg"/></Relationships>
</file>

<file path=ppt/slides/_rels/slide22.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2.xml"/><Relationship Id="rId5" Type="http://schemas.openxmlformats.org/officeDocument/2006/relationships/image" Target="../media/image39.jpeg"/><Relationship Id="rId4" Type="http://schemas.openxmlformats.org/officeDocument/2006/relationships/image" Target="../media/image38.jpeg"/></Relationships>
</file>

<file path=ppt/slides/_rels/slide26.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43.jpeg"/><Relationship Id="rId7" Type="http://schemas.openxmlformats.org/officeDocument/2006/relationships/image" Target="../media/image47.jpeg"/><Relationship Id="rId2" Type="http://schemas.openxmlformats.org/officeDocument/2006/relationships/image" Target="../media/image42.jpeg"/><Relationship Id="rId1" Type="http://schemas.openxmlformats.org/officeDocument/2006/relationships/slideLayout" Target="../slideLayouts/slideLayout2.xml"/><Relationship Id="rId6" Type="http://schemas.openxmlformats.org/officeDocument/2006/relationships/image" Target="../media/image46.jpeg"/><Relationship Id="rId5" Type="http://schemas.openxmlformats.org/officeDocument/2006/relationships/image" Target="../media/image45.jpeg"/><Relationship Id="rId4" Type="http://schemas.openxmlformats.org/officeDocument/2006/relationships/image" Target="../media/image44.jpeg"/></Relationships>
</file>

<file path=ppt/slides/_rels/slide29.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53.jpeg"/><Relationship Id="rId7" Type="http://schemas.openxmlformats.org/officeDocument/2006/relationships/image" Target="../media/image57.jpeg"/><Relationship Id="rId2" Type="http://schemas.openxmlformats.org/officeDocument/2006/relationships/image" Target="../media/image52.jpeg"/><Relationship Id="rId1" Type="http://schemas.openxmlformats.org/officeDocument/2006/relationships/slideLayout" Target="../slideLayouts/slideLayout2.xml"/><Relationship Id="rId6" Type="http://schemas.openxmlformats.org/officeDocument/2006/relationships/image" Target="../media/image56.jpeg"/><Relationship Id="rId5" Type="http://schemas.openxmlformats.org/officeDocument/2006/relationships/image" Target="../media/image55.jpeg"/><Relationship Id="rId4" Type="http://schemas.openxmlformats.org/officeDocument/2006/relationships/image" Target="../media/image54.jpe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60.jpeg"/><Relationship Id="rId1" Type="http://schemas.openxmlformats.org/officeDocument/2006/relationships/slideLayout" Target="../slideLayouts/slideLayout2.xml"/><Relationship Id="rId5" Type="http://schemas.openxmlformats.org/officeDocument/2006/relationships/image" Target="../media/image63.jpeg"/><Relationship Id="rId4" Type="http://schemas.openxmlformats.org/officeDocument/2006/relationships/image" Target="../media/image62.jpeg"/></Relationships>
</file>

<file path=ppt/slides/_rels/slide45.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image" Target="../media/image64.jpeg"/><Relationship Id="rId1" Type="http://schemas.openxmlformats.org/officeDocument/2006/relationships/slideLayout" Target="../slideLayouts/slideLayout2.xml"/><Relationship Id="rId5" Type="http://schemas.openxmlformats.org/officeDocument/2006/relationships/image" Target="../media/image67.jpeg"/><Relationship Id="rId4" Type="http://schemas.openxmlformats.org/officeDocument/2006/relationships/image" Target="../media/image66.gif"/></Relationships>
</file>

<file path=ppt/slides/_rels/slide46.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68.gif"/><Relationship Id="rId2" Type="http://schemas.openxmlformats.org/officeDocument/2006/relationships/image" Target="../media/image64.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hyperlink" Target="http://video.google.com/videoplay?docid=6110809571753386112" TargetMode="Externa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image" Target="../media/image73.gif"/><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image" Target="../media/image75.jpeg"/><Relationship Id="rId1" Type="http://schemas.openxmlformats.org/officeDocument/2006/relationships/slideLayout" Target="../slideLayouts/slideLayout2.xml"/><Relationship Id="rId4" Type="http://schemas.openxmlformats.org/officeDocument/2006/relationships/image" Target="../media/image77.jpeg"/></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_rels/slide60.xml.rels><?xml version="1.0" encoding="UTF-8" standalone="yes"?>
<Relationships xmlns="http://schemas.openxmlformats.org/package/2006/relationships"><Relationship Id="rId8" Type="http://schemas.openxmlformats.org/officeDocument/2006/relationships/image" Target="../media/image77.jpeg"/><Relationship Id="rId3" Type="http://schemas.openxmlformats.org/officeDocument/2006/relationships/image" Target="../media/image79.jpeg"/><Relationship Id="rId7" Type="http://schemas.openxmlformats.org/officeDocument/2006/relationships/image" Target="../media/image83.jpeg"/><Relationship Id="rId2" Type="http://schemas.openxmlformats.org/officeDocument/2006/relationships/image" Target="../media/image78.jpeg"/><Relationship Id="rId1" Type="http://schemas.openxmlformats.org/officeDocument/2006/relationships/slideLayout" Target="../slideLayouts/slideLayout2.xml"/><Relationship Id="rId6" Type="http://schemas.openxmlformats.org/officeDocument/2006/relationships/image" Target="../media/image82.jpeg"/><Relationship Id="rId5" Type="http://schemas.openxmlformats.org/officeDocument/2006/relationships/image" Target="../media/image81.jpeg"/><Relationship Id="rId4" Type="http://schemas.openxmlformats.org/officeDocument/2006/relationships/image" Target="../media/image80.jpeg"/><Relationship Id="rId9" Type="http://schemas.openxmlformats.org/officeDocument/2006/relationships/image" Target="../media/image84.jpeg"/></Relationships>
</file>

<file path=ppt/slides/_rels/slide61.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image" Target="../media/image85.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87.jpe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image" Target="../media/image88.jpe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90.jpe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9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93.jpe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94.jpe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95.jpe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96.jpe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97.jpe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97.jpe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image" Target="../media/image98.png"/><Relationship Id="rId1" Type="http://schemas.openxmlformats.org/officeDocument/2006/relationships/slideLayout" Target="../slideLayouts/slideLayout2.xml"/><Relationship Id="rId4" Type="http://schemas.openxmlformats.org/officeDocument/2006/relationships/image" Target="../media/image97.jpeg"/></Relationships>
</file>

<file path=ppt/slides/_rels/slide77.xml.rels><?xml version="1.0" encoding="UTF-8" standalone="yes"?>
<Relationships xmlns="http://schemas.openxmlformats.org/package/2006/relationships"><Relationship Id="rId2" Type="http://schemas.openxmlformats.org/officeDocument/2006/relationships/image" Target="../media/image97.jpe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97.jpe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image" Target="../media/image100.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102.jpe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 Id="rId5" Type="http://schemas.openxmlformats.org/officeDocument/2006/relationships/image" Target="../media/image17.jpeg"/><Relationship Id="rId4" Type="http://schemas.openxmlformats.org/officeDocument/2006/relationships/image" Target="../media/image1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Six Universal Principles of Persuasion</a:t>
            </a:r>
            <a:endParaRPr lang="en-US" dirty="0"/>
          </a:p>
        </p:txBody>
      </p:sp>
      <p:sp>
        <p:nvSpPr>
          <p:cNvPr id="3" name="Subtitle 2"/>
          <p:cNvSpPr>
            <a:spLocks noGrp="1"/>
          </p:cNvSpPr>
          <p:nvPr>
            <p:ph type="subTitle" idx="1"/>
          </p:nvPr>
        </p:nvSpPr>
        <p:spPr/>
        <p:txBody>
          <a:bodyPr/>
          <a:lstStyle/>
          <a:p>
            <a:endParaRPr lang="en-US" dirty="0"/>
          </a:p>
        </p:txBody>
      </p:sp>
      <p:pic>
        <p:nvPicPr>
          <p:cNvPr id="4" name="Picture 3" descr="smile 2.jpg"/>
          <p:cNvPicPr>
            <a:picLocks noChangeAspect="1"/>
          </p:cNvPicPr>
          <p:nvPr/>
        </p:nvPicPr>
        <p:blipFill>
          <a:blip r:embed="rId2" cstate="print"/>
          <a:stretch>
            <a:fillRect/>
          </a:stretch>
        </p:blipFill>
        <p:spPr>
          <a:xfrm>
            <a:off x="7467600" y="4419600"/>
            <a:ext cx="1489753" cy="2209800"/>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Reciprocity – “Web of indebtedness”</a:t>
            </a:r>
            <a:endParaRPr lang="en-US" dirty="0"/>
          </a:p>
        </p:txBody>
      </p:sp>
      <p:sp>
        <p:nvSpPr>
          <p:cNvPr id="3" name="Content Placeholder 2"/>
          <p:cNvSpPr>
            <a:spLocks noGrp="1"/>
          </p:cNvSpPr>
          <p:nvPr>
            <p:ph idx="1"/>
          </p:nvPr>
        </p:nvSpPr>
        <p:spPr/>
        <p:txBody>
          <a:bodyPr>
            <a:normAutofit/>
          </a:bodyPr>
          <a:lstStyle/>
          <a:p>
            <a:pPr>
              <a:spcBef>
                <a:spcPts val="1200"/>
              </a:spcBef>
            </a:pPr>
            <a:r>
              <a:rPr lang="en-US" sz="2400" dirty="0" smtClean="0"/>
              <a:t>Reciprocity is a unique adaptive mechanism of human beings</a:t>
            </a:r>
          </a:p>
          <a:p>
            <a:pPr>
              <a:spcBef>
                <a:spcPts val="1200"/>
              </a:spcBef>
            </a:pPr>
            <a:r>
              <a:rPr lang="en-US" sz="2400" dirty="0" smtClean="0"/>
              <a:t>Pervasive in human culture</a:t>
            </a:r>
          </a:p>
          <a:p>
            <a:pPr>
              <a:spcBef>
                <a:spcPts val="1200"/>
              </a:spcBef>
            </a:pPr>
            <a:r>
              <a:rPr lang="en-US" sz="2400" dirty="0" smtClean="0"/>
              <a:t>Obrigado (Portuguese)</a:t>
            </a:r>
          </a:p>
          <a:p>
            <a:pPr>
              <a:spcBef>
                <a:spcPts val="1200"/>
              </a:spcBef>
            </a:pPr>
            <a:r>
              <a:rPr lang="en-US" sz="2400" dirty="0" err="1" smtClean="0"/>
              <a:t>Sumimasen</a:t>
            </a:r>
            <a:r>
              <a:rPr lang="en-US" sz="2400" dirty="0" smtClean="0"/>
              <a:t> (Japanese) = “this will not end”</a:t>
            </a:r>
          </a:p>
          <a:p>
            <a:pPr>
              <a:spcBef>
                <a:spcPts val="1200"/>
              </a:spcBef>
            </a:pPr>
            <a:r>
              <a:rPr lang="en-US" sz="2400" i="1" dirty="0" smtClean="0"/>
              <a:t>Internal discomfort + possibility of external shame</a:t>
            </a:r>
          </a:p>
          <a:p>
            <a:pPr>
              <a:spcBef>
                <a:spcPts val="1200"/>
              </a:spcBef>
            </a:pPr>
            <a:r>
              <a:rPr lang="en-US" sz="2400" dirty="0" smtClean="0"/>
              <a:t>This principle is </a:t>
            </a:r>
            <a:r>
              <a:rPr lang="en-US" sz="2400" b="1" dirty="0" smtClean="0"/>
              <a:t>not</a:t>
            </a:r>
            <a:r>
              <a:rPr lang="en-US" sz="2400" dirty="0" smtClean="0"/>
              <a:t> necessary and desirable in </a:t>
            </a:r>
            <a:r>
              <a:rPr lang="en-US" sz="2400" b="1" dirty="0" smtClean="0"/>
              <a:t>long-term relationship</a:t>
            </a:r>
            <a:r>
              <a:rPr lang="en-US" sz="2400" dirty="0" smtClean="0"/>
              <a:t> (family, close friendships)</a:t>
            </a:r>
          </a:p>
          <a:p>
            <a:pPr>
              <a:spcBef>
                <a:spcPts val="1200"/>
              </a:spcBef>
            </a:pPr>
            <a:endParaRPr lang="en-US" i="1" dirty="0"/>
          </a:p>
        </p:txBody>
      </p:sp>
      <p:sp>
        <p:nvSpPr>
          <p:cNvPr id="7" name="TextBox 6"/>
          <p:cNvSpPr txBox="1"/>
          <p:nvPr/>
        </p:nvSpPr>
        <p:spPr>
          <a:xfrm>
            <a:off x="228600" y="609600"/>
            <a:ext cx="2743200" cy="523220"/>
          </a:xfrm>
          <a:prstGeom prst="rect">
            <a:avLst/>
          </a:prstGeom>
          <a:solidFill>
            <a:schemeClr val="bg1"/>
          </a:solidFill>
          <a:ln>
            <a:solidFill>
              <a:schemeClr val="tx1"/>
            </a:solidFill>
          </a:ln>
        </p:spPr>
        <p:txBody>
          <a:bodyPr wrap="square" rtlCol="0">
            <a:spAutoFit/>
          </a:bodyPr>
          <a:lstStyle/>
          <a:p>
            <a:pPr algn="ctr"/>
            <a:r>
              <a:rPr lang="cs-CZ" sz="2800" b="1" dirty="0" smtClean="0"/>
              <a:t>Sumimasen</a:t>
            </a:r>
            <a:endParaRPr lang="en-US" sz="2800" b="1" dirty="0"/>
          </a:p>
        </p:txBody>
      </p:sp>
      <p:sp>
        <p:nvSpPr>
          <p:cNvPr id="8" name="TextBox 7"/>
          <p:cNvSpPr txBox="1"/>
          <p:nvPr/>
        </p:nvSpPr>
        <p:spPr>
          <a:xfrm>
            <a:off x="6096000" y="6172200"/>
            <a:ext cx="2743200" cy="523220"/>
          </a:xfrm>
          <a:prstGeom prst="rect">
            <a:avLst/>
          </a:prstGeom>
          <a:solidFill>
            <a:srgbClr val="92D050"/>
          </a:solidFill>
          <a:ln>
            <a:solidFill>
              <a:schemeClr val="accent2">
                <a:lumMod val="50000"/>
              </a:schemeClr>
            </a:solidFill>
          </a:ln>
        </p:spPr>
        <p:txBody>
          <a:bodyPr wrap="square" rtlCol="0">
            <a:spAutoFit/>
          </a:bodyPr>
          <a:lstStyle/>
          <a:p>
            <a:pPr algn="ctr"/>
            <a:r>
              <a:rPr lang="cs-CZ" sz="2800" b="1" dirty="0" smtClean="0"/>
              <a:t>Obrigado</a:t>
            </a:r>
            <a:endParaRPr lang="en-US" sz="2800" b="1" dirty="0"/>
          </a:p>
        </p:txBody>
      </p:sp>
      <p:sp>
        <p:nvSpPr>
          <p:cNvPr id="9" name="Oval 8"/>
          <p:cNvSpPr/>
          <p:nvPr/>
        </p:nvSpPr>
        <p:spPr>
          <a:xfrm>
            <a:off x="2743200" y="685800"/>
            <a:ext cx="152400" cy="15240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ox(in)">
                                      <p:cBhvr>
                                        <p:cTn id="7" dur="500"/>
                                        <p:tgtEl>
                                          <p:spTgt spid="3">
                                            <p:txEl>
                                              <p:pRg st="2" end="2"/>
                                            </p:txEl>
                                          </p:spTgt>
                                        </p:tgtEl>
                                      </p:cBhvr>
                                    </p:animEffect>
                                  </p:childTnLst>
                                </p:cTn>
                              </p:par>
                              <p:par>
                                <p:cTn id="8" presetID="4" presetClass="entr" presetSubtype="16"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box(in)">
                                      <p:cBhvr>
                                        <p:cTn id="10" dur="500"/>
                                        <p:tgtEl>
                                          <p:spTgt spid="3">
                                            <p:txEl>
                                              <p:pRg st="3" end="3"/>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anim calcmode="lin" valueType="num">
                                      <p:cBhvr additive="base">
                                        <p:cTn id="1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anim calcmode="lin" valueType="num">
                                      <p:cBhvr additive="base">
                                        <p:cTn id="2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ppt_x"/>
                                          </p:val>
                                        </p:tav>
                                        <p:tav tm="100000">
                                          <p:val>
                                            <p:strVal val="#ppt_x"/>
                                          </p:val>
                                        </p:tav>
                                      </p:tavLst>
                                    </p:anim>
                                    <p:anim calcmode="lin" valueType="num">
                                      <p:cBhvr additive="base">
                                        <p:cTn id="28" dur="500" fill="hold"/>
                                        <p:tgtEl>
                                          <p:spTgt spid="7"/>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What happens with favors over time?</a:t>
            </a:r>
            <a:endParaRPr lang="en-US" dirty="0"/>
          </a:p>
        </p:txBody>
      </p:sp>
      <p:sp>
        <p:nvSpPr>
          <p:cNvPr id="3" name="Content Placeholder 2"/>
          <p:cNvSpPr>
            <a:spLocks noGrp="1"/>
          </p:cNvSpPr>
          <p:nvPr>
            <p:ph idx="1"/>
          </p:nvPr>
        </p:nvSpPr>
        <p:spPr/>
        <p:txBody>
          <a:bodyPr/>
          <a:lstStyle/>
          <a:p>
            <a:r>
              <a:rPr lang="en-US" dirty="0" smtClean="0"/>
              <a:t>Desire to repay </a:t>
            </a:r>
            <a:r>
              <a:rPr lang="en-US" i="1" dirty="0" smtClean="0"/>
              <a:t>small</a:t>
            </a:r>
            <a:r>
              <a:rPr lang="en-US" dirty="0" smtClean="0"/>
              <a:t> favors fades away</a:t>
            </a:r>
          </a:p>
          <a:p>
            <a:r>
              <a:rPr lang="en-US" dirty="0" smtClean="0"/>
              <a:t>Immediately after the favor:</a:t>
            </a:r>
          </a:p>
          <a:p>
            <a:pPr lvl="1"/>
            <a:r>
              <a:rPr lang="en-US" sz="2400" dirty="0" smtClean="0"/>
              <a:t>The Recipient places more value than the Performer</a:t>
            </a:r>
          </a:p>
          <a:p>
            <a:r>
              <a:rPr lang="en-US" dirty="0" smtClean="0"/>
              <a:t>Later:</a:t>
            </a:r>
          </a:p>
          <a:p>
            <a:pPr lvl="1"/>
            <a:r>
              <a:rPr lang="en-US" sz="2400" dirty="0" smtClean="0"/>
              <a:t>The value of the favor decreases in the Recipient’s eyes and increases in the Performer’s eyes</a:t>
            </a:r>
          </a:p>
          <a:p>
            <a:endParaRPr lang="en-US" dirty="0"/>
          </a:p>
        </p:txBody>
      </p:sp>
      <p:pic>
        <p:nvPicPr>
          <p:cNvPr id="4" name="Picture 3" descr="calendar.jpg"/>
          <p:cNvPicPr>
            <a:picLocks noChangeAspect="1"/>
          </p:cNvPicPr>
          <p:nvPr/>
        </p:nvPicPr>
        <p:blipFill>
          <a:blip r:embed="rId2" cstate="print"/>
          <a:stretch>
            <a:fillRect/>
          </a:stretch>
        </p:blipFill>
        <p:spPr>
          <a:xfrm>
            <a:off x="152400" y="533401"/>
            <a:ext cx="1123361" cy="838200"/>
          </a:xfrm>
          <a:prstGeom prst="rect">
            <a:avLst/>
          </a:prstGeom>
        </p:spPr>
      </p:pic>
      <p:pic>
        <p:nvPicPr>
          <p:cNvPr id="5" name="Picture 4" descr="clocks.jpg"/>
          <p:cNvPicPr>
            <a:picLocks noChangeAspect="1"/>
          </p:cNvPicPr>
          <p:nvPr/>
        </p:nvPicPr>
        <p:blipFill>
          <a:blip r:embed="rId3" cstate="print"/>
          <a:stretch>
            <a:fillRect/>
          </a:stretch>
        </p:blipFill>
        <p:spPr>
          <a:xfrm>
            <a:off x="8153400" y="685801"/>
            <a:ext cx="990600" cy="1183460"/>
          </a:xfrm>
          <a:prstGeom prst="rect">
            <a:avLst/>
          </a:prstGeom>
        </p:spPr>
      </p:pic>
      <p:pic>
        <p:nvPicPr>
          <p:cNvPr id="6" name="Content Placeholder 3" descr="bread.jpg"/>
          <p:cNvPicPr>
            <a:picLocks noChangeAspect="1"/>
          </p:cNvPicPr>
          <p:nvPr/>
        </p:nvPicPr>
        <p:blipFill>
          <a:blip r:embed="rId4" cstate="print"/>
          <a:stretch>
            <a:fillRect/>
          </a:stretch>
        </p:blipFill>
        <p:spPr>
          <a:xfrm>
            <a:off x="2133600" y="5333106"/>
            <a:ext cx="2133600" cy="1275159"/>
          </a:xfrm>
          <a:prstGeom prst="rect">
            <a:avLst/>
          </a:prstGeom>
        </p:spPr>
      </p:pic>
      <p:pic>
        <p:nvPicPr>
          <p:cNvPr id="7" name="Picture 6" descr="wine 4.jpg"/>
          <p:cNvPicPr>
            <a:picLocks noChangeAspect="1"/>
          </p:cNvPicPr>
          <p:nvPr/>
        </p:nvPicPr>
        <p:blipFill>
          <a:blip r:embed="rId5" cstate="print"/>
          <a:stretch>
            <a:fillRect/>
          </a:stretch>
        </p:blipFill>
        <p:spPr>
          <a:xfrm>
            <a:off x="5354446" y="5084907"/>
            <a:ext cx="1821383" cy="159211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 calcmode="lin" valueType="num">
                                      <p:cBhvr additive="base">
                                        <p:cTn id="2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 calcmode="lin" valueType="num">
                                      <p:cBhvr additive="base">
                                        <p:cTn id="2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Watergate </a:t>
            </a:r>
            <a:r>
              <a:rPr lang="en-US" sz="2000" dirty="0" smtClean="0"/>
              <a:t>(1972-1974)</a:t>
            </a:r>
            <a:endParaRPr lang="en-US" sz="2000" dirty="0"/>
          </a:p>
        </p:txBody>
      </p:sp>
      <p:sp>
        <p:nvSpPr>
          <p:cNvPr id="3" name="Content Placeholder 2"/>
          <p:cNvSpPr>
            <a:spLocks noGrp="1"/>
          </p:cNvSpPr>
          <p:nvPr>
            <p:ph idx="1"/>
          </p:nvPr>
        </p:nvSpPr>
        <p:spPr/>
        <p:txBody>
          <a:bodyPr>
            <a:normAutofit/>
          </a:bodyPr>
          <a:lstStyle/>
          <a:p>
            <a:r>
              <a:rPr lang="en-US" sz="2000" dirty="0" smtClean="0"/>
              <a:t>Combination of </a:t>
            </a:r>
            <a:r>
              <a:rPr lang="en-US" sz="2000" u="sng" dirty="0" smtClean="0"/>
              <a:t>reciprocity</a:t>
            </a:r>
            <a:r>
              <a:rPr lang="en-US" sz="2000" dirty="0" smtClean="0"/>
              <a:t> and </a:t>
            </a:r>
            <a:r>
              <a:rPr lang="en-US" sz="2000" u="sng" dirty="0" smtClean="0"/>
              <a:t>perceptual contrast</a:t>
            </a:r>
          </a:p>
          <a:p>
            <a:r>
              <a:rPr lang="en-US" sz="2000" dirty="0" smtClean="0"/>
              <a:t>Gordon </a:t>
            </a:r>
            <a:r>
              <a:rPr lang="en-US" sz="2000" dirty="0" err="1" smtClean="0"/>
              <a:t>Liddy</a:t>
            </a:r>
            <a:r>
              <a:rPr lang="en-US" sz="2000" dirty="0" smtClean="0"/>
              <a:t> – In charge of intelligence gathering operations for the </a:t>
            </a:r>
            <a:r>
              <a:rPr lang="en-US" sz="2000" i="1" dirty="0" smtClean="0"/>
              <a:t>Committee to Re-elect the President</a:t>
            </a:r>
          </a:p>
          <a:p>
            <a:pPr lvl="1"/>
            <a:r>
              <a:rPr lang="en-US" sz="2000" dirty="0" smtClean="0"/>
              <a:t>1</a:t>
            </a:r>
            <a:r>
              <a:rPr lang="en-US" sz="2000" baseline="30000" dirty="0" smtClean="0"/>
              <a:t>st</a:t>
            </a:r>
            <a:r>
              <a:rPr lang="en-US" sz="2000" dirty="0" smtClean="0"/>
              <a:t> proposal: $1.000.000 (chase plane, “yacht of sins”, etc)</a:t>
            </a:r>
          </a:p>
          <a:p>
            <a:pPr lvl="1"/>
            <a:r>
              <a:rPr lang="en-US" sz="2000" dirty="0" smtClean="0"/>
              <a:t>2</a:t>
            </a:r>
            <a:r>
              <a:rPr lang="en-US" sz="2000" baseline="30000" dirty="0" smtClean="0"/>
              <a:t>nd</a:t>
            </a:r>
            <a:r>
              <a:rPr lang="en-US" sz="2000" dirty="0" smtClean="0"/>
              <a:t> proposal: $ 500.000</a:t>
            </a:r>
          </a:p>
          <a:p>
            <a:pPr lvl="1"/>
            <a:r>
              <a:rPr lang="en-US" sz="2000" dirty="0" smtClean="0"/>
              <a:t>3</a:t>
            </a:r>
            <a:r>
              <a:rPr lang="en-US" sz="2000" baseline="30000" dirty="0" smtClean="0"/>
              <a:t>rd</a:t>
            </a:r>
            <a:r>
              <a:rPr lang="en-US" sz="2000" dirty="0" smtClean="0"/>
              <a:t> proposal: $ 250.000</a:t>
            </a:r>
          </a:p>
          <a:p>
            <a:pPr lvl="2"/>
            <a:r>
              <a:rPr lang="en-US" sz="1800" dirty="0" smtClean="0"/>
              <a:t>“…no one was particularly overwhelmed with the project…but after starting at the sum of $1 million, we thought that probably $250.000 would be an acceptable figure… How could we have been so stupid?” (Jeb </a:t>
            </a:r>
            <a:r>
              <a:rPr lang="en-US" sz="1800" dirty="0" err="1" smtClean="0"/>
              <a:t>Magruder</a:t>
            </a:r>
            <a:r>
              <a:rPr lang="en-US" sz="1800" dirty="0" smtClean="0"/>
              <a:t>)</a:t>
            </a:r>
          </a:p>
          <a:p>
            <a:pPr>
              <a:buNone/>
            </a:pPr>
            <a:endParaRPr lang="en-US" dirty="0" smtClean="0"/>
          </a:p>
          <a:p>
            <a:endParaRPr lang="en-US" dirty="0"/>
          </a:p>
        </p:txBody>
      </p:sp>
      <p:pic>
        <p:nvPicPr>
          <p:cNvPr id="5" name="Picture 4" descr="Nixon.jpg"/>
          <p:cNvPicPr>
            <a:picLocks noChangeAspect="1"/>
          </p:cNvPicPr>
          <p:nvPr/>
        </p:nvPicPr>
        <p:blipFill>
          <a:blip r:embed="rId2" cstate="print"/>
          <a:stretch>
            <a:fillRect/>
          </a:stretch>
        </p:blipFill>
        <p:spPr>
          <a:xfrm>
            <a:off x="6629400" y="685800"/>
            <a:ext cx="2390775" cy="161566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Reciprocity - Defense</a:t>
            </a:r>
            <a:endParaRPr lang="en-US" dirty="0"/>
          </a:p>
        </p:txBody>
      </p:sp>
      <p:sp>
        <p:nvSpPr>
          <p:cNvPr id="3" name="Content Placeholder 2"/>
          <p:cNvSpPr>
            <a:spLocks noGrp="1"/>
          </p:cNvSpPr>
          <p:nvPr>
            <p:ph idx="1"/>
          </p:nvPr>
        </p:nvSpPr>
        <p:spPr/>
        <p:txBody>
          <a:bodyPr/>
          <a:lstStyle/>
          <a:p>
            <a:r>
              <a:rPr lang="en-US" dirty="0" smtClean="0"/>
              <a:t>The rule says that favors are to be met with favors, it does not require that tricks be met with favors</a:t>
            </a:r>
          </a:p>
          <a:p>
            <a:r>
              <a:rPr lang="en-US" dirty="0" smtClean="0"/>
              <a:t>Exploit the exploiter</a:t>
            </a:r>
            <a:endParaRPr lang="en-US" dirty="0"/>
          </a:p>
        </p:txBody>
      </p:sp>
      <p:pic>
        <p:nvPicPr>
          <p:cNvPr id="4" name="Picture 3" descr="defense small.jpg"/>
          <p:cNvPicPr>
            <a:picLocks noChangeAspect="1"/>
          </p:cNvPicPr>
          <p:nvPr/>
        </p:nvPicPr>
        <p:blipFill>
          <a:blip r:embed="rId2" cstate="print"/>
          <a:stretch>
            <a:fillRect/>
          </a:stretch>
        </p:blipFill>
        <p:spPr>
          <a:xfrm>
            <a:off x="7848600" y="838200"/>
            <a:ext cx="1085850" cy="1123950"/>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COMMITMENT &amp; CONSITENCY</a:t>
            </a:r>
            <a:endParaRPr lang="en-US" dirty="0"/>
          </a:p>
        </p:txBody>
      </p:sp>
      <p:pic>
        <p:nvPicPr>
          <p:cNvPr id="4" name="Content Placeholder 3" descr="wedding.jpg"/>
          <p:cNvPicPr>
            <a:picLocks noGrp="1" noChangeAspect="1"/>
          </p:cNvPicPr>
          <p:nvPr>
            <p:ph idx="1"/>
          </p:nvPr>
        </p:nvPicPr>
        <p:blipFill>
          <a:blip r:embed="rId2" cstate="print"/>
          <a:stretch>
            <a:fillRect/>
          </a:stretch>
        </p:blipFill>
        <p:spPr>
          <a:xfrm>
            <a:off x="2651760" y="2460943"/>
            <a:ext cx="3840480" cy="3901440"/>
          </a:xfr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Oldsmobile 1.jpg"/>
          <p:cNvPicPr>
            <a:picLocks noGrp="1" noChangeAspect="1"/>
          </p:cNvPicPr>
          <p:nvPr>
            <p:ph idx="1"/>
          </p:nvPr>
        </p:nvPicPr>
        <p:blipFill>
          <a:blip r:embed="rId2" cstate="print"/>
          <a:stretch>
            <a:fillRect/>
          </a:stretch>
        </p:blipFill>
        <p:spPr>
          <a:xfrm>
            <a:off x="1687203" y="2249488"/>
            <a:ext cx="5769593" cy="4324350"/>
          </a:xfrm>
        </p:spPr>
      </p:pic>
      <p:pic>
        <p:nvPicPr>
          <p:cNvPr id="5" name="Picture 4" descr="Oldsmobile 2.jpg"/>
          <p:cNvPicPr>
            <a:picLocks noChangeAspect="1"/>
          </p:cNvPicPr>
          <p:nvPr/>
        </p:nvPicPr>
        <p:blipFill>
          <a:blip r:embed="rId3" cstate="print"/>
          <a:stretch>
            <a:fillRect/>
          </a:stretch>
        </p:blipFill>
        <p:spPr>
          <a:xfrm>
            <a:off x="4876800" y="457200"/>
            <a:ext cx="3923882" cy="2946949"/>
          </a:xfrm>
          <a:prstGeom prst="rect">
            <a:avLst/>
          </a:prstGeom>
        </p:spPr>
      </p:pic>
      <p:pic>
        <p:nvPicPr>
          <p:cNvPr id="6" name="Picture 5" descr="olds.jpg"/>
          <p:cNvPicPr>
            <a:picLocks noChangeAspect="1"/>
          </p:cNvPicPr>
          <p:nvPr/>
        </p:nvPicPr>
        <p:blipFill>
          <a:blip r:embed="rId4" cstate="print"/>
          <a:stretch>
            <a:fillRect/>
          </a:stretch>
        </p:blipFill>
        <p:spPr>
          <a:xfrm>
            <a:off x="152400" y="1295400"/>
            <a:ext cx="3449290" cy="2590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2"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0-#ppt_w/2"/>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couple.jpg"/>
          <p:cNvPicPr>
            <a:picLocks noGrp="1" noChangeAspect="1"/>
          </p:cNvPicPr>
          <p:nvPr>
            <p:ph idx="1"/>
          </p:nvPr>
        </p:nvPicPr>
        <p:blipFill>
          <a:blip r:embed="rId3" cstate="print"/>
          <a:stretch>
            <a:fillRect/>
          </a:stretch>
        </p:blipFill>
        <p:spPr>
          <a:xfrm>
            <a:off x="228600" y="838200"/>
            <a:ext cx="8716347" cy="5791200"/>
          </a:xfr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Commitment and Consistency</a:t>
            </a:r>
            <a:endParaRPr lang="en-US" dirty="0"/>
          </a:p>
        </p:txBody>
      </p:sp>
      <p:sp>
        <p:nvSpPr>
          <p:cNvPr id="3" name="Content Placeholder 2"/>
          <p:cNvSpPr>
            <a:spLocks noGrp="1"/>
          </p:cNvSpPr>
          <p:nvPr>
            <p:ph idx="1"/>
          </p:nvPr>
        </p:nvSpPr>
        <p:spPr/>
        <p:txBody>
          <a:bodyPr/>
          <a:lstStyle/>
          <a:p>
            <a:r>
              <a:rPr lang="en-US" u="sng" dirty="0" smtClean="0"/>
              <a:t>Once we make a choice or take a stand, we will encounter personal and interpersonal pressures to behave consistently with that commitment.</a:t>
            </a:r>
          </a:p>
          <a:p>
            <a:endParaRPr lang="en-US" u="sng" dirty="0" smtClean="0"/>
          </a:p>
          <a:p>
            <a:r>
              <a:rPr lang="en-US" dirty="0" smtClean="0"/>
              <a:t>Inconsistency is undesirable personality trait</a:t>
            </a:r>
          </a:p>
          <a:p>
            <a:endParaRPr lang="en-US" u="sng"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Content Placeholder 4" descr="iq test com a consistency.jpg"/>
          <p:cNvPicPr>
            <a:picLocks noGrp="1" noChangeAspect="1"/>
          </p:cNvPicPr>
          <p:nvPr>
            <p:ph idx="1"/>
          </p:nvPr>
        </p:nvPicPr>
        <p:blipFill>
          <a:blip r:embed="rId2" cstate="print"/>
          <a:stretch>
            <a:fillRect/>
          </a:stretch>
        </p:blipFill>
        <p:spPr>
          <a:xfrm>
            <a:off x="0" y="685800"/>
            <a:ext cx="9025236" cy="6172200"/>
          </a:xfr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Cognitive dissonance</a:t>
            </a:r>
            <a:endParaRPr lang="en-US" dirty="0"/>
          </a:p>
        </p:txBody>
      </p:sp>
      <p:sp>
        <p:nvSpPr>
          <p:cNvPr id="3" name="Content Placeholder 2"/>
          <p:cNvSpPr>
            <a:spLocks noGrp="1"/>
          </p:cNvSpPr>
          <p:nvPr>
            <p:ph idx="1"/>
          </p:nvPr>
        </p:nvSpPr>
        <p:spPr/>
        <p:txBody>
          <a:bodyPr/>
          <a:lstStyle/>
          <a:p>
            <a:r>
              <a:rPr lang="en-US" dirty="0" smtClean="0"/>
              <a:t>Korean War</a:t>
            </a:r>
          </a:p>
          <a:p>
            <a:r>
              <a:rPr lang="en-US" dirty="0" smtClean="0"/>
              <a:t>Justifying effort</a:t>
            </a:r>
          </a:p>
          <a:p>
            <a:endParaRPr lang="en-US" dirty="0"/>
          </a:p>
        </p:txBody>
      </p:sp>
      <p:pic>
        <p:nvPicPr>
          <p:cNvPr id="5" name="Picture 4" descr="ritual masai.jpg"/>
          <p:cNvPicPr>
            <a:picLocks noChangeAspect="1"/>
          </p:cNvPicPr>
          <p:nvPr/>
        </p:nvPicPr>
        <p:blipFill>
          <a:blip r:embed="rId2" cstate="print"/>
          <a:stretch>
            <a:fillRect/>
          </a:stretch>
        </p:blipFill>
        <p:spPr>
          <a:xfrm>
            <a:off x="4436154" y="3733800"/>
            <a:ext cx="4707845" cy="3124200"/>
          </a:xfrm>
          <a:prstGeom prst="rect">
            <a:avLst/>
          </a:prstGeom>
        </p:spPr>
      </p:pic>
      <p:pic>
        <p:nvPicPr>
          <p:cNvPr id="6" name="Picture 5" descr="mash.jpg"/>
          <p:cNvPicPr>
            <a:picLocks noChangeAspect="1"/>
          </p:cNvPicPr>
          <p:nvPr/>
        </p:nvPicPr>
        <p:blipFill>
          <a:blip r:embed="rId3" cstate="print"/>
          <a:stretch>
            <a:fillRect/>
          </a:stretch>
        </p:blipFill>
        <p:spPr>
          <a:xfrm>
            <a:off x="0" y="4558362"/>
            <a:ext cx="3606800" cy="2299638"/>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Six Universal Principles of Persuasion</a:t>
            </a:r>
            <a:endParaRPr lang="en-US" dirty="0"/>
          </a:p>
        </p:txBody>
      </p:sp>
      <p:sp>
        <p:nvSpPr>
          <p:cNvPr id="3" name="Content Placeholder 2"/>
          <p:cNvSpPr>
            <a:spLocks noGrp="1"/>
          </p:cNvSpPr>
          <p:nvPr>
            <p:ph idx="1"/>
          </p:nvPr>
        </p:nvSpPr>
        <p:spPr/>
        <p:txBody>
          <a:bodyPr/>
          <a:lstStyle/>
          <a:p>
            <a:r>
              <a:rPr lang="en-US" dirty="0" smtClean="0"/>
              <a:t>Reciprocity</a:t>
            </a:r>
          </a:p>
          <a:p>
            <a:r>
              <a:rPr lang="en-US" dirty="0" smtClean="0"/>
              <a:t>Commitment and consistency</a:t>
            </a:r>
          </a:p>
          <a:p>
            <a:r>
              <a:rPr lang="en-US" dirty="0" smtClean="0"/>
              <a:t>Social Proof</a:t>
            </a:r>
          </a:p>
          <a:p>
            <a:r>
              <a:rPr lang="en-US" dirty="0" smtClean="0"/>
              <a:t>Liking</a:t>
            </a:r>
          </a:p>
          <a:p>
            <a:r>
              <a:rPr lang="en-US" dirty="0" smtClean="0"/>
              <a:t>Authority</a:t>
            </a:r>
          </a:p>
          <a:p>
            <a:r>
              <a:rPr lang="en-US" dirty="0" smtClean="0"/>
              <a:t>Scarcity</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Practical use</a:t>
            </a:r>
            <a:endParaRPr lang="en-US" dirty="0"/>
          </a:p>
        </p:txBody>
      </p:sp>
      <p:sp>
        <p:nvSpPr>
          <p:cNvPr id="3" name="Content Placeholder 2"/>
          <p:cNvSpPr>
            <a:spLocks noGrp="1"/>
          </p:cNvSpPr>
          <p:nvPr>
            <p:ph idx="1"/>
          </p:nvPr>
        </p:nvSpPr>
        <p:spPr/>
        <p:txBody>
          <a:bodyPr/>
          <a:lstStyle/>
          <a:p>
            <a:r>
              <a:rPr lang="en-US" sz="2400" i="1" dirty="0" smtClean="0"/>
              <a:t>“Please call if you have to cancel”</a:t>
            </a:r>
          </a:p>
          <a:p>
            <a:pPr>
              <a:buNone/>
            </a:pPr>
            <a:r>
              <a:rPr lang="en-US" sz="2400" dirty="0" smtClean="0"/>
              <a:t>		vs. </a:t>
            </a:r>
          </a:p>
          <a:p>
            <a:pPr>
              <a:buNone/>
            </a:pPr>
            <a:r>
              <a:rPr lang="en-US" sz="2400" i="1" dirty="0" smtClean="0"/>
              <a:t>	“Will you please call if you have to cancel?”</a:t>
            </a:r>
          </a:p>
          <a:p>
            <a:pPr>
              <a:buNone/>
            </a:pPr>
            <a:endParaRPr lang="en-US" i="1" dirty="0" smtClean="0"/>
          </a:p>
          <a:p>
            <a:r>
              <a:rPr lang="en-US" sz="2400" dirty="0" smtClean="0"/>
              <a:t>The magic of </a:t>
            </a:r>
            <a:r>
              <a:rPr lang="en-US" sz="2400" b="1" u="sng" dirty="0" smtClean="0"/>
              <a:t>written</a:t>
            </a:r>
            <a:r>
              <a:rPr lang="en-US" sz="2400" dirty="0" smtClean="0"/>
              <a:t> declarations</a:t>
            </a:r>
          </a:p>
          <a:p>
            <a:r>
              <a:rPr lang="en-US" sz="2400" dirty="0" smtClean="0"/>
              <a:t>The public eye – commitment made </a:t>
            </a:r>
            <a:r>
              <a:rPr lang="en-US" sz="2400" b="1" u="sng" dirty="0" smtClean="0"/>
              <a:t>publicly</a:t>
            </a:r>
          </a:p>
          <a:p>
            <a:r>
              <a:rPr lang="en-US" sz="2400" b="1" u="sng" dirty="0" smtClean="0"/>
              <a:t>Elderly</a:t>
            </a:r>
            <a:r>
              <a:rPr lang="en-US" sz="2400" dirty="0" smtClean="0"/>
              <a:t> have higher tendency to appear consistent</a:t>
            </a:r>
          </a:p>
          <a:p>
            <a:endParaRPr lang="en-US" sz="2400" dirty="0"/>
          </a:p>
        </p:txBody>
      </p:sp>
      <p:sp>
        <p:nvSpPr>
          <p:cNvPr id="4" name="TextBox 3"/>
          <p:cNvSpPr txBox="1"/>
          <p:nvPr/>
        </p:nvSpPr>
        <p:spPr>
          <a:xfrm>
            <a:off x="4800600" y="1905000"/>
            <a:ext cx="2819400" cy="523220"/>
          </a:xfrm>
          <a:prstGeom prst="rect">
            <a:avLst/>
          </a:prstGeom>
          <a:noFill/>
        </p:spPr>
        <p:txBody>
          <a:bodyPr wrap="square" rtlCol="0">
            <a:spAutoFit/>
          </a:bodyPr>
          <a:lstStyle/>
          <a:p>
            <a:r>
              <a:rPr lang="en-US" b="1" dirty="0" smtClean="0"/>
              <a:t>No-show rate = </a:t>
            </a:r>
            <a:r>
              <a:rPr lang="en-US" sz="2800" b="1" dirty="0" smtClean="0">
                <a:solidFill>
                  <a:srgbClr val="FF0000"/>
                </a:solidFill>
              </a:rPr>
              <a:t>30</a:t>
            </a:r>
            <a:r>
              <a:rPr lang="en-US" b="1" dirty="0" smtClean="0"/>
              <a:t> %</a:t>
            </a:r>
            <a:endParaRPr lang="en-US" b="1" dirty="0"/>
          </a:p>
        </p:txBody>
      </p:sp>
      <p:sp>
        <p:nvSpPr>
          <p:cNvPr id="5" name="TextBox 4"/>
          <p:cNvSpPr txBox="1"/>
          <p:nvPr/>
        </p:nvSpPr>
        <p:spPr>
          <a:xfrm>
            <a:off x="5867400" y="2667000"/>
            <a:ext cx="2743200" cy="523220"/>
          </a:xfrm>
          <a:prstGeom prst="rect">
            <a:avLst/>
          </a:prstGeom>
          <a:noFill/>
        </p:spPr>
        <p:txBody>
          <a:bodyPr wrap="square" rtlCol="0">
            <a:spAutoFit/>
          </a:bodyPr>
          <a:lstStyle/>
          <a:p>
            <a:r>
              <a:rPr lang="en-US" b="1" dirty="0" smtClean="0"/>
              <a:t>No-show rate = </a:t>
            </a:r>
            <a:r>
              <a:rPr lang="en-US" sz="2800" b="1" dirty="0" smtClean="0">
                <a:solidFill>
                  <a:srgbClr val="FF0000"/>
                </a:solidFill>
              </a:rPr>
              <a:t>10</a:t>
            </a:r>
            <a:r>
              <a:rPr lang="en-US" b="1" dirty="0" smtClean="0"/>
              <a:t> %</a:t>
            </a:r>
            <a:endParaRPr 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0-#ppt_w/2"/>
                                          </p:val>
                                        </p:tav>
                                        <p:tav tm="100000">
                                          <p:val>
                                            <p:strVal val="#ppt_x"/>
                                          </p:val>
                                        </p:tav>
                                      </p:tavLst>
                                    </p:anim>
                                    <p:anim calcmode="lin" valueType="num">
                                      <p:cBhvr additive="base">
                                        <p:cTn id="14"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 presetClass="entr" presetSubtype="1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checkerboard(across)">
                                      <p:cBhvr>
                                        <p:cTn id="19" dur="500"/>
                                        <p:tgtEl>
                                          <p:spTgt spid="3">
                                            <p:txEl>
                                              <p:pRg st="4" end="4"/>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5" presetClass="entr" presetSubtype="10" fill="hold" nodeType="click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checkerboard(across)">
                                      <p:cBhvr>
                                        <p:cTn id="24" dur="500"/>
                                        <p:tgtEl>
                                          <p:spTgt spid="3">
                                            <p:txEl>
                                              <p:pRg st="5" end="5"/>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5" presetClass="entr" presetSubtype="10" fill="hold" nodeType="click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animEffect transition="in" filter="checkerboard(across)">
                                      <p:cBhvr>
                                        <p:cTn id="29"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14400"/>
            <a:ext cx="7924800" cy="5660136"/>
          </a:xfrm>
        </p:spPr>
        <p:txBody>
          <a:bodyPr/>
          <a:lstStyle/>
          <a:p>
            <a:r>
              <a:rPr lang="en-US" dirty="0" smtClean="0"/>
              <a:t>Toy manufacturers and the undersupply during Christmas</a:t>
            </a:r>
          </a:p>
          <a:p>
            <a:endParaRPr lang="en-US" dirty="0"/>
          </a:p>
        </p:txBody>
      </p:sp>
      <p:pic>
        <p:nvPicPr>
          <p:cNvPr id="4" name="Picture 3" descr="toy store xmas.jpg"/>
          <p:cNvPicPr>
            <a:picLocks noChangeAspect="1"/>
          </p:cNvPicPr>
          <p:nvPr/>
        </p:nvPicPr>
        <p:blipFill>
          <a:blip r:embed="rId2" cstate="print"/>
          <a:stretch>
            <a:fillRect/>
          </a:stretch>
        </p:blipFill>
        <p:spPr>
          <a:xfrm>
            <a:off x="990600" y="2057400"/>
            <a:ext cx="6989951" cy="4648200"/>
          </a:xfrm>
          <a:prstGeom prst="rect">
            <a:avLst/>
          </a:prstGeom>
        </p:spPr>
      </p:pic>
      <p:pic>
        <p:nvPicPr>
          <p:cNvPr id="5" name="Picture 4" descr="xmas image.jpg"/>
          <p:cNvPicPr>
            <a:picLocks noChangeAspect="1"/>
          </p:cNvPicPr>
          <p:nvPr/>
        </p:nvPicPr>
        <p:blipFill>
          <a:blip r:embed="rId3" cstate="print"/>
          <a:stretch>
            <a:fillRect/>
          </a:stretch>
        </p:blipFill>
        <p:spPr>
          <a:xfrm>
            <a:off x="8324850" y="533400"/>
            <a:ext cx="819150" cy="1228725"/>
          </a:xfrm>
          <a:prstGeom prst="rect">
            <a:avLst/>
          </a:prstGeom>
        </p:spPr>
      </p:pic>
      <p:pic>
        <p:nvPicPr>
          <p:cNvPr id="6" name="Picture 5" descr="xmas image.jpg"/>
          <p:cNvPicPr>
            <a:picLocks noChangeAspect="1"/>
          </p:cNvPicPr>
          <p:nvPr/>
        </p:nvPicPr>
        <p:blipFill>
          <a:blip r:embed="rId3" cstate="print"/>
          <a:stretch>
            <a:fillRect/>
          </a:stretch>
        </p:blipFill>
        <p:spPr>
          <a:xfrm>
            <a:off x="8324850" y="5629275"/>
            <a:ext cx="819150" cy="1228725"/>
          </a:xfrm>
          <a:prstGeom prst="rect">
            <a:avLst/>
          </a:prstGeom>
        </p:spPr>
      </p:pic>
      <p:pic>
        <p:nvPicPr>
          <p:cNvPr id="7" name="Picture 6" descr="xmas image.jpg"/>
          <p:cNvPicPr>
            <a:picLocks noChangeAspect="1"/>
          </p:cNvPicPr>
          <p:nvPr/>
        </p:nvPicPr>
        <p:blipFill>
          <a:blip r:embed="rId3" cstate="print"/>
          <a:stretch>
            <a:fillRect/>
          </a:stretch>
        </p:blipFill>
        <p:spPr>
          <a:xfrm>
            <a:off x="8324850" y="4191000"/>
            <a:ext cx="819150" cy="1228725"/>
          </a:xfrm>
          <a:prstGeom prst="rect">
            <a:avLst/>
          </a:prstGeom>
        </p:spPr>
      </p:pic>
      <p:pic>
        <p:nvPicPr>
          <p:cNvPr id="8" name="Picture 7" descr="xmas image.jpg"/>
          <p:cNvPicPr>
            <a:picLocks noChangeAspect="1"/>
          </p:cNvPicPr>
          <p:nvPr/>
        </p:nvPicPr>
        <p:blipFill>
          <a:blip r:embed="rId3" cstate="print"/>
          <a:stretch>
            <a:fillRect/>
          </a:stretch>
        </p:blipFill>
        <p:spPr>
          <a:xfrm>
            <a:off x="8324850" y="2895600"/>
            <a:ext cx="819150" cy="1228725"/>
          </a:xfrm>
          <a:prstGeom prst="rect">
            <a:avLst/>
          </a:prstGeom>
        </p:spPr>
      </p:pic>
      <p:pic>
        <p:nvPicPr>
          <p:cNvPr id="9" name="Picture 8" descr="xmas image.jpg"/>
          <p:cNvPicPr>
            <a:picLocks noChangeAspect="1"/>
          </p:cNvPicPr>
          <p:nvPr/>
        </p:nvPicPr>
        <p:blipFill>
          <a:blip r:embed="rId3" cstate="print"/>
          <a:stretch>
            <a:fillRect/>
          </a:stretch>
        </p:blipFill>
        <p:spPr>
          <a:xfrm>
            <a:off x="8324850" y="1676400"/>
            <a:ext cx="819150" cy="1228725"/>
          </a:xfrm>
          <a:prstGeom prst="rect">
            <a:avLst/>
          </a:prstGeom>
        </p:spPr>
      </p:pic>
      <p:pic>
        <p:nvPicPr>
          <p:cNvPr id="10" name="Picture 9" descr="xmas tree.jpg"/>
          <p:cNvPicPr>
            <a:picLocks noChangeAspect="1"/>
          </p:cNvPicPr>
          <p:nvPr/>
        </p:nvPicPr>
        <p:blipFill>
          <a:blip r:embed="rId4" cstate="print"/>
          <a:stretch>
            <a:fillRect/>
          </a:stretch>
        </p:blipFill>
        <p:spPr>
          <a:xfrm>
            <a:off x="0" y="5257800"/>
            <a:ext cx="876300" cy="1428750"/>
          </a:xfrm>
          <a:prstGeom prst="rect">
            <a:avLst/>
          </a:prstGeom>
        </p:spPr>
      </p:pic>
      <p:sp>
        <p:nvSpPr>
          <p:cNvPr id="11" name="TextBox 10"/>
          <p:cNvSpPr txBox="1"/>
          <p:nvPr/>
        </p:nvSpPr>
        <p:spPr>
          <a:xfrm>
            <a:off x="990600" y="2057400"/>
            <a:ext cx="7010400" cy="923330"/>
          </a:xfrm>
          <a:prstGeom prst="rect">
            <a:avLst/>
          </a:prstGeom>
          <a:solidFill>
            <a:schemeClr val="accent4">
              <a:lumMod val="75000"/>
              <a:alpha val="80000"/>
            </a:schemeClr>
          </a:solidFill>
        </p:spPr>
        <p:txBody>
          <a:bodyPr wrap="square" rtlCol="0">
            <a:spAutoFit/>
          </a:bodyPr>
          <a:lstStyle/>
          <a:p>
            <a:r>
              <a:rPr lang="en-US" b="1" u="sng" dirty="0" smtClean="0">
                <a:solidFill>
                  <a:schemeClr val="bg1"/>
                </a:solidFill>
              </a:rPr>
              <a:t>Task: </a:t>
            </a:r>
            <a:r>
              <a:rPr lang="en-US" b="1" dirty="0" smtClean="0">
                <a:solidFill>
                  <a:schemeClr val="bg1"/>
                </a:solidFill>
              </a:rPr>
              <a:t>How to keep sales high during the peak season and, at the same time, retain a healthy demand for toys in the immediately following months?</a:t>
            </a:r>
          </a:p>
        </p:txBody>
      </p:sp>
      <p:sp>
        <p:nvSpPr>
          <p:cNvPr id="12" name="TextBox 11"/>
          <p:cNvSpPr txBox="1"/>
          <p:nvPr/>
        </p:nvSpPr>
        <p:spPr>
          <a:xfrm>
            <a:off x="990600" y="6019800"/>
            <a:ext cx="7010400" cy="646331"/>
          </a:xfrm>
          <a:prstGeom prst="rect">
            <a:avLst/>
          </a:prstGeom>
          <a:solidFill>
            <a:schemeClr val="accent2">
              <a:alpha val="71000"/>
            </a:schemeClr>
          </a:solidFill>
        </p:spPr>
        <p:txBody>
          <a:bodyPr wrap="square" rtlCol="0">
            <a:spAutoFit/>
          </a:bodyPr>
          <a:lstStyle/>
          <a:p>
            <a:r>
              <a:rPr lang="en-US" b="1" u="sng" dirty="0" smtClean="0">
                <a:solidFill>
                  <a:schemeClr val="bg1"/>
                </a:solidFill>
              </a:rPr>
              <a:t>Solution: </a:t>
            </a:r>
            <a:r>
              <a:rPr lang="en-US" b="1" dirty="0" smtClean="0">
                <a:solidFill>
                  <a:schemeClr val="bg1"/>
                </a:solidFill>
              </a:rPr>
              <a:t>Create demand </a:t>
            </a:r>
            <a:r>
              <a:rPr lang="en-US" b="1" dirty="0" smtClean="0">
                <a:solidFill>
                  <a:schemeClr val="bg1"/>
                </a:solidFill>
                <a:latin typeface="Lucida Sans Unicode"/>
                <a:cs typeface="Lucida Sans Unicode"/>
              </a:rPr>
              <a:t>→ Undersupply → make parents buy </a:t>
            </a:r>
            <a:r>
              <a:rPr lang="en-US" b="1" dirty="0" err="1" smtClean="0">
                <a:solidFill>
                  <a:schemeClr val="bg1"/>
                </a:solidFill>
                <a:latin typeface="Lucida Sans Unicode"/>
                <a:cs typeface="Lucida Sans Unicode"/>
              </a:rPr>
              <a:t>sth</a:t>
            </a:r>
            <a:r>
              <a:rPr lang="en-US" b="1" dirty="0" smtClean="0">
                <a:solidFill>
                  <a:schemeClr val="bg1"/>
                </a:solidFill>
                <a:latin typeface="Lucida Sans Unicode"/>
                <a:cs typeface="Lucida Sans Unicode"/>
              </a:rPr>
              <a:t> else → provide the “promised” toy later</a:t>
            </a:r>
            <a:endParaRPr lang="en-US" b="1"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1"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amond(in)">
                                      <p:cBhvr>
                                        <p:cTn id="7" dur="20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diamond(in)">
                                      <p:cBhvr>
                                        <p:cTn id="12"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1" animBg="1"/>
      <p:bldP spid="1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Foot-in-the-door technique</a:t>
            </a:r>
            <a:endParaRPr lang="en-US" dirty="0"/>
          </a:p>
        </p:txBody>
      </p:sp>
      <p:sp>
        <p:nvSpPr>
          <p:cNvPr id="3" name="Content Placeholder 2"/>
          <p:cNvSpPr>
            <a:spLocks noGrp="1"/>
          </p:cNvSpPr>
          <p:nvPr>
            <p:ph idx="1"/>
          </p:nvPr>
        </p:nvSpPr>
        <p:spPr/>
        <p:txBody>
          <a:bodyPr/>
          <a:lstStyle/>
          <a:p>
            <a:pPr algn="just"/>
            <a:r>
              <a:rPr lang="en-US" dirty="0" smtClean="0"/>
              <a:t>the tendency for people who have first agreed to a small request to comply later with a larger request.</a:t>
            </a:r>
          </a:p>
          <a:p>
            <a:pPr>
              <a:buNone/>
            </a:pPr>
            <a:endParaRPr lang="en-US" dirty="0"/>
          </a:p>
        </p:txBody>
      </p:sp>
      <p:pic>
        <p:nvPicPr>
          <p:cNvPr id="4" name="Content Placeholder 3" descr="footinthedoor.jpg"/>
          <p:cNvPicPr>
            <a:picLocks noChangeAspect="1"/>
          </p:cNvPicPr>
          <p:nvPr/>
        </p:nvPicPr>
        <p:blipFill>
          <a:blip r:embed="rId2" cstate="print"/>
          <a:stretch>
            <a:fillRect/>
          </a:stretch>
        </p:blipFill>
        <p:spPr>
          <a:xfrm>
            <a:off x="6781800" y="3747769"/>
            <a:ext cx="2362200" cy="3110231"/>
          </a:xfrm>
          <a:prstGeom prst="rect">
            <a:avLst/>
          </a:prstGeom>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Foot-in-the-door technique</a:t>
            </a:r>
            <a:endParaRPr lang="en-US" dirty="0"/>
          </a:p>
        </p:txBody>
      </p:sp>
      <p:sp>
        <p:nvSpPr>
          <p:cNvPr id="3" name="Content Placeholder 2"/>
          <p:cNvSpPr>
            <a:spLocks noGrp="1"/>
          </p:cNvSpPr>
          <p:nvPr>
            <p:ph idx="1"/>
          </p:nvPr>
        </p:nvSpPr>
        <p:spPr/>
        <p:txBody>
          <a:bodyPr/>
          <a:lstStyle/>
          <a:p>
            <a:r>
              <a:rPr lang="en-US" sz="2000" dirty="0" smtClean="0"/>
              <a:t>(Freedman, Fraser, 1966) </a:t>
            </a:r>
          </a:p>
          <a:p>
            <a:endParaRPr lang="en-US" dirty="0"/>
          </a:p>
        </p:txBody>
      </p:sp>
      <p:sp>
        <p:nvSpPr>
          <p:cNvPr id="4" name="TextBox 3"/>
          <p:cNvSpPr txBox="1"/>
          <p:nvPr/>
        </p:nvSpPr>
        <p:spPr>
          <a:xfrm>
            <a:off x="228600" y="2743200"/>
            <a:ext cx="4419600" cy="1200329"/>
          </a:xfrm>
          <a:prstGeom prst="rect">
            <a:avLst/>
          </a:prstGeom>
          <a:solidFill>
            <a:srgbClr val="FF0000">
              <a:alpha val="7000"/>
            </a:srgbClr>
          </a:solidFill>
          <a:ln>
            <a:solidFill>
              <a:schemeClr val="accent4">
                <a:lumMod val="75000"/>
              </a:schemeClr>
            </a:solidFill>
          </a:ln>
          <a:effectLst>
            <a:innerShdw blurRad="63500" dist="50800" dir="10800000">
              <a:prstClr val="black">
                <a:alpha val="50000"/>
              </a:prstClr>
            </a:innerShdw>
          </a:effectLst>
        </p:spPr>
        <p:txBody>
          <a:bodyPr wrap="square" rtlCol="0">
            <a:spAutoFit/>
          </a:bodyPr>
          <a:lstStyle/>
          <a:p>
            <a:pPr algn="just">
              <a:buClr>
                <a:schemeClr val="accent4">
                  <a:lumMod val="60000"/>
                  <a:lumOff val="40000"/>
                </a:schemeClr>
              </a:buClr>
              <a:buFont typeface="Wingdings" pitchFamily="2" charset="2"/>
              <a:buChar char="v"/>
            </a:pPr>
            <a:r>
              <a:rPr lang="en-US" dirty="0" smtClean="0"/>
              <a:t> California homeowners were asked to put LARGE public service billboard (“Drive carefully”) on their lawn</a:t>
            </a:r>
          </a:p>
          <a:p>
            <a:pPr algn="just">
              <a:buClr>
                <a:schemeClr val="accent4">
                  <a:lumMod val="60000"/>
                  <a:lumOff val="40000"/>
                </a:schemeClr>
              </a:buClr>
              <a:buFont typeface="Wingdings" pitchFamily="2" charset="2"/>
              <a:buChar char="v"/>
            </a:pPr>
            <a:r>
              <a:rPr lang="en-US" dirty="0" smtClean="0"/>
              <a:t>17 % complied</a:t>
            </a:r>
            <a:endParaRPr lang="en-US" dirty="0"/>
          </a:p>
        </p:txBody>
      </p:sp>
      <p:sp>
        <p:nvSpPr>
          <p:cNvPr id="5" name="TextBox 4"/>
          <p:cNvSpPr txBox="1"/>
          <p:nvPr/>
        </p:nvSpPr>
        <p:spPr>
          <a:xfrm>
            <a:off x="4800600" y="2743200"/>
            <a:ext cx="4191000" cy="2031325"/>
          </a:xfrm>
          <a:prstGeom prst="rect">
            <a:avLst/>
          </a:prstGeom>
          <a:solidFill>
            <a:schemeClr val="accent4">
              <a:lumMod val="75000"/>
              <a:alpha val="18000"/>
            </a:schemeClr>
          </a:solidFill>
          <a:ln>
            <a:solidFill>
              <a:schemeClr val="accent2">
                <a:lumMod val="75000"/>
              </a:schemeClr>
            </a:solidFill>
          </a:ln>
        </p:spPr>
        <p:txBody>
          <a:bodyPr wrap="square" rtlCol="0">
            <a:spAutoFit/>
          </a:bodyPr>
          <a:lstStyle/>
          <a:p>
            <a:pPr algn="just">
              <a:buClr>
                <a:schemeClr val="accent2"/>
              </a:buClr>
              <a:buFont typeface="Wingdings" pitchFamily="2" charset="2"/>
              <a:buChar char="v"/>
            </a:pPr>
            <a:r>
              <a:rPr lang="en-US" dirty="0" smtClean="0"/>
              <a:t>California homeowners were first asked to put little 3-inch-square sign. </a:t>
            </a:r>
          </a:p>
          <a:p>
            <a:pPr algn="just">
              <a:buClr>
                <a:schemeClr val="accent2"/>
              </a:buClr>
              <a:buFont typeface="Wingdings" pitchFamily="2" charset="2"/>
              <a:buChar char="v"/>
            </a:pPr>
            <a:r>
              <a:rPr lang="en-US" dirty="0" smtClean="0"/>
              <a:t>Almost everyone complied</a:t>
            </a:r>
          </a:p>
          <a:p>
            <a:pPr algn="just">
              <a:buClr>
                <a:schemeClr val="accent2"/>
              </a:buClr>
              <a:buFont typeface="Wingdings" pitchFamily="2" charset="2"/>
              <a:buChar char="v"/>
            </a:pPr>
            <a:r>
              <a:rPr lang="en-US" dirty="0" smtClean="0"/>
              <a:t>Two weeks later, the same people were asked to display large “Drive carefully” sign</a:t>
            </a:r>
          </a:p>
          <a:p>
            <a:pPr algn="just">
              <a:buClr>
                <a:schemeClr val="accent2"/>
              </a:buClr>
              <a:buFont typeface="Wingdings" pitchFamily="2" charset="2"/>
              <a:buChar char="v"/>
            </a:pPr>
            <a:r>
              <a:rPr lang="en-US" dirty="0" smtClean="0"/>
              <a:t>76% complied</a:t>
            </a:r>
            <a:endParaRPr lang="en-US" dirty="0"/>
          </a:p>
        </p:txBody>
      </p:sp>
      <p:pic>
        <p:nvPicPr>
          <p:cNvPr id="6" name="Content Placeholder 3" descr="footinthedoor.jpg"/>
          <p:cNvPicPr>
            <a:picLocks noChangeAspect="1"/>
          </p:cNvPicPr>
          <p:nvPr/>
        </p:nvPicPr>
        <p:blipFill>
          <a:blip r:embed="rId2" cstate="print"/>
          <a:stretch>
            <a:fillRect/>
          </a:stretch>
        </p:blipFill>
        <p:spPr>
          <a:xfrm>
            <a:off x="7639290" y="4876800"/>
            <a:ext cx="1504709" cy="1981200"/>
          </a:xfrm>
          <a:prstGeom prst="rect">
            <a:avLst/>
          </a:prstGeom>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Foot-in-the-door technique</a:t>
            </a:r>
            <a:br>
              <a:rPr lang="en-US" dirty="0" smtClean="0"/>
            </a:br>
            <a:r>
              <a:rPr lang="en-US" dirty="0" smtClean="0"/>
              <a:t>				When does it work?</a:t>
            </a:r>
            <a:endParaRPr lang="en-US" dirty="0"/>
          </a:p>
        </p:txBody>
      </p:sp>
      <p:sp>
        <p:nvSpPr>
          <p:cNvPr id="3" name="Content Placeholder 2"/>
          <p:cNvSpPr>
            <a:spLocks noGrp="1"/>
          </p:cNvSpPr>
          <p:nvPr>
            <p:ph idx="1"/>
          </p:nvPr>
        </p:nvSpPr>
        <p:spPr/>
        <p:txBody>
          <a:bodyPr/>
          <a:lstStyle/>
          <a:p>
            <a:r>
              <a:rPr lang="en-US" dirty="0" smtClean="0"/>
              <a:t>Especially for </a:t>
            </a:r>
            <a:r>
              <a:rPr lang="en-US" u="sng" dirty="0" err="1" smtClean="0"/>
              <a:t>prosocial</a:t>
            </a:r>
            <a:r>
              <a:rPr lang="en-US" u="sng" dirty="0" smtClean="0"/>
              <a:t> issues</a:t>
            </a:r>
            <a:r>
              <a:rPr lang="en-US" dirty="0" smtClean="0"/>
              <a:t> where self-perceptions, consistency needs, and social norms arise</a:t>
            </a:r>
          </a:p>
          <a:p>
            <a:r>
              <a:rPr lang="en-US" dirty="0" smtClean="0"/>
              <a:t>FITD is NOT likely to succeed  if the second favor is immediately after the first one.</a:t>
            </a:r>
            <a:endParaRPr lang="en-US" dirty="0"/>
          </a:p>
        </p:txBody>
      </p:sp>
      <p:pic>
        <p:nvPicPr>
          <p:cNvPr id="4" name="Content Placeholder 3" descr="footinthedoor.jpg"/>
          <p:cNvPicPr>
            <a:picLocks noChangeAspect="1"/>
          </p:cNvPicPr>
          <p:nvPr/>
        </p:nvPicPr>
        <p:blipFill>
          <a:blip r:embed="rId2" cstate="print"/>
          <a:stretch>
            <a:fillRect/>
          </a:stretch>
        </p:blipFill>
        <p:spPr>
          <a:xfrm>
            <a:off x="7162800" y="4249419"/>
            <a:ext cx="1981200" cy="2608581"/>
          </a:xfrm>
          <a:prstGeom prst="rect">
            <a:avLst/>
          </a:prstGeom>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Low-Ball</a:t>
            </a:r>
            <a:endParaRPr lang="en-US" dirty="0"/>
          </a:p>
        </p:txBody>
      </p:sp>
      <p:sp>
        <p:nvSpPr>
          <p:cNvPr id="3" name="Content Placeholder 2"/>
          <p:cNvSpPr>
            <a:spLocks noGrp="1"/>
          </p:cNvSpPr>
          <p:nvPr>
            <p:ph idx="1"/>
          </p:nvPr>
        </p:nvSpPr>
        <p:spPr/>
        <p:txBody>
          <a:bodyPr/>
          <a:lstStyle/>
          <a:p>
            <a:pPr algn="just"/>
            <a:r>
              <a:rPr lang="en-US" sz="2000" dirty="0" smtClean="0"/>
              <a:t>Compliance technique which is rooted in the tendency of people who agree to an initial request to still comply even with the changed and less attractive request.</a:t>
            </a:r>
          </a:p>
          <a:p>
            <a:pPr algn="just"/>
            <a:endParaRPr lang="en-US" sz="2000" dirty="0" smtClean="0"/>
          </a:p>
          <a:p>
            <a:pPr algn="just"/>
            <a:endParaRPr lang="en-US" sz="2000" dirty="0" smtClean="0"/>
          </a:p>
          <a:p>
            <a:pPr algn="just"/>
            <a:endParaRPr lang="en-US" sz="2000" dirty="0" smtClean="0"/>
          </a:p>
          <a:p>
            <a:pPr algn="just"/>
            <a:endParaRPr lang="en-US" sz="2000" dirty="0" smtClean="0"/>
          </a:p>
          <a:p>
            <a:pPr algn="just"/>
            <a:endParaRPr lang="en-US" sz="2000" dirty="0" smtClean="0"/>
          </a:p>
          <a:p>
            <a:pPr algn="just"/>
            <a:r>
              <a:rPr lang="en-US" sz="2000" dirty="0" smtClean="0"/>
              <a:t>Explanation: People often add new reasons and justifications to support the wisdom of commitments they have already made</a:t>
            </a:r>
          </a:p>
          <a:p>
            <a:endParaRPr lang="en-US" dirty="0" smtClean="0"/>
          </a:p>
        </p:txBody>
      </p:sp>
      <p:pic>
        <p:nvPicPr>
          <p:cNvPr id="4" name="Picture 3" descr="Nissan_370Z.jpg"/>
          <p:cNvPicPr>
            <a:picLocks noChangeAspect="1"/>
          </p:cNvPicPr>
          <p:nvPr/>
        </p:nvPicPr>
        <p:blipFill>
          <a:blip r:embed="rId2" cstate="print"/>
          <a:stretch>
            <a:fillRect/>
          </a:stretch>
        </p:blipFill>
        <p:spPr>
          <a:xfrm>
            <a:off x="228600" y="5943600"/>
            <a:ext cx="1190625" cy="914400"/>
          </a:xfrm>
          <a:prstGeom prst="rect">
            <a:avLst/>
          </a:prstGeom>
        </p:spPr>
      </p:pic>
      <p:pic>
        <p:nvPicPr>
          <p:cNvPr id="6" name="Picture 5" descr="2008_Nissan_Frontier.jpg"/>
          <p:cNvPicPr>
            <a:picLocks noChangeAspect="1"/>
          </p:cNvPicPr>
          <p:nvPr/>
        </p:nvPicPr>
        <p:blipFill>
          <a:blip r:embed="rId3" cstate="print"/>
          <a:stretch>
            <a:fillRect/>
          </a:stretch>
        </p:blipFill>
        <p:spPr>
          <a:xfrm>
            <a:off x="1676400" y="5943600"/>
            <a:ext cx="1190625" cy="914400"/>
          </a:xfrm>
          <a:prstGeom prst="rect">
            <a:avLst/>
          </a:prstGeom>
        </p:spPr>
      </p:pic>
      <p:pic>
        <p:nvPicPr>
          <p:cNvPr id="7" name="Picture 6" descr="Nissan_Murano.jpg"/>
          <p:cNvPicPr>
            <a:picLocks noChangeAspect="1"/>
          </p:cNvPicPr>
          <p:nvPr/>
        </p:nvPicPr>
        <p:blipFill>
          <a:blip r:embed="rId4" cstate="print"/>
          <a:stretch>
            <a:fillRect/>
          </a:stretch>
        </p:blipFill>
        <p:spPr>
          <a:xfrm>
            <a:off x="3200400" y="5943600"/>
            <a:ext cx="1190625" cy="914400"/>
          </a:xfrm>
          <a:prstGeom prst="rect">
            <a:avLst/>
          </a:prstGeom>
        </p:spPr>
      </p:pic>
      <p:sp>
        <p:nvSpPr>
          <p:cNvPr id="8" name="TextBox 7"/>
          <p:cNvSpPr txBox="1"/>
          <p:nvPr/>
        </p:nvSpPr>
        <p:spPr>
          <a:xfrm>
            <a:off x="1143000" y="3429000"/>
            <a:ext cx="6400800" cy="1200329"/>
          </a:xfrm>
          <a:prstGeom prst="rect">
            <a:avLst/>
          </a:prstGeom>
          <a:noFill/>
        </p:spPr>
        <p:txBody>
          <a:bodyPr wrap="square" rtlCol="0">
            <a:spAutoFit/>
          </a:bodyPr>
          <a:lstStyle/>
          <a:p>
            <a:pPr marL="342900" indent="-342900">
              <a:buAutoNum type="arabicPeriod"/>
            </a:pPr>
            <a:r>
              <a:rPr lang="en-US" dirty="0" smtClean="0"/>
              <a:t>An advantage is offered that induces a favorable purchase decision</a:t>
            </a:r>
          </a:p>
          <a:p>
            <a:pPr marL="342900" indent="-342900">
              <a:buAutoNum type="arabicPeriod"/>
            </a:pPr>
            <a:r>
              <a:rPr lang="en-US" dirty="0" smtClean="0"/>
              <a:t>After the decision has been made, but before the bargain is sealed, the original advantage is changed</a:t>
            </a:r>
            <a:endParaRPr lang="en-US" dirty="0"/>
          </a:p>
        </p:txBody>
      </p:sp>
      <p:pic>
        <p:nvPicPr>
          <p:cNvPr id="9" name="Picture 8" descr="salesman annoying.jpg"/>
          <p:cNvPicPr>
            <a:picLocks noChangeAspect="1"/>
          </p:cNvPicPr>
          <p:nvPr/>
        </p:nvPicPr>
        <p:blipFill>
          <a:blip r:embed="rId5" cstate="print"/>
          <a:stretch>
            <a:fillRect/>
          </a:stretch>
        </p:blipFill>
        <p:spPr>
          <a:xfrm>
            <a:off x="7848600" y="5566648"/>
            <a:ext cx="1295400" cy="129135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2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fade">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500" dirty="0" smtClean="0"/>
              <a:t>Commitment and Consistency - Defense</a:t>
            </a:r>
            <a:endParaRPr lang="en-US" sz="3500" dirty="0"/>
          </a:p>
        </p:txBody>
      </p:sp>
      <p:sp>
        <p:nvSpPr>
          <p:cNvPr id="3" name="Content Placeholder 2"/>
          <p:cNvSpPr>
            <a:spLocks noGrp="1"/>
          </p:cNvSpPr>
          <p:nvPr>
            <p:ph idx="1"/>
          </p:nvPr>
        </p:nvSpPr>
        <p:spPr/>
        <p:txBody>
          <a:bodyPr/>
          <a:lstStyle/>
          <a:p>
            <a:r>
              <a:rPr lang="en-US" dirty="0" smtClean="0"/>
              <a:t>Consistency is generally good and vital</a:t>
            </a:r>
          </a:p>
          <a:p>
            <a:pPr>
              <a:buNone/>
            </a:pPr>
            <a:r>
              <a:rPr lang="en-US" dirty="0" smtClean="0"/>
              <a:t> 	But </a:t>
            </a:r>
            <a:r>
              <a:rPr lang="en-US" b="1" dirty="0" smtClean="0"/>
              <a:t>be aware</a:t>
            </a:r>
            <a:r>
              <a:rPr lang="en-US" dirty="0" smtClean="0"/>
              <a:t> that it might be foolish and rigid and you have to avoid it.</a:t>
            </a:r>
          </a:p>
          <a:p>
            <a:pPr>
              <a:buNone/>
            </a:pPr>
            <a:endParaRPr lang="en-US" dirty="0" smtClean="0"/>
          </a:p>
        </p:txBody>
      </p:sp>
      <p:pic>
        <p:nvPicPr>
          <p:cNvPr id="4" name="Picture 3" descr="defense small.jpg"/>
          <p:cNvPicPr>
            <a:picLocks noChangeAspect="1"/>
          </p:cNvPicPr>
          <p:nvPr/>
        </p:nvPicPr>
        <p:blipFill>
          <a:blip r:embed="rId2" cstate="print"/>
          <a:stretch>
            <a:fillRect/>
          </a:stretch>
        </p:blipFill>
        <p:spPr>
          <a:xfrm>
            <a:off x="228600" y="533400"/>
            <a:ext cx="628650" cy="650708"/>
          </a:xfrm>
          <a:prstGeom prst="rect">
            <a:avLst/>
          </a:prstGeom>
        </p:spPr>
      </p:pic>
      <p:pic>
        <p:nvPicPr>
          <p:cNvPr id="5" name="Content Placeholder 3" descr="think.jpg"/>
          <p:cNvPicPr>
            <a:picLocks noChangeAspect="1"/>
          </p:cNvPicPr>
          <p:nvPr/>
        </p:nvPicPr>
        <p:blipFill>
          <a:blip r:embed="rId3" cstate="print"/>
          <a:stretch>
            <a:fillRect/>
          </a:stretch>
        </p:blipFill>
        <p:spPr>
          <a:xfrm>
            <a:off x="2590800" y="3733800"/>
            <a:ext cx="3810000" cy="2857500"/>
          </a:xfrm>
          <a:prstGeom prst="rect">
            <a:avLst/>
          </a:prstGeom>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ocial proof.jpg"/>
          <p:cNvPicPr>
            <a:picLocks noChangeAspect="1"/>
          </p:cNvPicPr>
          <p:nvPr/>
        </p:nvPicPr>
        <p:blipFill>
          <a:blip r:embed="rId2" cstate="print"/>
          <a:stretch>
            <a:fillRect/>
          </a:stretch>
        </p:blipFill>
        <p:spPr>
          <a:xfrm>
            <a:off x="304800" y="645170"/>
            <a:ext cx="8382000" cy="6212830"/>
          </a:xfrm>
          <a:prstGeom prst="rect">
            <a:avLst/>
          </a:prstGeom>
        </p:spPr>
      </p:pic>
      <p:sp>
        <p:nvSpPr>
          <p:cNvPr id="2" name="Title 1"/>
          <p:cNvSpPr>
            <a:spLocks noGrp="1"/>
          </p:cNvSpPr>
          <p:nvPr>
            <p:ph type="title"/>
          </p:nvPr>
        </p:nvSpPr>
        <p:spPr/>
        <p:txBody>
          <a:bodyPr/>
          <a:lstStyle/>
          <a:p>
            <a:r>
              <a:rPr lang="en-US" dirty="0" smtClean="0"/>
              <a:t>Social proof</a:t>
            </a:r>
            <a:endParaRPr lang="en-US"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descr="how i met your mother small.jpg"/>
          <p:cNvPicPr>
            <a:picLocks noChangeAspect="1"/>
          </p:cNvPicPr>
          <p:nvPr/>
        </p:nvPicPr>
        <p:blipFill>
          <a:blip r:embed="rId2" cstate="print"/>
          <a:stretch>
            <a:fillRect/>
          </a:stretch>
        </p:blipFill>
        <p:spPr>
          <a:xfrm>
            <a:off x="304800" y="914400"/>
            <a:ext cx="1195801" cy="1598596"/>
          </a:xfrm>
          <a:prstGeom prst="rect">
            <a:avLst/>
          </a:prstGeom>
        </p:spPr>
      </p:pic>
      <p:pic>
        <p:nvPicPr>
          <p:cNvPr id="19" name="Picture 18" descr="full house small.jpg"/>
          <p:cNvPicPr>
            <a:picLocks noChangeAspect="1"/>
          </p:cNvPicPr>
          <p:nvPr/>
        </p:nvPicPr>
        <p:blipFill>
          <a:blip r:embed="rId3" cstate="print"/>
          <a:stretch>
            <a:fillRect/>
          </a:stretch>
        </p:blipFill>
        <p:spPr>
          <a:xfrm>
            <a:off x="4572000" y="4572000"/>
            <a:ext cx="1295400" cy="1833937"/>
          </a:xfrm>
          <a:prstGeom prst="rect">
            <a:avLst/>
          </a:prstGeom>
        </p:spPr>
      </p:pic>
      <p:pic>
        <p:nvPicPr>
          <p:cNvPr id="20" name="Picture 19" descr="step by step small.jpg"/>
          <p:cNvPicPr>
            <a:picLocks noChangeAspect="1"/>
          </p:cNvPicPr>
          <p:nvPr/>
        </p:nvPicPr>
        <p:blipFill>
          <a:blip r:embed="rId4" cstate="print"/>
          <a:stretch>
            <a:fillRect/>
          </a:stretch>
        </p:blipFill>
        <p:spPr>
          <a:xfrm>
            <a:off x="7010400" y="5181600"/>
            <a:ext cx="1888671" cy="1279423"/>
          </a:xfrm>
          <a:prstGeom prst="rect">
            <a:avLst/>
          </a:prstGeom>
        </p:spPr>
      </p:pic>
      <p:pic>
        <p:nvPicPr>
          <p:cNvPr id="21" name="Picture 20" descr="alf small.jpg"/>
          <p:cNvPicPr>
            <a:picLocks noChangeAspect="1"/>
          </p:cNvPicPr>
          <p:nvPr/>
        </p:nvPicPr>
        <p:blipFill>
          <a:blip r:embed="rId5" cstate="print"/>
          <a:stretch>
            <a:fillRect/>
          </a:stretch>
        </p:blipFill>
        <p:spPr>
          <a:xfrm>
            <a:off x="6172200" y="1981200"/>
            <a:ext cx="1727200" cy="1295400"/>
          </a:xfrm>
          <a:prstGeom prst="rect">
            <a:avLst/>
          </a:prstGeom>
        </p:spPr>
      </p:pic>
      <p:pic>
        <p:nvPicPr>
          <p:cNvPr id="22" name="Picture 21" descr="cosby show.jpg"/>
          <p:cNvPicPr>
            <a:picLocks noChangeAspect="1"/>
          </p:cNvPicPr>
          <p:nvPr/>
        </p:nvPicPr>
        <p:blipFill>
          <a:blip r:embed="rId6" cstate="print"/>
          <a:stretch>
            <a:fillRect/>
          </a:stretch>
        </p:blipFill>
        <p:spPr>
          <a:xfrm>
            <a:off x="685800" y="3810000"/>
            <a:ext cx="1828800" cy="2743200"/>
          </a:xfrm>
          <a:prstGeom prst="rect">
            <a:avLst/>
          </a:prstGeom>
        </p:spPr>
      </p:pic>
      <p:pic>
        <p:nvPicPr>
          <p:cNvPr id="23" name="Picture 22" descr="friends.jpg"/>
          <p:cNvPicPr>
            <a:picLocks noChangeAspect="1"/>
          </p:cNvPicPr>
          <p:nvPr/>
        </p:nvPicPr>
        <p:blipFill>
          <a:blip r:embed="rId7" cstate="print"/>
          <a:stretch>
            <a:fillRect/>
          </a:stretch>
        </p:blipFill>
        <p:spPr>
          <a:xfrm>
            <a:off x="3124200" y="685800"/>
            <a:ext cx="2075234" cy="3048000"/>
          </a:xfrm>
          <a:prstGeom prst="rect">
            <a:avLst/>
          </a:prstGeom>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Practical Use - UNCERTAINTY</a:t>
            </a:r>
            <a:endParaRPr lang="en-US" dirty="0"/>
          </a:p>
        </p:txBody>
      </p:sp>
      <p:sp>
        <p:nvSpPr>
          <p:cNvPr id="3" name="Content Placeholder 2"/>
          <p:cNvSpPr>
            <a:spLocks noGrp="1"/>
          </p:cNvSpPr>
          <p:nvPr>
            <p:ph idx="1"/>
          </p:nvPr>
        </p:nvSpPr>
        <p:spPr/>
        <p:txBody>
          <a:bodyPr/>
          <a:lstStyle/>
          <a:p>
            <a:r>
              <a:rPr lang="en-US" dirty="0" smtClean="0"/>
              <a:t>Bystander effect</a:t>
            </a:r>
          </a:p>
          <a:p>
            <a:pPr>
              <a:buNone/>
            </a:pPr>
            <a:r>
              <a:rPr lang="en-US" sz="2400" dirty="0" smtClean="0"/>
              <a:t>	(Pluralistic ignorance, Diffusion of responsibility)</a:t>
            </a:r>
          </a:p>
          <a:p>
            <a:r>
              <a:rPr lang="en-US" i="1" dirty="0" smtClean="0"/>
              <a:t>“Hey you, man in the red shirt! Help me!”</a:t>
            </a:r>
          </a:p>
          <a:p>
            <a:endParaRPr lang="en-US" i="1" dirty="0"/>
          </a:p>
        </p:txBody>
      </p:sp>
      <p:pic>
        <p:nvPicPr>
          <p:cNvPr id="4" name="Picture 3" descr="bystander effect.jpg"/>
          <p:cNvPicPr>
            <a:picLocks noChangeAspect="1"/>
          </p:cNvPicPr>
          <p:nvPr/>
        </p:nvPicPr>
        <p:blipFill>
          <a:blip r:embed="rId2" cstate="print"/>
          <a:stretch>
            <a:fillRect/>
          </a:stretch>
        </p:blipFill>
        <p:spPr>
          <a:xfrm>
            <a:off x="609600" y="4043613"/>
            <a:ext cx="3276600" cy="241433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RECIPROCITY</a:t>
            </a:r>
            <a:endParaRPr lang="en-US" dirty="0"/>
          </a:p>
        </p:txBody>
      </p:sp>
      <p:pic>
        <p:nvPicPr>
          <p:cNvPr id="4" name="Picture 3" descr="reciprocity.jpg"/>
          <p:cNvPicPr>
            <a:picLocks noChangeAspect="1"/>
          </p:cNvPicPr>
          <p:nvPr/>
        </p:nvPicPr>
        <p:blipFill>
          <a:blip r:embed="rId2" cstate="print"/>
          <a:stretch>
            <a:fillRect/>
          </a:stretch>
        </p:blipFill>
        <p:spPr>
          <a:xfrm>
            <a:off x="3352800" y="2438400"/>
            <a:ext cx="2692400" cy="3048000"/>
          </a:xfrm>
          <a:prstGeom prst="rect">
            <a:avLst/>
          </a:prstGeom>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Practical use</a:t>
            </a:r>
            <a:endParaRPr lang="en-US" dirty="0"/>
          </a:p>
        </p:txBody>
      </p:sp>
      <p:sp>
        <p:nvSpPr>
          <p:cNvPr id="3" name="Content Placeholder 2"/>
          <p:cNvSpPr>
            <a:spLocks noGrp="1"/>
          </p:cNvSpPr>
          <p:nvPr>
            <p:ph idx="1"/>
          </p:nvPr>
        </p:nvSpPr>
        <p:spPr/>
        <p:txBody>
          <a:bodyPr>
            <a:normAutofit lnSpcReduction="10000"/>
          </a:bodyPr>
          <a:lstStyle/>
          <a:p>
            <a:r>
              <a:rPr lang="en-US" i="1" dirty="0" smtClean="0"/>
              <a:t>“Operators are waiting, please call now!”</a:t>
            </a:r>
            <a:r>
              <a:rPr lang="en-US" dirty="0" smtClean="0"/>
              <a:t> </a:t>
            </a:r>
          </a:p>
          <a:p>
            <a:pPr>
              <a:buNone/>
            </a:pPr>
            <a:r>
              <a:rPr lang="en-US" dirty="0" smtClean="0"/>
              <a:t>		vs.</a:t>
            </a:r>
          </a:p>
          <a:p>
            <a:pPr>
              <a:buNone/>
            </a:pPr>
            <a:r>
              <a:rPr lang="en-US" dirty="0" smtClean="0"/>
              <a:t>	</a:t>
            </a:r>
            <a:r>
              <a:rPr lang="en-US" i="1" dirty="0" smtClean="0"/>
              <a:t>“If operators are busy, please call again”</a:t>
            </a:r>
          </a:p>
          <a:p>
            <a:r>
              <a:rPr lang="en-US" i="1" dirty="0" smtClean="0"/>
              <a:t>“Largest selling”</a:t>
            </a:r>
          </a:p>
          <a:p>
            <a:r>
              <a:rPr lang="en-US" i="1" dirty="0" smtClean="0"/>
              <a:t>“The #1 market leader”</a:t>
            </a:r>
          </a:p>
          <a:p>
            <a:r>
              <a:rPr lang="en-US" i="1" dirty="0" smtClean="0"/>
              <a:t>“1.000.000 copies sold!</a:t>
            </a:r>
            <a:r>
              <a:rPr lang="en-US" dirty="0" smtClean="0"/>
              <a:t>”</a:t>
            </a:r>
          </a:p>
          <a:p>
            <a:r>
              <a:rPr lang="sk-SK" dirty="0" smtClean="0"/>
              <a:t>Testimonials from satisfied customer</a:t>
            </a:r>
            <a:r>
              <a:rPr lang="en-US" dirty="0" smtClean="0"/>
              <a:t>s </a:t>
            </a:r>
            <a:r>
              <a:rPr lang="en-US" sz="900" dirty="0" smtClean="0"/>
              <a:t>http://www.youtube.com/watch?v=W_xmphS8168</a:t>
            </a:r>
          </a:p>
          <a:p>
            <a:r>
              <a:rPr lang="en-US" dirty="0" smtClean="0"/>
              <a:t>Salting your tip jar</a:t>
            </a:r>
          </a:p>
          <a:p>
            <a:r>
              <a:rPr lang="en-US" dirty="0" smtClean="0"/>
              <a:t>Waiting line in the front of the club</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 calcmode="lin" valueType="num">
                                      <p:cBhvr additive="base">
                                        <p:cTn id="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3" end="3"/>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 calcmode="lin" valueType="num">
                                      <p:cBhvr additive="base">
                                        <p:cTn id="1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 calcmode="lin" valueType="num">
                                      <p:cBhvr additive="base">
                                        <p:cTn id="1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5" end="5"/>
                                            </p:txEl>
                                          </p:spTgt>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 calcmode="lin" valueType="num">
                                      <p:cBhvr additive="base">
                                        <p:cTn id="25"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anim calcmode="lin" valueType="num">
                                      <p:cBhvr additive="base">
                                        <p:cTn id="31"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1" fill="hold" nodeType="clickEffect">
                                  <p:stCondLst>
                                    <p:cond delay="0"/>
                                  </p:stCondLst>
                                  <p:childTnLst>
                                    <p:set>
                                      <p:cBhvr>
                                        <p:cTn id="36" dur="1" fill="hold">
                                          <p:stCondLst>
                                            <p:cond delay="0"/>
                                          </p:stCondLst>
                                        </p:cTn>
                                        <p:tgtEl>
                                          <p:spTgt spid="3">
                                            <p:txEl>
                                              <p:pRg st="8" end="8"/>
                                            </p:txEl>
                                          </p:spTgt>
                                        </p:tgtEl>
                                        <p:attrNameLst>
                                          <p:attrName>style.visibility</p:attrName>
                                        </p:attrNameLst>
                                      </p:cBhvr>
                                      <p:to>
                                        <p:strVal val="visible"/>
                                      </p:to>
                                    </p:set>
                                    <p:anim calcmode="lin" valueType="num">
                                      <p:cBhvr additive="base">
                                        <p:cTn id="37"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8" end="8"/>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Practical use</a:t>
            </a:r>
            <a:endParaRPr lang="en-US" dirty="0"/>
          </a:p>
        </p:txBody>
      </p:sp>
      <p:sp>
        <p:nvSpPr>
          <p:cNvPr id="3" name="Content Placeholder 2"/>
          <p:cNvSpPr>
            <a:spLocks noGrp="1"/>
          </p:cNvSpPr>
          <p:nvPr>
            <p:ph idx="1"/>
          </p:nvPr>
        </p:nvSpPr>
        <p:spPr/>
        <p:txBody>
          <a:bodyPr/>
          <a:lstStyle/>
          <a:p>
            <a:r>
              <a:rPr lang="en-US" dirty="0" smtClean="0"/>
              <a:t>What’s wrong here?</a:t>
            </a:r>
          </a:p>
          <a:p>
            <a:pPr lvl="1"/>
            <a:r>
              <a:rPr lang="en-US" dirty="0" smtClean="0"/>
              <a:t>“This year Americans will produce more litter and pollution than ever before.”</a:t>
            </a:r>
          </a:p>
          <a:p>
            <a:pPr lvl="1"/>
            <a:r>
              <a:rPr lang="en-US" dirty="0" smtClean="0"/>
              <a:t>“4 years ago, 22 million single women did not vote.”</a:t>
            </a:r>
          </a:p>
          <a:p>
            <a:pPr lvl="1"/>
            <a:r>
              <a:rPr lang="en-US" dirty="0" smtClean="0"/>
              <a:t>“Many visitors have removed the petrified wood from the park. People take more that 14 tons a year.”</a:t>
            </a:r>
            <a:endParaRPr lang="en-US" dirty="0"/>
          </a:p>
        </p:txBody>
      </p:sp>
      <p:sp>
        <p:nvSpPr>
          <p:cNvPr id="4" name="TextBox 3"/>
          <p:cNvSpPr txBox="1"/>
          <p:nvPr/>
        </p:nvSpPr>
        <p:spPr>
          <a:xfrm>
            <a:off x="5334000" y="3124200"/>
            <a:ext cx="3200400" cy="369332"/>
          </a:xfrm>
          <a:prstGeom prst="rect">
            <a:avLst/>
          </a:prstGeom>
          <a:noFill/>
        </p:spPr>
        <p:txBody>
          <a:bodyPr wrap="square" rtlCol="0">
            <a:spAutoFit/>
          </a:bodyPr>
          <a:lstStyle/>
          <a:p>
            <a:r>
              <a:rPr lang="en-US" dirty="0" smtClean="0"/>
              <a:t>(Campaign against littering)</a:t>
            </a:r>
            <a:endParaRPr lang="en-US" dirty="0"/>
          </a:p>
        </p:txBody>
      </p:sp>
      <p:sp>
        <p:nvSpPr>
          <p:cNvPr id="5" name="TextBox 4"/>
          <p:cNvSpPr txBox="1"/>
          <p:nvPr/>
        </p:nvSpPr>
        <p:spPr>
          <a:xfrm>
            <a:off x="5410200" y="3962400"/>
            <a:ext cx="2819400" cy="369332"/>
          </a:xfrm>
          <a:prstGeom prst="rect">
            <a:avLst/>
          </a:prstGeom>
          <a:noFill/>
        </p:spPr>
        <p:txBody>
          <a:bodyPr wrap="square" rtlCol="0">
            <a:spAutoFit/>
          </a:bodyPr>
          <a:lstStyle/>
          <a:p>
            <a:r>
              <a:rPr lang="en-US" dirty="0" smtClean="0"/>
              <a:t>(Woman vote campaign)</a:t>
            </a:r>
            <a:endParaRPr lang="en-US" dirty="0"/>
          </a:p>
        </p:txBody>
      </p:sp>
      <p:sp>
        <p:nvSpPr>
          <p:cNvPr id="6" name="TextBox 5"/>
          <p:cNvSpPr txBox="1"/>
          <p:nvPr/>
        </p:nvSpPr>
        <p:spPr>
          <a:xfrm>
            <a:off x="1066800" y="5638800"/>
            <a:ext cx="6934200" cy="1015663"/>
          </a:xfrm>
          <a:prstGeom prst="rect">
            <a:avLst/>
          </a:prstGeom>
          <a:solidFill>
            <a:schemeClr val="accent1"/>
          </a:solidFill>
          <a:ln>
            <a:solidFill>
              <a:schemeClr val="accent1"/>
            </a:solidFill>
          </a:ln>
        </p:spPr>
        <p:txBody>
          <a:bodyPr wrap="square" rtlCol="0">
            <a:spAutoFit/>
          </a:bodyPr>
          <a:lstStyle/>
          <a:p>
            <a:pPr algn="ctr"/>
            <a:r>
              <a:rPr lang="en-US" sz="2000" dirty="0" smtClean="0"/>
              <a:t>What’s wrong? These slogans focus the audience on the prevalence, rather then desirability, of the behavior.</a:t>
            </a:r>
          </a:p>
          <a:p>
            <a:pPr algn="ctr"/>
            <a:r>
              <a:rPr lang="en-US" sz="2000" dirty="0" smtClean="0">
                <a:latin typeface="Lucida Sans Unicode"/>
                <a:cs typeface="Lucida Sans Unicode"/>
              </a:rPr>
              <a:t>⇒</a:t>
            </a:r>
            <a:r>
              <a:rPr lang="en-US" sz="2000" dirty="0" smtClean="0"/>
              <a:t>Incorrectly used the Social Proof principle.</a:t>
            </a:r>
            <a:endParaRPr lang="en-US" sz="2000" dirty="0"/>
          </a:p>
        </p:txBody>
      </p:sp>
      <p:sp>
        <p:nvSpPr>
          <p:cNvPr id="7" name="TextBox 6"/>
          <p:cNvSpPr txBox="1"/>
          <p:nvPr/>
        </p:nvSpPr>
        <p:spPr>
          <a:xfrm>
            <a:off x="2209800" y="5257800"/>
            <a:ext cx="6248400" cy="338554"/>
          </a:xfrm>
          <a:prstGeom prst="rect">
            <a:avLst/>
          </a:prstGeom>
          <a:noFill/>
        </p:spPr>
        <p:txBody>
          <a:bodyPr wrap="square" rtlCol="0">
            <a:spAutoFit/>
          </a:bodyPr>
          <a:lstStyle/>
          <a:p>
            <a:r>
              <a:rPr lang="en-US" sz="1600" dirty="0" smtClean="0"/>
              <a:t>(Petrified Forest, AZ – campaign against petrified wood removal)</a:t>
            </a:r>
            <a:endParaRPr lang="en-US" sz="1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heckerboard(across)">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Practical use - SIMILARITY</a:t>
            </a:r>
            <a:endParaRPr lang="en-US" dirty="0"/>
          </a:p>
        </p:txBody>
      </p:sp>
      <p:sp>
        <p:nvSpPr>
          <p:cNvPr id="3" name="Content Placeholder 2"/>
          <p:cNvSpPr>
            <a:spLocks noGrp="1"/>
          </p:cNvSpPr>
          <p:nvPr>
            <p:ph idx="1"/>
          </p:nvPr>
        </p:nvSpPr>
        <p:spPr/>
        <p:txBody>
          <a:bodyPr>
            <a:normAutofit/>
          </a:bodyPr>
          <a:lstStyle/>
          <a:p>
            <a:r>
              <a:rPr lang="en-US" sz="2000" dirty="0" smtClean="0"/>
              <a:t>Teacher motivating a student ………………  point out (or solicit comments about the benefits from) students in the front row</a:t>
            </a:r>
          </a:p>
          <a:p>
            <a:endParaRPr lang="en-US" dirty="0" smtClean="0"/>
          </a:p>
          <a:p>
            <a:endParaRPr lang="en-US" dirty="0" smtClean="0"/>
          </a:p>
          <a:p>
            <a:r>
              <a:rPr lang="en-US" sz="2000" dirty="0" smtClean="0"/>
              <a:t>If you</a:t>
            </a:r>
            <a:r>
              <a:rPr lang="sk-SK" sz="2000" dirty="0" smtClean="0"/>
              <a:t> are</a:t>
            </a:r>
            <a:r>
              <a:rPr lang="en-US" sz="2000" dirty="0" smtClean="0"/>
              <a:t> sell</a:t>
            </a:r>
            <a:r>
              <a:rPr lang="sk-SK" sz="2000" dirty="0" smtClean="0"/>
              <a:t>ing</a:t>
            </a:r>
            <a:r>
              <a:rPr lang="en-US" sz="2000" dirty="0" smtClean="0"/>
              <a:t> software to the owner of a string of local beauty salons, the owner would be more influenced by information about how pleased……….</a:t>
            </a:r>
            <a:endParaRPr lang="en-US" sz="2000" dirty="0"/>
          </a:p>
        </p:txBody>
      </p:sp>
      <p:sp>
        <p:nvSpPr>
          <p:cNvPr id="4" name="TextBox 3"/>
          <p:cNvSpPr txBox="1"/>
          <p:nvPr/>
        </p:nvSpPr>
        <p:spPr>
          <a:xfrm>
            <a:off x="838200" y="2895600"/>
            <a:ext cx="6324600" cy="369332"/>
          </a:xfrm>
          <a:prstGeom prst="rect">
            <a:avLst/>
          </a:prstGeom>
          <a:noFill/>
        </p:spPr>
        <p:txBody>
          <a:bodyPr wrap="square" rtlCol="0">
            <a:spAutoFit/>
          </a:bodyPr>
          <a:lstStyle/>
          <a:p>
            <a:r>
              <a:rPr lang="en-US" dirty="0" smtClean="0"/>
              <a:t>but rather from students similar to the target student.</a:t>
            </a:r>
            <a:endParaRPr lang="en-US" dirty="0"/>
          </a:p>
        </p:txBody>
      </p:sp>
      <p:sp>
        <p:nvSpPr>
          <p:cNvPr id="5" name="TextBox 4"/>
          <p:cNvSpPr txBox="1"/>
          <p:nvPr/>
        </p:nvSpPr>
        <p:spPr>
          <a:xfrm>
            <a:off x="4191000" y="2209800"/>
            <a:ext cx="1600200" cy="369332"/>
          </a:xfrm>
          <a:prstGeom prst="rect">
            <a:avLst/>
          </a:prstGeom>
          <a:noFill/>
        </p:spPr>
        <p:txBody>
          <a:bodyPr wrap="square" rtlCol="0">
            <a:spAutoFit/>
          </a:bodyPr>
          <a:lstStyle/>
          <a:p>
            <a:r>
              <a:rPr lang="en-US" dirty="0" smtClean="0"/>
              <a:t>should NOT</a:t>
            </a:r>
            <a:endParaRPr lang="en-US" dirty="0"/>
          </a:p>
        </p:txBody>
      </p:sp>
      <p:sp>
        <p:nvSpPr>
          <p:cNvPr id="6" name="TextBox 5"/>
          <p:cNvSpPr txBox="1"/>
          <p:nvPr/>
        </p:nvSpPr>
        <p:spPr>
          <a:xfrm>
            <a:off x="838200" y="4800600"/>
            <a:ext cx="7543800" cy="923330"/>
          </a:xfrm>
          <a:prstGeom prst="rect">
            <a:avLst/>
          </a:prstGeom>
          <a:noFill/>
        </p:spPr>
        <p:txBody>
          <a:bodyPr wrap="square" rtlCol="0">
            <a:spAutoFit/>
          </a:bodyPr>
          <a:lstStyle/>
          <a:p>
            <a:r>
              <a:rPr lang="en-US" dirty="0" smtClean="0"/>
              <a:t>…. other salon owners are with the software rather than how pleased the managers of </a:t>
            </a:r>
            <a:r>
              <a:rPr lang="sk-SK" dirty="0" smtClean="0"/>
              <a:t>Škoda Auto</a:t>
            </a:r>
            <a:r>
              <a:rPr lang="en-US" dirty="0" smtClean="0"/>
              <a:t> were.</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500"/>
                                        <p:tgtEl>
                                          <p:spTgt spid="5"/>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diamond(in)">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 calcmode="lin" valueType="num">
                                      <p:cBhvr additive="base">
                                        <p:cTn id="1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8" presetClass="entr" presetSubtype="16"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diamond(in)">
                                      <p:cBhvr>
                                        <p:cTn id="21"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P1060623.JPG"/>
          <p:cNvPicPr>
            <a:picLocks noGrp="1" noChangeAspect="1"/>
          </p:cNvPicPr>
          <p:nvPr>
            <p:ph idx="1"/>
          </p:nvPr>
        </p:nvPicPr>
        <p:blipFill>
          <a:blip r:embed="rId2" cstate="print"/>
          <a:stretch>
            <a:fillRect/>
          </a:stretch>
        </p:blipFill>
        <p:spPr>
          <a:xfrm>
            <a:off x="381000" y="762000"/>
            <a:ext cx="8474741" cy="5811838"/>
          </a:xfrm>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Social Proof - Defense</a:t>
            </a:r>
            <a:endParaRPr lang="en-US" dirty="0"/>
          </a:p>
        </p:txBody>
      </p:sp>
      <p:sp>
        <p:nvSpPr>
          <p:cNvPr id="3" name="Content Placeholder 2"/>
          <p:cNvSpPr>
            <a:spLocks noGrp="1"/>
          </p:cNvSpPr>
          <p:nvPr>
            <p:ph idx="1"/>
          </p:nvPr>
        </p:nvSpPr>
        <p:spPr/>
        <p:txBody>
          <a:bodyPr/>
          <a:lstStyle/>
          <a:p>
            <a:r>
              <a:rPr lang="en-US" dirty="0" smtClean="0"/>
              <a:t>Realize whether the crowd is not fabricated</a:t>
            </a:r>
          </a:p>
          <a:p>
            <a:endParaRPr lang="en-US" dirty="0" smtClean="0"/>
          </a:p>
          <a:p>
            <a:r>
              <a:rPr lang="en-US" dirty="0" smtClean="0"/>
              <a:t>Think whether the crowd could not be possibly wrong</a:t>
            </a:r>
          </a:p>
          <a:p>
            <a:endParaRPr lang="en-US" dirty="0"/>
          </a:p>
        </p:txBody>
      </p:sp>
      <p:pic>
        <p:nvPicPr>
          <p:cNvPr id="5" name="Picture 4" descr="defense small.jpg"/>
          <p:cNvPicPr>
            <a:picLocks noChangeAspect="1"/>
          </p:cNvPicPr>
          <p:nvPr/>
        </p:nvPicPr>
        <p:blipFill>
          <a:blip r:embed="rId2" cstate="print"/>
          <a:stretch>
            <a:fillRect/>
          </a:stretch>
        </p:blipFill>
        <p:spPr>
          <a:xfrm>
            <a:off x="7848600" y="838200"/>
            <a:ext cx="1085850" cy="1123950"/>
          </a:xfrm>
          <a:prstGeom prst="rect">
            <a:avLst/>
          </a:prstGeom>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LIKING</a:t>
            </a:r>
            <a:endParaRPr lang="en-US" dirty="0"/>
          </a:p>
        </p:txBody>
      </p:sp>
      <p:pic>
        <p:nvPicPr>
          <p:cNvPr id="4" name="Picture 3" descr="liking.jpg"/>
          <p:cNvPicPr>
            <a:picLocks noChangeAspect="1"/>
          </p:cNvPicPr>
          <p:nvPr/>
        </p:nvPicPr>
        <p:blipFill>
          <a:blip r:embed="rId2" cstate="print"/>
          <a:stretch>
            <a:fillRect/>
          </a:stretch>
        </p:blipFill>
        <p:spPr>
          <a:xfrm>
            <a:off x="1600200" y="2273045"/>
            <a:ext cx="6172200" cy="4351401"/>
          </a:xfrm>
          <a:prstGeom prst="rect">
            <a:avLst/>
          </a:prstGeom>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Liking</a:t>
            </a:r>
            <a:endParaRPr lang="en-US" dirty="0"/>
          </a:p>
        </p:txBody>
      </p:sp>
      <p:pic>
        <p:nvPicPr>
          <p:cNvPr id="4" name="Picture 3" descr="tupperware party.jpg"/>
          <p:cNvPicPr>
            <a:picLocks noChangeAspect="1"/>
          </p:cNvPicPr>
          <p:nvPr/>
        </p:nvPicPr>
        <p:blipFill>
          <a:blip r:embed="rId2" cstate="print"/>
          <a:stretch>
            <a:fillRect/>
          </a:stretch>
        </p:blipFill>
        <p:spPr>
          <a:xfrm>
            <a:off x="457200" y="2209800"/>
            <a:ext cx="5562600" cy="4286910"/>
          </a:xfrm>
          <a:prstGeom prst="rect">
            <a:avLst/>
          </a:prstGeom>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Liking</a:t>
            </a:r>
            <a:endParaRPr lang="en-US" dirty="0"/>
          </a:p>
        </p:txBody>
      </p:sp>
      <p:sp>
        <p:nvSpPr>
          <p:cNvPr id="3" name="Content Placeholder 2"/>
          <p:cNvSpPr>
            <a:spLocks noGrp="1"/>
          </p:cNvSpPr>
          <p:nvPr>
            <p:ph idx="1"/>
          </p:nvPr>
        </p:nvSpPr>
        <p:spPr/>
        <p:txBody>
          <a:bodyPr/>
          <a:lstStyle/>
          <a:p>
            <a:r>
              <a:rPr lang="en-US" dirty="0" smtClean="0"/>
              <a:t>“Endless chain” method</a:t>
            </a:r>
          </a:p>
          <a:p>
            <a:pPr lvl="1"/>
            <a:r>
              <a:rPr lang="en-US" dirty="0" smtClean="0"/>
              <a:t>Door-to-door sales</a:t>
            </a:r>
          </a:p>
          <a:p>
            <a:pPr lvl="1"/>
            <a:r>
              <a:rPr lang="en-US" dirty="0" smtClean="0"/>
              <a:t>E.g. “Mr. ___, a friend of yours, felt you would benefit by giving me a few moments of your time…”</a:t>
            </a:r>
          </a:p>
          <a:p>
            <a:pPr lvl="1"/>
            <a:endParaRPr lang="en-US"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Liking</a:t>
            </a:r>
            <a:endParaRPr lang="en-US" dirty="0"/>
          </a:p>
        </p:txBody>
      </p:sp>
      <p:sp>
        <p:nvSpPr>
          <p:cNvPr id="9" name="TextBox 8"/>
          <p:cNvSpPr txBox="1"/>
          <p:nvPr/>
        </p:nvSpPr>
        <p:spPr>
          <a:xfrm>
            <a:off x="457200" y="2209800"/>
            <a:ext cx="8153400" cy="800219"/>
          </a:xfrm>
          <a:prstGeom prst="rect">
            <a:avLst/>
          </a:prstGeom>
          <a:noFill/>
        </p:spPr>
        <p:txBody>
          <a:bodyPr wrap="square" rtlCol="0">
            <a:spAutoFit/>
          </a:bodyPr>
          <a:lstStyle/>
          <a:p>
            <a:r>
              <a:rPr lang="en-US" sz="2800" b="1" i="1" u="sng"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PHYSICAL ATTRACTIVENESS !!!</a:t>
            </a:r>
          </a:p>
          <a:p>
            <a:endParaRPr lang="en-US" dirty="0"/>
          </a:p>
        </p:txBody>
      </p:sp>
      <p:sp>
        <p:nvSpPr>
          <p:cNvPr id="11" name="Content Placeholder 2"/>
          <p:cNvSpPr>
            <a:spLocks noGrp="1"/>
          </p:cNvSpPr>
          <p:nvPr>
            <p:ph idx="1"/>
          </p:nvPr>
        </p:nvSpPr>
        <p:spPr>
          <a:xfrm>
            <a:off x="304800" y="3048000"/>
            <a:ext cx="8382000" cy="3810000"/>
          </a:xfrm>
        </p:spPr>
        <p:txBody>
          <a:bodyPr>
            <a:normAutofit fontScale="92500" lnSpcReduction="20000"/>
          </a:bodyPr>
          <a:lstStyle/>
          <a:p>
            <a:r>
              <a:rPr lang="en-US" dirty="0" smtClean="0"/>
              <a:t>Halo effect</a:t>
            </a:r>
          </a:p>
          <a:p>
            <a:pPr lvl="1"/>
            <a:r>
              <a:rPr lang="en-US" dirty="0" smtClean="0"/>
              <a:t>More physically attractive people are:</a:t>
            </a:r>
            <a:endParaRPr lang="en-US" dirty="0" smtClean="0">
              <a:solidFill>
                <a:schemeClr val="bg1"/>
              </a:solidFill>
            </a:endParaRPr>
          </a:p>
          <a:p>
            <a:pPr lvl="2"/>
            <a:r>
              <a:rPr lang="en-US" dirty="0" smtClean="0"/>
              <a:t>Better liked</a:t>
            </a:r>
          </a:p>
          <a:p>
            <a:pPr lvl="2"/>
            <a:r>
              <a:rPr lang="en-US" dirty="0" smtClean="0"/>
              <a:t>Obtain better jobs</a:t>
            </a:r>
          </a:p>
          <a:p>
            <a:pPr lvl="2"/>
            <a:r>
              <a:rPr lang="en-US" dirty="0" smtClean="0"/>
              <a:t>Have more social power</a:t>
            </a:r>
          </a:p>
          <a:p>
            <a:pPr lvl="2"/>
            <a:r>
              <a:rPr lang="en-US" dirty="0" smtClean="0"/>
              <a:t>Have higher self-esteem</a:t>
            </a:r>
          </a:p>
          <a:p>
            <a:pPr lvl="2"/>
            <a:r>
              <a:rPr lang="en-US" dirty="0" smtClean="0"/>
              <a:t>Receive better grades</a:t>
            </a:r>
          </a:p>
          <a:p>
            <a:pPr lvl="2"/>
            <a:r>
              <a:rPr lang="en-US" dirty="0" smtClean="0"/>
              <a:t>Are more communicated with</a:t>
            </a:r>
          </a:p>
          <a:p>
            <a:pPr lvl="2"/>
            <a:r>
              <a:rPr lang="en-US" dirty="0" smtClean="0"/>
              <a:t>Are less likely to be convicted at court</a:t>
            </a:r>
          </a:p>
          <a:p>
            <a:pPr lvl="2"/>
            <a:r>
              <a:rPr lang="en-US" dirty="0" smtClean="0"/>
              <a:t>Are more successful</a:t>
            </a:r>
          </a:p>
          <a:p>
            <a:pPr lvl="2"/>
            <a:r>
              <a:rPr lang="en-US" dirty="0" smtClean="0"/>
              <a:t>Are perceived as more talented, kind, honest, intelligent and persuasive</a:t>
            </a:r>
          </a:p>
          <a:p>
            <a:pPr lvl="2"/>
            <a:endParaRPr lang="en-US" dirty="0" smtClean="0"/>
          </a:p>
        </p:txBody>
      </p:sp>
      <p:pic>
        <p:nvPicPr>
          <p:cNvPr id="12" name="Picture 11" descr="elisha cuthbert.jpg"/>
          <p:cNvPicPr>
            <a:picLocks noChangeAspect="1"/>
          </p:cNvPicPr>
          <p:nvPr/>
        </p:nvPicPr>
        <p:blipFill>
          <a:blip r:embed="rId2" cstate="print"/>
          <a:stretch>
            <a:fillRect/>
          </a:stretch>
        </p:blipFill>
        <p:spPr>
          <a:xfrm>
            <a:off x="7715250" y="609600"/>
            <a:ext cx="1428750" cy="952500"/>
          </a:xfrm>
          <a:prstGeom prst="rect">
            <a:avLst/>
          </a:prstGeom>
        </p:spPr>
      </p:pic>
      <p:pic>
        <p:nvPicPr>
          <p:cNvPr id="13" name="Picture 12" descr="tom cruise.jpg"/>
          <p:cNvPicPr>
            <a:picLocks noChangeAspect="1"/>
          </p:cNvPicPr>
          <p:nvPr/>
        </p:nvPicPr>
        <p:blipFill>
          <a:blip r:embed="rId3" cstate="print"/>
          <a:stretch>
            <a:fillRect/>
          </a:stretch>
        </p:blipFill>
        <p:spPr>
          <a:xfrm>
            <a:off x="0" y="0"/>
            <a:ext cx="1257300" cy="1200150"/>
          </a:xfrm>
          <a:prstGeom prst="rect">
            <a:avLst/>
          </a:prstGeom>
        </p:spPr>
      </p:pic>
      <p:pic>
        <p:nvPicPr>
          <p:cNvPr id="14" name="Picture 13" descr="bradd pitt.jpg"/>
          <p:cNvPicPr>
            <a:picLocks noChangeAspect="1"/>
          </p:cNvPicPr>
          <p:nvPr/>
        </p:nvPicPr>
        <p:blipFill>
          <a:blip r:embed="rId4" cstate="print"/>
          <a:stretch>
            <a:fillRect/>
          </a:stretch>
        </p:blipFill>
        <p:spPr>
          <a:xfrm>
            <a:off x="6400800" y="0"/>
            <a:ext cx="885825" cy="1181100"/>
          </a:xfrm>
          <a:prstGeom prst="rect">
            <a:avLst/>
          </a:prstGeom>
        </p:spPr>
      </p:pic>
      <p:pic>
        <p:nvPicPr>
          <p:cNvPr id="15" name="Picture 14" descr="angelina jolie.jpg"/>
          <p:cNvPicPr>
            <a:picLocks noChangeAspect="1"/>
          </p:cNvPicPr>
          <p:nvPr/>
        </p:nvPicPr>
        <p:blipFill>
          <a:blip r:embed="rId5" cstate="print"/>
          <a:stretch>
            <a:fillRect/>
          </a:stretch>
        </p:blipFill>
        <p:spPr>
          <a:xfrm>
            <a:off x="4572000" y="152400"/>
            <a:ext cx="1428750" cy="1076325"/>
          </a:xfrm>
          <a:prstGeom prst="rect">
            <a:avLst/>
          </a:prstGeom>
        </p:spPr>
      </p:pic>
      <p:pic>
        <p:nvPicPr>
          <p:cNvPr id="16" name="Picture 15" descr="attractive man.jpg"/>
          <p:cNvPicPr>
            <a:picLocks noChangeAspect="1"/>
          </p:cNvPicPr>
          <p:nvPr/>
        </p:nvPicPr>
        <p:blipFill>
          <a:blip r:embed="rId6" cstate="print"/>
          <a:stretch>
            <a:fillRect/>
          </a:stretch>
        </p:blipFill>
        <p:spPr>
          <a:xfrm>
            <a:off x="2895600" y="0"/>
            <a:ext cx="1428750" cy="1076325"/>
          </a:xfrm>
          <a:prstGeom prst="rect">
            <a:avLst/>
          </a:prstGeom>
        </p:spPr>
      </p:pic>
      <p:pic>
        <p:nvPicPr>
          <p:cNvPr id="17" name="Picture 16" descr="sarah palin.jpg"/>
          <p:cNvPicPr>
            <a:picLocks noChangeAspect="1"/>
          </p:cNvPicPr>
          <p:nvPr/>
        </p:nvPicPr>
        <p:blipFill>
          <a:blip r:embed="rId7" cstate="print"/>
          <a:stretch>
            <a:fillRect/>
          </a:stretch>
        </p:blipFill>
        <p:spPr>
          <a:xfrm>
            <a:off x="1524000" y="0"/>
            <a:ext cx="1143000" cy="14287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1">
                                            <p:txEl>
                                              <p:pRg st="0" end="0"/>
                                            </p:txEl>
                                          </p:spTgt>
                                        </p:tgtEl>
                                        <p:attrNameLst>
                                          <p:attrName>style.visibility</p:attrName>
                                        </p:attrNameLst>
                                      </p:cBhvr>
                                      <p:to>
                                        <p:strVal val="visible"/>
                                      </p:to>
                                    </p:set>
                                    <p:anim calcmode="lin" valueType="num">
                                      <p:cBhvr additive="base">
                                        <p:cTn id="13"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1">
                                            <p:txEl>
                                              <p:pRg st="1" end="1"/>
                                            </p:txEl>
                                          </p:spTgt>
                                        </p:tgtEl>
                                        <p:attrNameLst>
                                          <p:attrName>style.visibility</p:attrName>
                                        </p:attrNameLst>
                                      </p:cBhvr>
                                      <p:to>
                                        <p:strVal val="visible"/>
                                      </p:to>
                                    </p:set>
                                    <p:anim calcmode="lin" valueType="num">
                                      <p:cBhvr additive="base">
                                        <p:cTn id="19" dur="500" fill="hold"/>
                                        <p:tgtEl>
                                          <p:spTgt spid="11">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1">
                                            <p:txEl>
                                              <p:pRg st="2" end="2"/>
                                            </p:txEl>
                                          </p:spTgt>
                                        </p:tgtEl>
                                        <p:attrNameLst>
                                          <p:attrName>style.visibility</p:attrName>
                                        </p:attrNameLst>
                                      </p:cBhvr>
                                      <p:to>
                                        <p:strVal val="visible"/>
                                      </p:to>
                                    </p:set>
                                    <p:anim calcmode="lin" valueType="num">
                                      <p:cBhvr additive="base">
                                        <p:cTn id="25" dur="500" fill="hold"/>
                                        <p:tgtEl>
                                          <p:spTgt spid="11">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1">
                                            <p:txEl>
                                              <p:pRg st="3" end="3"/>
                                            </p:txEl>
                                          </p:spTgt>
                                        </p:tgtEl>
                                        <p:attrNameLst>
                                          <p:attrName>style.visibility</p:attrName>
                                        </p:attrNameLst>
                                      </p:cBhvr>
                                      <p:to>
                                        <p:strVal val="visible"/>
                                      </p:to>
                                    </p:set>
                                    <p:anim calcmode="lin" valueType="num">
                                      <p:cBhvr additive="base">
                                        <p:cTn id="31" dur="500" fill="hold"/>
                                        <p:tgtEl>
                                          <p:spTgt spid="11">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1">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1">
                                            <p:txEl>
                                              <p:pRg st="4" end="4"/>
                                            </p:txEl>
                                          </p:spTgt>
                                        </p:tgtEl>
                                        <p:attrNameLst>
                                          <p:attrName>style.visibility</p:attrName>
                                        </p:attrNameLst>
                                      </p:cBhvr>
                                      <p:to>
                                        <p:strVal val="visible"/>
                                      </p:to>
                                    </p:set>
                                    <p:anim calcmode="lin" valueType="num">
                                      <p:cBhvr additive="base">
                                        <p:cTn id="37" dur="500" fill="hold"/>
                                        <p:tgtEl>
                                          <p:spTgt spid="11">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1">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1">
                                            <p:txEl>
                                              <p:pRg st="5" end="5"/>
                                            </p:txEl>
                                          </p:spTgt>
                                        </p:tgtEl>
                                        <p:attrNameLst>
                                          <p:attrName>style.visibility</p:attrName>
                                        </p:attrNameLst>
                                      </p:cBhvr>
                                      <p:to>
                                        <p:strVal val="visible"/>
                                      </p:to>
                                    </p:set>
                                    <p:anim calcmode="lin" valueType="num">
                                      <p:cBhvr additive="base">
                                        <p:cTn id="43" dur="500" fill="hold"/>
                                        <p:tgtEl>
                                          <p:spTgt spid="11">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11">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11">
                                            <p:txEl>
                                              <p:pRg st="6" end="6"/>
                                            </p:txEl>
                                          </p:spTgt>
                                        </p:tgtEl>
                                        <p:attrNameLst>
                                          <p:attrName>style.visibility</p:attrName>
                                        </p:attrNameLst>
                                      </p:cBhvr>
                                      <p:to>
                                        <p:strVal val="visible"/>
                                      </p:to>
                                    </p:set>
                                    <p:anim calcmode="lin" valueType="num">
                                      <p:cBhvr additive="base">
                                        <p:cTn id="49" dur="500" fill="hold"/>
                                        <p:tgtEl>
                                          <p:spTgt spid="11">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11">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11">
                                            <p:txEl>
                                              <p:pRg st="7" end="7"/>
                                            </p:txEl>
                                          </p:spTgt>
                                        </p:tgtEl>
                                        <p:attrNameLst>
                                          <p:attrName>style.visibility</p:attrName>
                                        </p:attrNameLst>
                                      </p:cBhvr>
                                      <p:to>
                                        <p:strVal val="visible"/>
                                      </p:to>
                                    </p:set>
                                    <p:anim calcmode="lin" valueType="num">
                                      <p:cBhvr additive="base">
                                        <p:cTn id="55" dur="500" fill="hold"/>
                                        <p:tgtEl>
                                          <p:spTgt spid="11">
                                            <p:txEl>
                                              <p:pRg st="7" end="7"/>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11">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11">
                                            <p:txEl>
                                              <p:pRg st="8" end="8"/>
                                            </p:txEl>
                                          </p:spTgt>
                                        </p:tgtEl>
                                        <p:attrNameLst>
                                          <p:attrName>style.visibility</p:attrName>
                                        </p:attrNameLst>
                                      </p:cBhvr>
                                      <p:to>
                                        <p:strVal val="visible"/>
                                      </p:to>
                                    </p:set>
                                    <p:anim calcmode="lin" valueType="num">
                                      <p:cBhvr additive="base">
                                        <p:cTn id="61" dur="500" fill="hold"/>
                                        <p:tgtEl>
                                          <p:spTgt spid="11">
                                            <p:txEl>
                                              <p:pRg st="8" end="8"/>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11">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nodeType="clickEffect">
                                  <p:stCondLst>
                                    <p:cond delay="0"/>
                                  </p:stCondLst>
                                  <p:childTnLst>
                                    <p:set>
                                      <p:cBhvr>
                                        <p:cTn id="66" dur="1" fill="hold">
                                          <p:stCondLst>
                                            <p:cond delay="0"/>
                                          </p:stCondLst>
                                        </p:cTn>
                                        <p:tgtEl>
                                          <p:spTgt spid="11">
                                            <p:txEl>
                                              <p:pRg st="9" end="9"/>
                                            </p:txEl>
                                          </p:spTgt>
                                        </p:tgtEl>
                                        <p:attrNameLst>
                                          <p:attrName>style.visibility</p:attrName>
                                        </p:attrNameLst>
                                      </p:cBhvr>
                                      <p:to>
                                        <p:strVal val="visible"/>
                                      </p:to>
                                    </p:set>
                                    <p:anim calcmode="lin" valueType="num">
                                      <p:cBhvr additive="base">
                                        <p:cTn id="67" dur="500" fill="hold"/>
                                        <p:tgtEl>
                                          <p:spTgt spid="11">
                                            <p:txEl>
                                              <p:pRg st="9" end="9"/>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11">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nodeType="clickEffect">
                                  <p:stCondLst>
                                    <p:cond delay="0"/>
                                  </p:stCondLst>
                                  <p:childTnLst>
                                    <p:set>
                                      <p:cBhvr>
                                        <p:cTn id="72" dur="1" fill="hold">
                                          <p:stCondLst>
                                            <p:cond delay="0"/>
                                          </p:stCondLst>
                                        </p:cTn>
                                        <p:tgtEl>
                                          <p:spTgt spid="11">
                                            <p:txEl>
                                              <p:pRg st="10" end="10"/>
                                            </p:txEl>
                                          </p:spTgt>
                                        </p:tgtEl>
                                        <p:attrNameLst>
                                          <p:attrName>style.visibility</p:attrName>
                                        </p:attrNameLst>
                                      </p:cBhvr>
                                      <p:to>
                                        <p:strVal val="visible"/>
                                      </p:to>
                                    </p:set>
                                    <p:anim calcmode="lin" valueType="num">
                                      <p:cBhvr additive="base">
                                        <p:cTn id="73" dur="500" fill="hold"/>
                                        <p:tgtEl>
                                          <p:spTgt spid="11">
                                            <p:txEl>
                                              <p:pRg st="10" end="10"/>
                                            </p:txEl>
                                          </p:spTgt>
                                        </p:tgtEl>
                                        <p:attrNameLst>
                                          <p:attrName>ppt_x</p:attrName>
                                        </p:attrNameLst>
                                      </p:cBhvr>
                                      <p:tavLst>
                                        <p:tav tm="0">
                                          <p:val>
                                            <p:strVal val="#ppt_x"/>
                                          </p:val>
                                        </p:tav>
                                        <p:tav tm="100000">
                                          <p:val>
                                            <p:strVal val="#ppt_x"/>
                                          </p:val>
                                        </p:tav>
                                      </p:tavLst>
                                    </p:anim>
                                    <p:anim calcmode="lin" valueType="num">
                                      <p:cBhvr additive="base">
                                        <p:cTn id="74" dur="500" fill="hold"/>
                                        <p:tgtEl>
                                          <p:spTgt spid="11">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57200"/>
            <a:ext cx="5181600" cy="533400"/>
          </a:xfrm>
        </p:spPr>
        <p:txBody>
          <a:bodyPr>
            <a:normAutofit/>
          </a:bodyPr>
          <a:lstStyle/>
          <a:p>
            <a:r>
              <a:rPr lang="en-US" sz="2800" dirty="0" smtClean="0"/>
              <a:t>Factors influencing liking:</a:t>
            </a:r>
            <a:endParaRPr lang="en-US" sz="2800" dirty="0"/>
          </a:p>
        </p:txBody>
      </p:sp>
      <p:sp>
        <p:nvSpPr>
          <p:cNvPr id="3" name="Content Placeholder 2"/>
          <p:cNvSpPr>
            <a:spLocks noGrp="1"/>
          </p:cNvSpPr>
          <p:nvPr>
            <p:ph idx="1"/>
          </p:nvPr>
        </p:nvSpPr>
        <p:spPr>
          <a:xfrm>
            <a:off x="457200" y="1219200"/>
            <a:ext cx="8229600" cy="5486400"/>
          </a:xfrm>
        </p:spPr>
        <p:txBody>
          <a:bodyPr>
            <a:normAutofit fontScale="77500" lnSpcReduction="20000"/>
          </a:bodyPr>
          <a:lstStyle/>
          <a:p>
            <a:r>
              <a:rPr lang="en-US" b="1" dirty="0" smtClean="0"/>
              <a:t>Physical attractiveness</a:t>
            </a:r>
          </a:p>
          <a:p>
            <a:r>
              <a:rPr lang="en-US" b="1" dirty="0" smtClean="0"/>
              <a:t>Propinquity (closeness)</a:t>
            </a:r>
          </a:p>
          <a:p>
            <a:pPr lvl="1"/>
            <a:r>
              <a:rPr lang="en-US" dirty="0" smtClean="0"/>
              <a:t>Face-to-face communication is more effective than mediated</a:t>
            </a:r>
          </a:p>
          <a:p>
            <a:pPr lvl="1"/>
            <a:r>
              <a:rPr lang="en-US" dirty="0" smtClean="0"/>
              <a:t>Propinquity effect = </a:t>
            </a:r>
            <a:r>
              <a:rPr lang="en-US" sz="2300" dirty="0" smtClean="0">
                <a:solidFill>
                  <a:schemeClr val="tx2">
                    <a:lumMod val="75000"/>
                    <a:lumOff val="25000"/>
                  </a:schemeClr>
                </a:solidFill>
              </a:rPr>
              <a:t>the more we interact with people, the more likely they are to become our friends</a:t>
            </a:r>
          </a:p>
          <a:p>
            <a:r>
              <a:rPr lang="en-US" b="1" dirty="0" smtClean="0"/>
              <a:t>Similarity</a:t>
            </a:r>
          </a:p>
          <a:p>
            <a:pPr lvl="1"/>
            <a:r>
              <a:rPr lang="en-US" dirty="0" smtClean="0">
                <a:solidFill>
                  <a:srgbClr val="C00000"/>
                </a:solidFill>
              </a:rPr>
              <a:t>E.g. dress, look, hobbies, demographics, ideology etc.</a:t>
            </a:r>
          </a:p>
          <a:p>
            <a:r>
              <a:rPr lang="en-US" b="1" dirty="0" smtClean="0"/>
              <a:t>Congeniality</a:t>
            </a:r>
          </a:p>
          <a:p>
            <a:pPr lvl="1"/>
            <a:r>
              <a:rPr lang="en-US" dirty="0" smtClean="0">
                <a:solidFill>
                  <a:srgbClr val="C00000"/>
                </a:solidFill>
              </a:rPr>
              <a:t>Compliments (social acknowledgement) - We have automatic positive reaction to compliments</a:t>
            </a:r>
          </a:p>
          <a:p>
            <a:pPr lvl="1"/>
            <a:r>
              <a:rPr lang="en-US" dirty="0" smtClean="0">
                <a:solidFill>
                  <a:srgbClr val="C00000"/>
                </a:solidFill>
              </a:rPr>
              <a:t>Anxiety, stress, loneliness, and threat reduction</a:t>
            </a:r>
          </a:p>
          <a:p>
            <a:r>
              <a:rPr lang="en-US" b="1" dirty="0" smtClean="0"/>
              <a:t>Familiarity</a:t>
            </a:r>
          </a:p>
          <a:p>
            <a:pPr lvl="1"/>
            <a:r>
              <a:rPr lang="en-US" dirty="0" smtClean="0">
                <a:solidFill>
                  <a:srgbClr val="C00000"/>
                </a:solidFill>
              </a:rPr>
              <a:t>Mere exposure effect = </a:t>
            </a:r>
            <a:r>
              <a:rPr lang="en-US" sz="2300" dirty="0" smtClean="0">
                <a:solidFill>
                  <a:schemeClr val="tx1">
                    <a:lumMod val="65000"/>
                    <a:lumOff val="35000"/>
                  </a:schemeClr>
                </a:solidFill>
              </a:rPr>
              <a:t>the more exposure we have to a stimulus, the more apt we are to like it</a:t>
            </a:r>
          </a:p>
          <a:p>
            <a:pPr lvl="1"/>
            <a:r>
              <a:rPr lang="en-US" dirty="0" smtClean="0">
                <a:solidFill>
                  <a:srgbClr val="C00000"/>
                </a:solidFill>
              </a:rPr>
              <a:t>Conditioning and association</a:t>
            </a:r>
          </a:p>
          <a:p>
            <a:pPr marL="365760" lvl="1" indent="-256032">
              <a:buClr>
                <a:schemeClr val="accent3"/>
              </a:buClr>
              <a:buFont typeface="Georgia"/>
              <a:buChar char="•"/>
            </a:pPr>
            <a:r>
              <a:rPr lang="en-US" sz="2800" b="1" dirty="0" smtClean="0">
                <a:solidFill>
                  <a:schemeClr val="tx1"/>
                </a:solidFill>
              </a:rPr>
              <a:t>Cooperation</a:t>
            </a:r>
          </a:p>
          <a:p>
            <a:pPr marL="630936" lvl="2" indent="-256032">
              <a:buClr>
                <a:srgbClr val="C00000"/>
              </a:buClr>
              <a:buFont typeface="Courier New" pitchFamily="49" charset="0"/>
              <a:buChar char="o"/>
            </a:pPr>
            <a:r>
              <a:rPr lang="en-US" dirty="0" smtClean="0">
                <a:solidFill>
                  <a:srgbClr val="C00000"/>
                </a:solidFill>
              </a:rPr>
              <a:t>Robber’s Cave Experiment (</a:t>
            </a:r>
            <a:r>
              <a:rPr lang="en-US" dirty="0" err="1" smtClean="0">
                <a:solidFill>
                  <a:srgbClr val="C00000"/>
                </a:solidFill>
              </a:rPr>
              <a:t>Sherif</a:t>
            </a:r>
            <a:r>
              <a:rPr lang="en-US" dirty="0" smtClean="0">
                <a:solidFill>
                  <a:srgbClr val="C00000"/>
                </a:solidFill>
              </a:rPr>
              <a:t>, 1961)</a:t>
            </a:r>
          </a:p>
          <a:p>
            <a:pPr marL="630936" lvl="2" indent="-256032">
              <a:buClr>
                <a:srgbClr val="C00000"/>
              </a:buClr>
              <a:buFont typeface="Courier New" pitchFamily="49" charset="0"/>
              <a:buChar char="o"/>
            </a:pPr>
            <a:r>
              <a:rPr lang="en-US" dirty="0" smtClean="0">
                <a:solidFill>
                  <a:srgbClr val="C00000"/>
                </a:solidFill>
              </a:rPr>
              <a:t>Jigsaw classroom (Elliot Aronson)</a:t>
            </a:r>
          </a:p>
          <a:p>
            <a:pPr marL="630936" lvl="2" indent="-256032">
              <a:buClr>
                <a:srgbClr val="C00000"/>
              </a:buClr>
              <a:buFont typeface="Courier New" pitchFamily="49" charset="0"/>
              <a:buChar char="o"/>
            </a:pPr>
            <a:r>
              <a:rPr lang="en-US" dirty="0" smtClean="0">
                <a:solidFill>
                  <a:srgbClr val="C00000"/>
                </a:solidFill>
              </a:rPr>
              <a:t>Good cop / Bad cop </a:t>
            </a:r>
          </a:p>
          <a:p>
            <a:pPr>
              <a:buNone/>
            </a:pP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lide(fromBottom)">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lide(fromBottom)">
                                      <p:cBhvr>
                                        <p:cTn id="12" dur="500"/>
                                        <p:tgtEl>
                                          <p:spTgt spid="3">
                                            <p:txEl>
                                              <p:pRg st="1" end="1"/>
                                            </p:txEl>
                                          </p:spTgt>
                                        </p:tgtEl>
                                      </p:cBhvr>
                                    </p:animEffect>
                                  </p:childTnLst>
                                </p:cTn>
                              </p:par>
                              <p:par>
                                <p:cTn id="13" presetID="12" presetClass="entr" presetSubtype="4"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slide(fromBottom)">
                                      <p:cBhvr>
                                        <p:cTn id="15" dur="500"/>
                                        <p:tgtEl>
                                          <p:spTgt spid="3">
                                            <p:txEl>
                                              <p:pRg st="2" end="2"/>
                                            </p:txEl>
                                          </p:spTgt>
                                        </p:tgtEl>
                                      </p:cBhvr>
                                    </p:animEffect>
                                  </p:childTnLst>
                                </p:cTn>
                              </p:par>
                              <p:par>
                                <p:cTn id="16" presetID="12" presetClass="entr" presetSubtype="4"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slide(fromBottom)">
                                      <p:cBhvr>
                                        <p:cTn id="18" dur="500"/>
                                        <p:tgtEl>
                                          <p:spTgt spid="3">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2" presetClass="entr" presetSubtype="4"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slide(fromBottom)">
                                      <p:cBhvr>
                                        <p:cTn id="23" dur="500"/>
                                        <p:tgtEl>
                                          <p:spTgt spid="3">
                                            <p:txEl>
                                              <p:pRg st="4" end="4"/>
                                            </p:txEl>
                                          </p:spTgt>
                                        </p:tgtEl>
                                      </p:cBhvr>
                                    </p:animEffect>
                                  </p:childTnLst>
                                </p:cTn>
                              </p:par>
                              <p:par>
                                <p:cTn id="24" presetID="12" presetClass="entr" presetSubtype="4" fill="hold" nodeType="with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slide(fromBottom)">
                                      <p:cBhvr>
                                        <p:cTn id="26" dur="500"/>
                                        <p:tgtEl>
                                          <p:spTgt spid="3">
                                            <p:txEl>
                                              <p:pRg st="5" end="5"/>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slide(fromBottom)">
                                      <p:cBhvr>
                                        <p:cTn id="31" dur="500"/>
                                        <p:tgtEl>
                                          <p:spTgt spid="3">
                                            <p:txEl>
                                              <p:pRg st="6" end="6"/>
                                            </p:txEl>
                                          </p:spTgt>
                                        </p:tgtEl>
                                      </p:cBhvr>
                                    </p:animEffect>
                                  </p:childTnLst>
                                </p:cTn>
                              </p:par>
                              <p:par>
                                <p:cTn id="32" presetID="12" presetClass="entr" presetSubtype="4" fill="hold" nodeType="withEffect">
                                  <p:stCondLst>
                                    <p:cond delay="0"/>
                                  </p:stCondLst>
                                  <p:childTnLst>
                                    <p:set>
                                      <p:cBhvr>
                                        <p:cTn id="33" dur="1" fill="hold">
                                          <p:stCondLst>
                                            <p:cond delay="0"/>
                                          </p:stCondLst>
                                        </p:cTn>
                                        <p:tgtEl>
                                          <p:spTgt spid="3">
                                            <p:txEl>
                                              <p:pRg st="7" end="7"/>
                                            </p:txEl>
                                          </p:spTgt>
                                        </p:tgtEl>
                                        <p:attrNameLst>
                                          <p:attrName>style.visibility</p:attrName>
                                        </p:attrNameLst>
                                      </p:cBhvr>
                                      <p:to>
                                        <p:strVal val="visible"/>
                                      </p:to>
                                    </p:set>
                                    <p:animEffect transition="in" filter="slide(fromBottom)">
                                      <p:cBhvr>
                                        <p:cTn id="34" dur="500"/>
                                        <p:tgtEl>
                                          <p:spTgt spid="3">
                                            <p:txEl>
                                              <p:pRg st="7" end="7"/>
                                            </p:txEl>
                                          </p:spTgt>
                                        </p:tgtEl>
                                      </p:cBhvr>
                                    </p:animEffect>
                                  </p:childTnLst>
                                </p:cTn>
                              </p:par>
                              <p:par>
                                <p:cTn id="35" presetID="12" presetClass="entr" presetSubtype="4" fill="hold" nodeType="withEffect">
                                  <p:stCondLst>
                                    <p:cond delay="0"/>
                                  </p:stCondLst>
                                  <p:childTnLst>
                                    <p:set>
                                      <p:cBhvr>
                                        <p:cTn id="36" dur="1" fill="hold">
                                          <p:stCondLst>
                                            <p:cond delay="0"/>
                                          </p:stCondLst>
                                        </p:cTn>
                                        <p:tgtEl>
                                          <p:spTgt spid="3">
                                            <p:txEl>
                                              <p:pRg st="8" end="8"/>
                                            </p:txEl>
                                          </p:spTgt>
                                        </p:tgtEl>
                                        <p:attrNameLst>
                                          <p:attrName>style.visibility</p:attrName>
                                        </p:attrNameLst>
                                      </p:cBhvr>
                                      <p:to>
                                        <p:strVal val="visible"/>
                                      </p:to>
                                    </p:set>
                                    <p:animEffect transition="in" filter="slide(fromBottom)">
                                      <p:cBhvr>
                                        <p:cTn id="37" dur="500"/>
                                        <p:tgtEl>
                                          <p:spTgt spid="3">
                                            <p:txEl>
                                              <p:pRg st="8" end="8"/>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2" presetClass="entr" presetSubtype="4" fill="hold" nodeType="clickEffect">
                                  <p:stCondLst>
                                    <p:cond delay="0"/>
                                  </p:stCondLst>
                                  <p:childTnLst>
                                    <p:set>
                                      <p:cBhvr>
                                        <p:cTn id="41" dur="1" fill="hold">
                                          <p:stCondLst>
                                            <p:cond delay="0"/>
                                          </p:stCondLst>
                                        </p:cTn>
                                        <p:tgtEl>
                                          <p:spTgt spid="3">
                                            <p:txEl>
                                              <p:pRg st="9" end="9"/>
                                            </p:txEl>
                                          </p:spTgt>
                                        </p:tgtEl>
                                        <p:attrNameLst>
                                          <p:attrName>style.visibility</p:attrName>
                                        </p:attrNameLst>
                                      </p:cBhvr>
                                      <p:to>
                                        <p:strVal val="visible"/>
                                      </p:to>
                                    </p:set>
                                    <p:animEffect transition="in" filter="slide(fromBottom)">
                                      <p:cBhvr>
                                        <p:cTn id="42" dur="500"/>
                                        <p:tgtEl>
                                          <p:spTgt spid="3">
                                            <p:txEl>
                                              <p:pRg st="9" end="9"/>
                                            </p:txEl>
                                          </p:spTgt>
                                        </p:tgtEl>
                                      </p:cBhvr>
                                    </p:animEffect>
                                  </p:childTnLst>
                                </p:cTn>
                              </p:par>
                              <p:par>
                                <p:cTn id="43" presetID="12" presetClass="entr" presetSubtype="4" fill="hold" nodeType="withEffect">
                                  <p:stCondLst>
                                    <p:cond delay="0"/>
                                  </p:stCondLst>
                                  <p:childTnLst>
                                    <p:set>
                                      <p:cBhvr>
                                        <p:cTn id="44" dur="1" fill="hold">
                                          <p:stCondLst>
                                            <p:cond delay="0"/>
                                          </p:stCondLst>
                                        </p:cTn>
                                        <p:tgtEl>
                                          <p:spTgt spid="3">
                                            <p:txEl>
                                              <p:pRg st="10" end="10"/>
                                            </p:txEl>
                                          </p:spTgt>
                                        </p:tgtEl>
                                        <p:attrNameLst>
                                          <p:attrName>style.visibility</p:attrName>
                                        </p:attrNameLst>
                                      </p:cBhvr>
                                      <p:to>
                                        <p:strVal val="visible"/>
                                      </p:to>
                                    </p:set>
                                    <p:animEffect transition="in" filter="slide(fromBottom)">
                                      <p:cBhvr>
                                        <p:cTn id="45" dur="500"/>
                                        <p:tgtEl>
                                          <p:spTgt spid="3">
                                            <p:txEl>
                                              <p:pRg st="10" end="10"/>
                                            </p:txEl>
                                          </p:spTgt>
                                        </p:tgtEl>
                                      </p:cBhvr>
                                    </p:animEffect>
                                  </p:childTnLst>
                                </p:cTn>
                              </p:par>
                              <p:par>
                                <p:cTn id="46" presetID="12" presetClass="entr" presetSubtype="4" fill="hold" nodeType="withEffect">
                                  <p:stCondLst>
                                    <p:cond delay="0"/>
                                  </p:stCondLst>
                                  <p:childTnLst>
                                    <p:set>
                                      <p:cBhvr>
                                        <p:cTn id="47" dur="1" fill="hold">
                                          <p:stCondLst>
                                            <p:cond delay="0"/>
                                          </p:stCondLst>
                                        </p:cTn>
                                        <p:tgtEl>
                                          <p:spTgt spid="3">
                                            <p:txEl>
                                              <p:pRg st="11" end="11"/>
                                            </p:txEl>
                                          </p:spTgt>
                                        </p:tgtEl>
                                        <p:attrNameLst>
                                          <p:attrName>style.visibility</p:attrName>
                                        </p:attrNameLst>
                                      </p:cBhvr>
                                      <p:to>
                                        <p:strVal val="visible"/>
                                      </p:to>
                                    </p:set>
                                    <p:animEffect transition="in" filter="slide(fromBottom)">
                                      <p:cBhvr>
                                        <p:cTn id="48" dur="500"/>
                                        <p:tgtEl>
                                          <p:spTgt spid="3">
                                            <p:txEl>
                                              <p:pRg st="11" end="11"/>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12" presetClass="entr" presetSubtype="4" fill="hold" nodeType="clickEffect">
                                  <p:stCondLst>
                                    <p:cond delay="0"/>
                                  </p:stCondLst>
                                  <p:childTnLst>
                                    <p:set>
                                      <p:cBhvr>
                                        <p:cTn id="52" dur="1" fill="hold">
                                          <p:stCondLst>
                                            <p:cond delay="0"/>
                                          </p:stCondLst>
                                        </p:cTn>
                                        <p:tgtEl>
                                          <p:spTgt spid="3">
                                            <p:txEl>
                                              <p:pRg st="12" end="12"/>
                                            </p:txEl>
                                          </p:spTgt>
                                        </p:tgtEl>
                                        <p:attrNameLst>
                                          <p:attrName>style.visibility</p:attrName>
                                        </p:attrNameLst>
                                      </p:cBhvr>
                                      <p:to>
                                        <p:strVal val="visible"/>
                                      </p:to>
                                    </p:set>
                                    <p:animEffect transition="in" filter="slide(fromBottom)">
                                      <p:cBhvr>
                                        <p:cTn id="53" dur="500"/>
                                        <p:tgtEl>
                                          <p:spTgt spid="3">
                                            <p:txEl>
                                              <p:pRg st="12" end="12"/>
                                            </p:txEl>
                                          </p:spTgt>
                                        </p:tgtEl>
                                      </p:cBhvr>
                                    </p:animEffect>
                                  </p:childTnLst>
                                </p:cTn>
                              </p:par>
                              <p:par>
                                <p:cTn id="54" presetID="12" presetClass="entr" presetSubtype="4" fill="hold" nodeType="withEffect">
                                  <p:stCondLst>
                                    <p:cond delay="0"/>
                                  </p:stCondLst>
                                  <p:childTnLst>
                                    <p:set>
                                      <p:cBhvr>
                                        <p:cTn id="55" dur="1" fill="hold">
                                          <p:stCondLst>
                                            <p:cond delay="0"/>
                                          </p:stCondLst>
                                        </p:cTn>
                                        <p:tgtEl>
                                          <p:spTgt spid="3">
                                            <p:txEl>
                                              <p:pRg st="13" end="13"/>
                                            </p:txEl>
                                          </p:spTgt>
                                        </p:tgtEl>
                                        <p:attrNameLst>
                                          <p:attrName>style.visibility</p:attrName>
                                        </p:attrNameLst>
                                      </p:cBhvr>
                                      <p:to>
                                        <p:strVal val="visible"/>
                                      </p:to>
                                    </p:set>
                                    <p:animEffect transition="in" filter="slide(fromBottom)">
                                      <p:cBhvr>
                                        <p:cTn id="56" dur="500"/>
                                        <p:tgtEl>
                                          <p:spTgt spid="3">
                                            <p:txEl>
                                              <p:pRg st="13" end="13"/>
                                            </p:txEl>
                                          </p:spTgt>
                                        </p:tgtEl>
                                      </p:cBhvr>
                                    </p:animEffect>
                                  </p:childTnLst>
                                </p:cTn>
                              </p:par>
                              <p:par>
                                <p:cTn id="57" presetID="12" presetClass="entr" presetSubtype="4" fill="hold" nodeType="withEffect">
                                  <p:stCondLst>
                                    <p:cond delay="0"/>
                                  </p:stCondLst>
                                  <p:childTnLst>
                                    <p:set>
                                      <p:cBhvr>
                                        <p:cTn id="58" dur="1" fill="hold">
                                          <p:stCondLst>
                                            <p:cond delay="0"/>
                                          </p:stCondLst>
                                        </p:cTn>
                                        <p:tgtEl>
                                          <p:spTgt spid="3">
                                            <p:txEl>
                                              <p:pRg st="14" end="14"/>
                                            </p:txEl>
                                          </p:spTgt>
                                        </p:tgtEl>
                                        <p:attrNameLst>
                                          <p:attrName>style.visibility</p:attrName>
                                        </p:attrNameLst>
                                      </p:cBhvr>
                                      <p:to>
                                        <p:strVal val="visible"/>
                                      </p:to>
                                    </p:set>
                                    <p:animEffect transition="in" filter="slide(fromBottom)">
                                      <p:cBhvr>
                                        <p:cTn id="59" dur="500"/>
                                        <p:tgtEl>
                                          <p:spTgt spid="3">
                                            <p:txEl>
                                              <p:pRg st="14" end="14"/>
                                            </p:txEl>
                                          </p:spTgt>
                                        </p:tgtEl>
                                      </p:cBhvr>
                                    </p:animEffect>
                                  </p:childTnLst>
                                </p:cTn>
                              </p:par>
                              <p:par>
                                <p:cTn id="60" presetID="12" presetClass="entr" presetSubtype="4" fill="hold" nodeType="withEffect">
                                  <p:stCondLst>
                                    <p:cond delay="0"/>
                                  </p:stCondLst>
                                  <p:childTnLst>
                                    <p:set>
                                      <p:cBhvr>
                                        <p:cTn id="61" dur="1" fill="hold">
                                          <p:stCondLst>
                                            <p:cond delay="0"/>
                                          </p:stCondLst>
                                        </p:cTn>
                                        <p:tgtEl>
                                          <p:spTgt spid="3">
                                            <p:txEl>
                                              <p:pRg st="15" end="15"/>
                                            </p:txEl>
                                          </p:spTgt>
                                        </p:tgtEl>
                                        <p:attrNameLst>
                                          <p:attrName>style.visibility</p:attrName>
                                        </p:attrNameLst>
                                      </p:cBhvr>
                                      <p:to>
                                        <p:strVal val="visible"/>
                                      </p:to>
                                    </p:set>
                                    <p:animEffect transition="in" filter="slide(fromBottom)">
                                      <p:cBhvr>
                                        <p:cTn id="62" dur="500"/>
                                        <p:tgtEl>
                                          <p:spTgt spid="3">
                                            <p:txEl>
                                              <p:pRg st="15" end="1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38200"/>
            <a:ext cx="8229600" cy="1828800"/>
          </a:xfrm>
        </p:spPr>
        <p:txBody>
          <a:bodyPr>
            <a:normAutofit fontScale="90000"/>
          </a:bodyPr>
          <a:lstStyle/>
          <a:p>
            <a:r>
              <a:rPr lang="cs-CZ" dirty="0" smtClean="0"/>
              <a:t>„</a:t>
            </a:r>
            <a:r>
              <a:rPr lang="en-US" dirty="0" smtClean="0"/>
              <a:t>Don’t ask</a:t>
            </a:r>
            <a:br>
              <a:rPr lang="en-US" dirty="0" smtClean="0"/>
            </a:br>
            <a:r>
              <a:rPr lang="en-US" dirty="0" smtClean="0"/>
              <a:t>what others can do </a:t>
            </a:r>
            <a:r>
              <a:rPr lang="en-US" smtClean="0"/>
              <a:t>for you,</a:t>
            </a:r>
            <a:br>
              <a:rPr lang="en-US" smtClean="0"/>
            </a:br>
            <a:r>
              <a:rPr lang="en-US" smtClean="0"/>
              <a:t>ask </a:t>
            </a:r>
            <a:r>
              <a:rPr lang="en-US" dirty="0" smtClean="0"/>
              <a:t>what you can do </a:t>
            </a:r>
            <a:r>
              <a:rPr lang="en-US" smtClean="0"/>
              <a:t>for others.</a:t>
            </a:r>
            <a:r>
              <a:rPr lang="cs-CZ" smtClean="0"/>
              <a:t> </a:t>
            </a:r>
            <a:r>
              <a:rPr lang="cs-CZ" dirty="0" smtClean="0"/>
              <a:t>“</a:t>
            </a:r>
            <a:endParaRPr lang="en-US" dirty="0"/>
          </a:p>
        </p:txBody>
      </p:sp>
      <p:pic>
        <p:nvPicPr>
          <p:cNvPr id="8" name="Picture 7" descr="reciprocity small.jpg"/>
          <p:cNvPicPr>
            <a:picLocks noChangeAspect="1"/>
          </p:cNvPicPr>
          <p:nvPr/>
        </p:nvPicPr>
        <p:blipFill>
          <a:blip r:embed="rId2" cstate="print"/>
          <a:stretch>
            <a:fillRect/>
          </a:stretch>
        </p:blipFill>
        <p:spPr>
          <a:xfrm>
            <a:off x="8458200" y="609600"/>
            <a:ext cx="685800" cy="777711"/>
          </a:xfrm>
          <a:prstGeom prst="rect">
            <a:avLst/>
          </a:prstGeom>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Bonding with others</a:t>
            </a:r>
            <a:endParaRPr lang="en-US" dirty="0"/>
          </a:p>
        </p:txBody>
      </p:sp>
      <p:sp>
        <p:nvSpPr>
          <p:cNvPr id="3" name="Content Placeholder 2"/>
          <p:cNvSpPr>
            <a:spLocks noGrp="1"/>
          </p:cNvSpPr>
          <p:nvPr>
            <p:ph idx="1"/>
          </p:nvPr>
        </p:nvSpPr>
        <p:spPr/>
        <p:txBody>
          <a:bodyPr/>
          <a:lstStyle/>
          <a:p>
            <a:r>
              <a:rPr lang="en-US" dirty="0" smtClean="0"/>
              <a:t>Make friends with the other person. Build emotional bonds. Find things in common. Thus when you ask them to do something for you, they will feel as if they are doing it for themselves.</a:t>
            </a:r>
            <a:endParaRPr lang="en-US" dirty="0"/>
          </a:p>
        </p:txBody>
      </p:sp>
      <p:pic>
        <p:nvPicPr>
          <p:cNvPr id="4" name="Picture 3" descr="building raport.jpg"/>
          <p:cNvPicPr>
            <a:picLocks noChangeAspect="1"/>
          </p:cNvPicPr>
          <p:nvPr/>
        </p:nvPicPr>
        <p:blipFill>
          <a:blip r:embed="rId2" cstate="print"/>
          <a:stretch>
            <a:fillRect/>
          </a:stretch>
        </p:blipFill>
        <p:spPr>
          <a:xfrm>
            <a:off x="3429000" y="4953000"/>
            <a:ext cx="2565400" cy="1720508"/>
          </a:xfrm>
          <a:prstGeom prst="rect">
            <a:avLst/>
          </a:prstGeom>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38200"/>
            <a:ext cx="8229600" cy="1066800"/>
          </a:xfrm>
        </p:spPr>
        <p:txBody>
          <a:bodyPr>
            <a:normAutofit/>
          </a:bodyPr>
          <a:lstStyle/>
          <a:p>
            <a:pPr algn="ctr"/>
            <a:r>
              <a:rPr lang="en-US" sz="3200" dirty="0" smtClean="0"/>
              <a:t>How to win friends and influence others</a:t>
            </a:r>
            <a:endParaRPr lang="en-US" sz="3200" dirty="0"/>
          </a:p>
        </p:txBody>
      </p:sp>
      <p:pic>
        <p:nvPicPr>
          <p:cNvPr id="5" name="Picture 4" descr="happy people.jpg"/>
          <p:cNvPicPr>
            <a:picLocks noChangeAspect="1"/>
          </p:cNvPicPr>
          <p:nvPr/>
        </p:nvPicPr>
        <p:blipFill>
          <a:blip r:embed="rId2" cstate="print"/>
          <a:stretch>
            <a:fillRect/>
          </a:stretch>
        </p:blipFill>
        <p:spPr>
          <a:xfrm>
            <a:off x="1524000" y="2286000"/>
            <a:ext cx="6096000" cy="4064000"/>
          </a:xfrm>
          <a:prstGeom prst="rect">
            <a:avLst/>
          </a:prstGeom>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1066800"/>
          </a:xfrm>
        </p:spPr>
        <p:txBody>
          <a:bodyPr>
            <a:normAutofit/>
          </a:bodyPr>
          <a:lstStyle/>
          <a:p>
            <a:pPr algn="ctr"/>
            <a:r>
              <a:rPr lang="en-US" sz="3200" dirty="0" smtClean="0"/>
              <a:t>How to win friends and influence others</a:t>
            </a:r>
            <a:endParaRPr lang="en-US" sz="3200" dirty="0"/>
          </a:p>
        </p:txBody>
      </p:sp>
      <p:sp>
        <p:nvSpPr>
          <p:cNvPr id="3" name="Content Placeholder 2"/>
          <p:cNvSpPr>
            <a:spLocks noGrp="1"/>
          </p:cNvSpPr>
          <p:nvPr>
            <p:ph idx="1"/>
          </p:nvPr>
        </p:nvSpPr>
        <p:spPr>
          <a:xfrm>
            <a:off x="457200" y="1905000"/>
            <a:ext cx="8229600" cy="4669536"/>
          </a:xfrm>
        </p:spPr>
        <p:txBody>
          <a:bodyPr>
            <a:normAutofit fontScale="92500" lnSpcReduction="20000"/>
          </a:bodyPr>
          <a:lstStyle/>
          <a:p>
            <a:pPr>
              <a:lnSpc>
                <a:spcPct val="120000"/>
              </a:lnSpc>
            </a:pPr>
            <a:r>
              <a:rPr lang="en-US" dirty="0" smtClean="0"/>
              <a:t>Don't criticize, condemn or complain</a:t>
            </a:r>
          </a:p>
          <a:p>
            <a:pPr>
              <a:lnSpc>
                <a:spcPct val="120000"/>
              </a:lnSpc>
            </a:pPr>
            <a:r>
              <a:rPr lang="en-US" dirty="0" smtClean="0"/>
              <a:t>Give honest and sincere appreciation</a:t>
            </a:r>
          </a:p>
          <a:p>
            <a:pPr>
              <a:lnSpc>
                <a:spcPct val="120000"/>
              </a:lnSpc>
            </a:pPr>
            <a:r>
              <a:rPr lang="en-US" dirty="0" smtClean="0"/>
              <a:t>Become genuinely interested in other people</a:t>
            </a:r>
          </a:p>
          <a:p>
            <a:pPr>
              <a:lnSpc>
                <a:spcPct val="120000"/>
              </a:lnSpc>
            </a:pPr>
            <a:r>
              <a:rPr lang="en-US" dirty="0" smtClean="0"/>
              <a:t>Be a good listener. Encourage others to talk about themselves</a:t>
            </a:r>
          </a:p>
          <a:p>
            <a:pPr>
              <a:lnSpc>
                <a:spcPct val="120000"/>
              </a:lnSpc>
            </a:pPr>
            <a:r>
              <a:rPr lang="en-US" dirty="0" smtClean="0"/>
              <a:t>Remember that a man's Name is to him the sweetest and most important sound in any language</a:t>
            </a:r>
          </a:p>
          <a:p>
            <a:pPr>
              <a:lnSpc>
                <a:spcPct val="120000"/>
              </a:lnSpc>
            </a:pPr>
            <a:r>
              <a:rPr lang="en-US" dirty="0" smtClean="0"/>
              <a:t>If you're wrong, admit it quickly and with emphasis</a:t>
            </a:r>
          </a:p>
          <a:p>
            <a:pPr>
              <a:lnSpc>
                <a:spcPct val="120000"/>
              </a:lnSpc>
            </a:pPr>
            <a:r>
              <a:rPr lang="en-US" dirty="0" smtClean="0"/>
              <a:t>Talk in the terms of the other man's interest</a:t>
            </a:r>
          </a:p>
          <a:p>
            <a:pPr>
              <a:lnSpc>
                <a:spcPct val="120000"/>
              </a:lnSpc>
            </a:pPr>
            <a:r>
              <a:rPr lang="en-US" dirty="0" smtClean="0"/>
              <a:t>Avoid arguments</a:t>
            </a:r>
            <a:endParaRPr lang="sk-SK" dirty="0" smtClean="0"/>
          </a:p>
          <a:p>
            <a:endParaRPr lang="en-US" dirty="0"/>
          </a:p>
        </p:txBody>
      </p:sp>
      <p:pic>
        <p:nvPicPr>
          <p:cNvPr id="4" name="Picture 3" descr="happy people.jpg"/>
          <p:cNvPicPr>
            <a:picLocks noChangeAspect="1"/>
          </p:cNvPicPr>
          <p:nvPr/>
        </p:nvPicPr>
        <p:blipFill>
          <a:blip r:embed="rId3" cstate="print"/>
          <a:stretch>
            <a:fillRect/>
          </a:stretch>
        </p:blipFill>
        <p:spPr>
          <a:xfrm>
            <a:off x="7391400" y="5689600"/>
            <a:ext cx="1752600" cy="11684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lide(fromBottom)">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lide(fromBottom)">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slide(fromBottom)">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slide(fromBottom)">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slide(fromBottom)">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ntr" presetSubtype="4" fill="hold"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slide(fromBottom)">
                                      <p:cBhvr>
                                        <p:cTn id="32" dur="500"/>
                                        <p:tgtEl>
                                          <p:spTgt spid="3">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Effect transition="in" filter="slide(fromBottom)">
                                      <p:cBhvr>
                                        <p:cTn id="37" dur="500"/>
                                        <p:tgtEl>
                                          <p:spTgt spid="3">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2" presetClass="entr" presetSubtype="4" fill="hold"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slide(fromBottom)">
                                      <p:cBhvr>
                                        <p:cTn id="42"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Defense</a:t>
            </a:r>
            <a:endParaRPr lang="en-US" dirty="0"/>
          </a:p>
        </p:txBody>
      </p:sp>
      <p:sp>
        <p:nvSpPr>
          <p:cNvPr id="3" name="Content Placeholder 2"/>
          <p:cNvSpPr>
            <a:spLocks noGrp="1"/>
          </p:cNvSpPr>
          <p:nvPr>
            <p:ph idx="1"/>
          </p:nvPr>
        </p:nvSpPr>
        <p:spPr/>
        <p:txBody>
          <a:bodyPr/>
          <a:lstStyle/>
          <a:p>
            <a:r>
              <a:rPr lang="en-US" dirty="0" smtClean="0"/>
              <a:t>Mentally separate the communicator from message</a:t>
            </a:r>
          </a:p>
          <a:p>
            <a:r>
              <a:rPr lang="en-US" dirty="0" smtClean="0"/>
              <a:t>Realize: Do you want to comply only because you like the person?</a:t>
            </a:r>
            <a:endParaRPr lang="en-US" dirty="0"/>
          </a:p>
        </p:txBody>
      </p:sp>
      <p:pic>
        <p:nvPicPr>
          <p:cNvPr id="4" name="Picture 3" descr="defense small.jpg"/>
          <p:cNvPicPr>
            <a:picLocks noChangeAspect="1"/>
          </p:cNvPicPr>
          <p:nvPr/>
        </p:nvPicPr>
        <p:blipFill>
          <a:blip r:embed="rId2" cstate="print"/>
          <a:stretch>
            <a:fillRect/>
          </a:stretch>
        </p:blipFill>
        <p:spPr>
          <a:xfrm>
            <a:off x="7848600" y="838200"/>
            <a:ext cx="1085850" cy="1123950"/>
          </a:xfrm>
          <a:prstGeom prst="rect">
            <a:avLst/>
          </a:prstGeom>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AUTHORITY</a:t>
            </a:r>
            <a:endParaRPr lang="en-US" dirty="0"/>
          </a:p>
        </p:txBody>
      </p:sp>
      <p:pic>
        <p:nvPicPr>
          <p:cNvPr id="4" name="Picture 3" descr="authority - dalai lama.jpg"/>
          <p:cNvPicPr>
            <a:picLocks noChangeAspect="1"/>
          </p:cNvPicPr>
          <p:nvPr/>
        </p:nvPicPr>
        <p:blipFill>
          <a:blip r:embed="rId2" cstate="print"/>
          <a:stretch>
            <a:fillRect/>
          </a:stretch>
        </p:blipFill>
        <p:spPr>
          <a:xfrm>
            <a:off x="2590800" y="3429000"/>
            <a:ext cx="2014474" cy="2616200"/>
          </a:xfrm>
          <a:prstGeom prst="rect">
            <a:avLst/>
          </a:prstGeom>
        </p:spPr>
      </p:pic>
      <p:pic>
        <p:nvPicPr>
          <p:cNvPr id="5" name="Picture 4" descr="authority - masaryk.jpg"/>
          <p:cNvPicPr>
            <a:picLocks noChangeAspect="1"/>
          </p:cNvPicPr>
          <p:nvPr/>
        </p:nvPicPr>
        <p:blipFill>
          <a:blip r:embed="rId3" cstate="print"/>
          <a:stretch>
            <a:fillRect/>
          </a:stretch>
        </p:blipFill>
        <p:spPr>
          <a:xfrm>
            <a:off x="228600" y="3429000"/>
            <a:ext cx="2161135" cy="3429000"/>
          </a:xfrm>
          <a:prstGeom prst="rect">
            <a:avLst/>
          </a:prstGeom>
        </p:spPr>
      </p:pic>
      <p:pic>
        <p:nvPicPr>
          <p:cNvPr id="6" name="Picture 5" descr="authority - pope.jpg"/>
          <p:cNvPicPr>
            <a:picLocks noChangeAspect="1"/>
          </p:cNvPicPr>
          <p:nvPr/>
        </p:nvPicPr>
        <p:blipFill>
          <a:blip r:embed="rId4" cstate="print"/>
          <a:stretch>
            <a:fillRect/>
          </a:stretch>
        </p:blipFill>
        <p:spPr>
          <a:xfrm>
            <a:off x="4724400" y="3429000"/>
            <a:ext cx="1676400" cy="1676400"/>
          </a:xfrm>
          <a:prstGeom prst="rect">
            <a:avLst/>
          </a:prstGeom>
        </p:spPr>
      </p:pic>
      <p:pic>
        <p:nvPicPr>
          <p:cNvPr id="7" name="Picture 6" descr="auth - fidel.jpg"/>
          <p:cNvPicPr>
            <a:picLocks noChangeAspect="1"/>
          </p:cNvPicPr>
          <p:nvPr/>
        </p:nvPicPr>
        <p:blipFill>
          <a:blip r:embed="rId5" cstate="print"/>
          <a:stretch>
            <a:fillRect/>
          </a:stretch>
        </p:blipFill>
        <p:spPr>
          <a:xfrm>
            <a:off x="6553200" y="3429000"/>
            <a:ext cx="2376468" cy="1953985"/>
          </a:xfrm>
          <a:prstGeom prst="rect">
            <a:avLst/>
          </a:prstGeom>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Authority</a:t>
            </a:r>
            <a:endParaRPr lang="en-US" dirty="0"/>
          </a:p>
        </p:txBody>
      </p:sp>
      <p:sp>
        <p:nvSpPr>
          <p:cNvPr id="3" name="Content Placeholder 2"/>
          <p:cNvSpPr>
            <a:spLocks noGrp="1"/>
          </p:cNvSpPr>
          <p:nvPr>
            <p:ph idx="1"/>
          </p:nvPr>
        </p:nvSpPr>
        <p:spPr/>
        <p:txBody>
          <a:bodyPr/>
          <a:lstStyle/>
          <a:p>
            <a:r>
              <a:rPr lang="en-US" dirty="0" smtClean="0"/>
              <a:t>Stanley </a:t>
            </a:r>
            <a:r>
              <a:rPr lang="en-US" dirty="0" err="1" smtClean="0"/>
              <a:t>Milgram</a:t>
            </a:r>
            <a:r>
              <a:rPr lang="en-US" dirty="0" smtClean="0"/>
              <a:t> (1974) </a:t>
            </a:r>
          </a:p>
          <a:p>
            <a:pPr>
              <a:buNone/>
            </a:pPr>
            <a:r>
              <a:rPr lang="en-US" i="1" dirty="0" smtClean="0"/>
              <a:t>	</a:t>
            </a:r>
            <a:r>
              <a:rPr lang="en-US" i="1" dirty="0" smtClean="0">
                <a:solidFill>
                  <a:srgbClr val="C00000"/>
                </a:solidFill>
              </a:rPr>
              <a:t>Obedience to authority: Experimental view</a:t>
            </a:r>
            <a:endParaRPr lang="en-US" dirty="0" smtClean="0">
              <a:solidFill>
                <a:srgbClr val="C00000"/>
              </a:solidFill>
            </a:endParaRPr>
          </a:p>
          <a:p>
            <a:pPr>
              <a:buNone/>
            </a:pPr>
            <a:r>
              <a:rPr lang="en-US" sz="1000" dirty="0" smtClean="0"/>
              <a:t>	http://www.youtube.com/watch?v=7nS8PsbRUkM</a:t>
            </a:r>
          </a:p>
          <a:p>
            <a:endParaRPr lang="en-US" dirty="0" smtClean="0"/>
          </a:p>
          <a:p>
            <a:endParaRPr lang="en-US" dirty="0" smtClean="0"/>
          </a:p>
          <a:p>
            <a:endParaRPr lang="en-US" dirty="0" smtClean="0"/>
          </a:p>
          <a:p>
            <a:endParaRPr lang="en-US" dirty="0" smtClean="0"/>
          </a:p>
          <a:p>
            <a:endParaRPr lang="en-US" dirty="0" smtClean="0"/>
          </a:p>
          <a:p>
            <a:r>
              <a:rPr lang="en-US" sz="1400" b="1" dirty="0" smtClean="0"/>
              <a:t>Recommended reading:</a:t>
            </a:r>
          </a:p>
          <a:p>
            <a:pPr>
              <a:buNone/>
            </a:pPr>
            <a:r>
              <a:rPr lang="en-US" sz="1400" dirty="0" smtClean="0"/>
              <a:t>	http://www.ocf.berkeley.edu/~wwu/psychology/compliance.shtml</a:t>
            </a:r>
          </a:p>
          <a:p>
            <a:endParaRPr lang="en-US" dirty="0" smtClean="0"/>
          </a:p>
          <a:p>
            <a:endParaRPr lang="en-US" dirty="0" smtClean="0"/>
          </a:p>
          <a:p>
            <a:endParaRPr lang="en-US" dirty="0" smtClean="0"/>
          </a:p>
          <a:p>
            <a:endParaRPr lang="en-US" dirty="0" smtClean="0"/>
          </a:p>
        </p:txBody>
      </p:sp>
      <p:pic>
        <p:nvPicPr>
          <p:cNvPr id="4" name="Picture 3" descr="Milgram_foto.jpg"/>
          <p:cNvPicPr>
            <a:picLocks noChangeAspect="1"/>
          </p:cNvPicPr>
          <p:nvPr/>
        </p:nvPicPr>
        <p:blipFill>
          <a:blip r:embed="rId2" cstate="print"/>
          <a:stretch>
            <a:fillRect/>
          </a:stretch>
        </p:blipFill>
        <p:spPr>
          <a:xfrm>
            <a:off x="7696200" y="914400"/>
            <a:ext cx="1247775" cy="1686553"/>
          </a:xfrm>
          <a:prstGeom prst="rect">
            <a:avLst/>
          </a:prstGeom>
        </p:spPr>
      </p:pic>
      <p:pic>
        <p:nvPicPr>
          <p:cNvPr id="5" name="Picture 4" descr="milgram_respondent.jpg"/>
          <p:cNvPicPr>
            <a:picLocks noChangeAspect="1"/>
          </p:cNvPicPr>
          <p:nvPr/>
        </p:nvPicPr>
        <p:blipFill>
          <a:blip r:embed="rId3" cstate="print"/>
          <a:stretch>
            <a:fillRect/>
          </a:stretch>
        </p:blipFill>
        <p:spPr>
          <a:xfrm>
            <a:off x="838200" y="3657600"/>
            <a:ext cx="2222500" cy="1701800"/>
          </a:xfrm>
          <a:prstGeom prst="rect">
            <a:avLst/>
          </a:prstGeom>
        </p:spPr>
      </p:pic>
      <p:pic>
        <p:nvPicPr>
          <p:cNvPr id="6" name="Picture 5" descr="Milgram_experiment.gif"/>
          <p:cNvPicPr>
            <a:picLocks noChangeAspect="1"/>
          </p:cNvPicPr>
          <p:nvPr/>
        </p:nvPicPr>
        <p:blipFill>
          <a:blip r:embed="rId4" cstate="print"/>
          <a:stretch>
            <a:fillRect/>
          </a:stretch>
        </p:blipFill>
        <p:spPr>
          <a:xfrm>
            <a:off x="6624815" y="3733800"/>
            <a:ext cx="2319160" cy="2943225"/>
          </a:xfrm>
          <a:prstGeom prst="rect">
            <a:avLst/>
          </a:prstGeom>
        </p:spPr>
      </p:pic>
      <p:pic>
        <p:nvPicPr>
          <p:cNvPr id="7" name="Picture 6" descr="milgram_machine.jpg"/>
          <p:cNvPicPr>
            <a:picLocks noChangeAspect="1"/>
          </p:cNvPicPr>
          <p:nvPr/>
        </p:nvPicPr>
        <p:blipFill>
          <a:blip r:embed="rId5" cstate="print"/>
          <a:stretch>
            <a:fillRect/>
          </a:stretch>
        </p:blipFill>
        <p:spPr>
          <a:xfrm>
            <a:off x="3505200" y="3657600"/>
            <a:ext cx="2335953" cy="1695450"/>
          </a:xfrm>
          <a:prstGeom prst="rect">
            <a:avLst/>
          </a:prstGeom>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362200"/>
            <a:ext cx="8229600" cy="4212336"/>
          </a:xfrm>
        </p:spPr>
        <p:txBody>
          <a:bodyPr>
            <a:normAutofit lnSpcReduction="10000"/>
          </a:bodyPr>
          <a:lstStyle/>
          <a:p>
            <a:r>
              <a:rPr lang="en-US" sz="2000" dirty="0" smtClean="0"/>
              <a:t>Experiment investigates punishment in learning</a:t>
            </a:r>
          </a:p>
          <a:p>
            <a:r>
              <a:rPr lang="en-US" sz="2000" dirty="0" smtClean="0"/>
              <a:t>“Teacher” (subject) and “student” (confederate)</a:t>
            </a:r>
          </a:p>
          <a:p>
            <a:r>
              <a:rPr lang="en-US" sz="2000" dirty="0" smtClean="0"/>
              <a:t>Shocks 30V – 450V (by 15V). From slight shock to XXX</a:t>
            </a:r>
          </a:p>
          <a:p>
            <a:r>
              <a:rPr lang="en-US" sz="2000" dirty="0" smtClean="0"/>
              <a:t>In the case of subject’s unwillingness, the experimenter issued commands:</a:t>
            </a:r>
          </a:p>
          <a:p>
            <a:pPr lvl="2"/>
            <a:r>
              <a:rPr lang="en-US" sz="1600" dirty="0" smtClean="0">
                <a:solidFill>
                  <a:schemeClr val="accent3">
                    <a:lumMod val="75000"/>
                  </a:schemeClr>
                </a:solidFill>
                <a:latin typeface="Arial" pitchFamily="34" charset="0"/>
                <a:cs typeface="Arial" pitchFamily="34" charset="0"/>
              </a:rPr>
              <a:t>Please continue.</a:t>
            </a:r>
          </a:p>
          <a:p>
            <a:pPr lvl="2"/>
            <a:r>
              <a:rPr lang="en-US" sz="1600" dirty="0" smtClean="0">
                <a:solidFill>
                  <a:schemeClr val="accent3">
                    <a:lumMod val="75000"/>
                  </a:schemeClr>
                </a:solidFill>
                <a:latin typeface="Arial" pitchFamily="34" charset="0"/>
                <a:cs typeface="Arial" pitchFamily="34" charset="0"/>
              </a:rPr>
              <a:t>The experiment requires that you continue.</a:t>
            </a:r>
          </a:p>
          <a:p>
            <a:pPr lvl="2"/>
            <a:r>
              <a:rPr lang="en-US" sz="1600" dirty="0" smtClean="0">
                <a:solidFill>
                  <a:schemeClr val="accent3">
                    <a:lumMod val="75000"/>
                  </a:schemeClr>
                </a:solidFill>
                <a:latin typeface="Arial" pitchFamily="34" charset="0"/>
                <a:cs typeface="Arial" pitchFamily="34" charset="0"/>
              </a:rPr>
              <a:t>It is absolutely essential that you continue.</a:t>
            </a:r>
          </a:p>
          <a:p>
            <a:pPr lvl="2"/>
            <a:r>
              <a:rPr lang="en-US" sz="1600" dirty="0" smtClean="0">
                <a:solidFill>
                  <a:schemeClr val="accent3">
                    <a:lumMod val="75000"/>
                  </a:schemeClr>
                </a:solidFill>
                <a:latin typeface="Arial" pitchFamily="34" charset="0"/>
                <a:cs typeface="Arial" pitchFamily="34" charset="0"/>
              </a:rPr>
              <a:t>You have no other choice, you must go on.</a:t>
            </a:r>
          </a:p>
          <a:p>
            <a:r>
              <a:rPr lang="en-US" sz="2000" dirty="0" smtClean="0"/>
              <a:t>Student’s responses:</a:t>
            </a:r>
          </a:p>
          <a:p>
            <a:pPr>
              <a:buNone/>
            </a:pPr>
            <a:r>
              <a:rPr lang="en-US" sz="2000" dirty="0" smtClean="0"/>
              <a:t>	75V – grunts</a:t>
            </a:r>
          </a:p>
          <a:p>
            <a:pPr>
              <a:buNone/>
            </a:pPr>
            <a:r>
              <a:rPr lang="en-US" sz="2000" dirty="0" smtClean="0"/>
              <a:t>	120V - shouts in pain</a:t>
            </a:r>
          </a:p>
          <a:p>
            <a:pPr>
              <a:buNone/>
            </a:pPr>
            <a:r>
              <a:rPr lang="en-US" sz="2000" dirty="0" smtClean="0"/>
              <a:t>	150V - says that he refuses to continue with this experiment</a:t>
            </a:r>
          </a:p>
          <a:p>
            <a:pPr>
              <a:buNone/>
            </a:pPr>
            <a:r>
              <a:rPr lang="en-US" sz="2000" dirty="0" smtClean="0"/>
              <a:t>	300V - silence </a:t>
            </a:r>
            <a:endParaRPr lang="en-US" sz="2000" dirty="0"/>
          </a:p>
        </p:txBody>
      </p:sp>
      <p:sp>
        <p:nvSpPr>
          <p:cNvPr id="4" name="Title 1"/>
          <p:cNvSpPr>
            <a:spLocks noGrp="1"/>
          </p:cNvSpPr>
          <p:nvPr>
            <p:ph type="title"/>
          </p:nvPr>
        </p:nvSpPr>
        <p:spPr>
          <a:xfrm>
            <a:off x="457200" y="1143000"/>
            <a:ext cx="8229600" cy="1066800"/>
          </a:xfrm>
        </p:spPr>
        <p:txBody>
          <a:bodyPr>
            <a:normAutofit/>
          </a:bodyPr>
          <a:lstStyle/>
          <a:p>
            <a:r>
              <a:rPr lang="en-US" sz="3200" i="1" dirty="0" err="1" smtClean="0"/>
              <a:t>Milgram</a:t>
            </a:r>
            <a:r>
              <a:rPr lang="en-US" sz="3200" i="1" dirty="0" smtClean="0"/>
              <a:t> study – Obedience to Authority</a:t>
            </a:r>
            <a:endParaRPr lang="en-US" sz="3200" i="1" dirty="0"/>
          </a:p>
        </p:txBody>
      </p:sp>
      <p:pic>
        <p:nvPicPr>
          <p:cNvPr id="6" name="Picture 5" descr="Milgram_foto.jpg"/>
          <p:cNvPicPr>
            <a:picLocks noChangeAspect="1"/>
          </p:cNvPicPr>
          <p:nvPr/>
        </p:nvPicPr>
        <p:blipFill>
          <a:blip r:embed="rId2" cstate="print"/>
          <a:stretch>
            <a:fillRect/>
          </a:stretch>
        </p:blipFill>
        <p:spPr>
          <a:xfrm>
            <a:off x="7985590" y="914401"/>
            <a:ext cx="958385" cy="12954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additive="base">
                                        <p:cTn id="31"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6" end="6"/>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anim calcmode="lin" valueType="num">
                                      <p:cBhvr additive="base">
                                        <p:cTn id="35"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nodeType="clickEffect">
                                  <p:stCondLst>
                                    <p:cond delay="0"/>
                                  </p:stCondLst>
                                  <p:childTnLst>
                                    <p:set>
                                      <p:cBhvr>
                                        <p:cTn id="40" dur="1" fill="hold">
                                          <p:stCondLst>
                                            <p:cond delay="0"/>
                                          </p:stCondLst>
                                        </p:cTn>
                                        <p:tgtEl>
                                          <p:spTgt spid="3">
                                            <p:txEl>
                                              <p:pRg st="8" end="8"/>
                                            </p:txEl>
                                          </p:spTgt>
                                        </p:tgtEl>
                                        <p:attrNameLst>
                                          <p:attrName>style.visibility</p:attrName>
                                        </p:attrNameLst>
                                      </p:cBhvr>
                                      <p:to>
                                        <p:strVal val="visible"/>
                                      </p:to>
                                    </p:set>
                                    <p:anim calcmode="lin" valueType="num">
                                      <p:cBhvr additive="base">
                                        <p:cTn id="41"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3">
                                            <p:txEl>
                                              <p:pRg st="8" end="8"/>
                                            </p:txEl>
                                          </p:spTgt>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0"/>
                                  </p:stCondLst>
                                  <p:childTnLst>
                                    <p:set>
                                      <p:cBhvr>
                                        <p:cTn id="44" dur="1" fill="hold">
                                          <p:stCondLst>
                                            <p:cond delay="0"/>
                                          </p:stCondLst>
                                        </p:cTn>
                                        <p:tgtEl>
                                          <p:spTgt spid="3">
                                            <p:txEl>
                                              <p:pRg st="9" end="9"/>
                                            </p:txEl>
                                          </p:spTgt>
                                        </p:tgtEl>
                                        <p:attrNameLst>
                                          <p:attrName>style.visibility</p:attrName>
                                        </p:attrNameLst>
                                      </p:cBhvr>
                                      <p:to>
                                        <p:strVal val="visible"/>
                                      </p:to>
                                    </p:set>
                                    <p:anim calcmode="lin" valueType="num">
                                      <p:cBhvr additive="base">
                                        <p:cTn id="45"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3">
                                            <p:txEl>
                                              <p:pRg st="9" end="9"/>
                                            </p:txEl>
                                          </p:spTgt>
                                        </p:tgtEl>
                                        <p:attrNameLst>
                                          <p:attrName>ppt_y</p:attrName>
                                        </p:attrNameLst>
                                      </p:cBhvr>
                                      <p:tavLst>
                                        <p:tav tm="0">
                                          <p:val>
                                            <p:strVal val="1+#ppt_h/2"/>
                                          </p:val>
                                        </p:tav>
                                        <p:tav tm="100000">
                                          <p:val>
                                            <p:strVal val="#ppt_y"/>
                                          </p:val>
                                        </p:tav>
                                      </p:tavLst>
                                    </p:anim>
                                  </p:childTnLst>
                                </p:cTn>
                              </p:par>
                              <p:par>
                                <p:cTn id="47" presetID="2" presetClass="entr" presetSubtype="4" fill="hold" nodeType="withEffect">
                                  <p:stCondLst>
                                    <p:cond delay="0"/>
                                  </p:stCondLst>
                                  <p:childTnLst>
                                    <p:set>
                                      <p:cBhvr>
                                        <p:cTn id="48" dur="1" fill="hold">
                                          <p:stCondLst>
                                            <p:cond delay="0"/>
                                          </p:stCondLst>
                                        </p:cTn>
                                        <p:tgtEl>
                                          <p:spTgt spid="3">
                                            <p:txEl>
                                              <p:pRg st="10" end="10"/>
                                            </p:txEl>
                                          </p:spTgt>
                                        </p:tgtEl>
                                        <p:attrNameLst>
                                          <p:attrName>style.visibility</p:attrName>
                                        </p:attrNameLst>
                                      </p:cBhvr>
                                      <p:to>
                                        <p:strVal val="visible"/>
                                      </p:to>
                                    </p:set>
                                    <p:anim calcmode="lin" valueType="num">
                                      <p:cBhvr additive="base">
                                        <p:cTn id="49"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10" end="10"/>
                                            </p:txEl>
                                          </p:spTgt>
                                        </p:tgtEl>
                                        <p:attrNameLst>
                                          <p:attrName>ppt_y</p:attrName>
                                        </p:attrNameLst>
                                      </p:cBhvr>
                                      <p:tavLst>
                                        <p:tav tm="0">
                                          <p:val>
                                            <p:strVal val="1+#ppt_h/2"/>
                                          </p:val>
                                        </p:tav>
                                        <p:tav tm="100000">
                                          <p:val>
                                            <p:strVal val="#ppt_y"/>
                                          </p:val>
                                        </p:tav>
                                      </p:tavLst>
                                    </p:anim>
                                  </p:childTnLst>
                                </p:cTn>
                              </p:par>
                              <p:par>
                                <p:cTn id="51" presetID="2" presetClass="entr" presetSubtype="4" fill="hold" nodeType="withEffect">
                                  <p:stCondLst>
                                    <p:cond delay="0"/>
                                  </p:stCondLst>
                                  <p:childTnLst>
                                    <p:set>
                                      <p:cBhvr>
                                        <p:cTn id="52" dur="1" fill="hold">
                                          <p:stCondLst>
                                            <p:cond delay="0"/>
                                          </p:stCondLst>
                                        </p:cTn>
                                        <p:tgtEl>
                                          <p:spTgt spid="3">
                                            <p:txEl>
                                              <p:pRg st="11" end="11"/>
                                            </p:txEl>
                                          </p:spTgt>
                                        </p:tgtEl>
                                        <p:attrNameLst>
                                          <p:attrName>style.visibility</p:attrName>
                                        </p:attrNameLst>
                                      </p:cBhvr>
                                      <p:to>
                                        <p:strVal val="visible"/>
                                      </p:to>
                                    </p:set>
                                    <p:anim calcmode="lin" valueType="num">
                                      <p:cBhvr additive="base">
                                        <p:cTn id="53" dur="500" fill="hold"/>
                                        <p:tgtEl>
                                          <p:spTgt spid="3">
                                            <p:txEl>
                                              <p:pRg st="11" end="11"/>
                                            </p:txEl>
                                          </p:spTgt>
                                        </p:tgtEl>
                                        <p:attrNameLst>
                                          <p:attrName>ppt_x</p:attrName>
                                        </p:attrNameLst>
                                      </p:cBhvr>
                                      <p:tavLst>
                                        <p:tav tm="0">
                                          <p:val>
                                            <p:strVal val="#ppt_x"/>
                                          </p:val>
                                        </p:tav>
                                        <p:tav tm="100000">
                                          <p:val>
                                            <p:strVal val="#ppt_x"/>
                                          </p:val>
                                        </p:tav>
                                      </p:tavLst>
                                    </p:anim>
                                    <p:anim calcmode="lin" valueType="num">
                                      <p:cBhvr additive="base">
                                        <p:cTn id="54" dur="500" fill="hold"/>
                                        <p:tgtEl>
                                          <p:spTgt spid="3">
                                            <p:txEl>
                                              <p:pRg st="11" end="11"/>
                                            </p:txEl>
                                          </p:spTgt>
                                        </p:tgtEl>
                                        <p:attrNameLst>
                                          <p:attrName>ppt_y</p:attrName>
                                        </p:attrNameLst>
                                      </p:cBhvr>
                                      <p:tavLst>
                                        <p:tav tm="0">
                                          <p:val>
                                            <p:strVal val="1+#ppt_h/2"/>
                                          </p:val>
                                        </p:tav>
                                        <p:tav tm="100000">
                                          <p:val>
                                            <p:strVal val="#ppt_y"/>
                                          </p:val>
                                        </p:tav>
                                      </p:tavLst>
                                    </p:anim>
                                  </p:childTnLst>
                                </p:cTn>
                              </p:par>
                              <p:par>
                                <p:cTn id="55" presetID="2" presetClass="entr" presetSubtype="4" fill="hold" nodeType="withEffect">
                                  <p:stCondLst>
                                    <p:cond delay="0"/>
                                  </p:stCondLst>
                                  <p:childTnLst>
                                    <p:set>
                                      <p:cBhvr>
                                        <p:cTn id="56" dur="1" fill="hold">
                                          <p:stCondLst>
                                            <p:cond delay="0"/>
                                          </p:stCondLst>
                                        </p:cTn>
                                        <p:tgtEl>
                                          <p:spTgt spid="3">
                                            <p:txEl>
                                              <p:pRg st="12" end="12"/>
                                            </p:txEl>
                                          </p:spTgt>
                                        </p:tgtEl>
                                        <p:attrNameLst>
                                          <p:attrName>style.visibility</p:attrName>
                                        </p:attrNameLst>
                                      </p:cBhvr>
                                      <p:to>
                                        <p:strVal val="visible"/>
                                      </p:to>
                                    </p:set>
                                    <p:anim calcmode="lin" valueType="num">
                                      <p:cBhvr additive="base">
                                        <p:cTn id="57" dur="500" fill="hold"/>
                                        <p:tgtEl>
                                          <p:spTgt spid="3">
                                            <p:txEl>
                                              <p:pRg st="12" end="12"/>
                                            </p:txEl>
                                          </p:spTgt>
                                        </p:tgtEl>
                                        <p:attrNameLst>
                                          <p:attrName>ppt_x</p:attrName>
                                        </p:attrNameLst>
                                      </p:cBhvr>
                                      <p:tavLst>
                                        <p:tav tm="0">
                                          <p:val>
                                            <p:strVal val="#ppt_x"/>
                                          </p:val>
                                        </p:tav>
                                        <p:tav tm="100000">
                                          <p:val>
                                            <p:strVal val="#ppt_x"/>
                                          </p:val>
                                        </p:tav>
                                      </p:tavLst>
                                    </p:anim>
                                    <p:anim calcmode="lin" valueType="num">
                                      <p:cBhvr additive="base">
                                        <p:cTn id="58" dur="500" fill="hold"/>
                                        <p:tgtEl>
                                          <p:spTgt spid="3">
                                            <p:txEl>
                                              <p:pRg st="12" end="1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i="1" dirty="0" err="1" smtClean="0"/>
              <a:t>Milgram</a:t>
            </a:r>
            <a:r>
              <a:rPr lang="en-US" sz="3200" i="1" dirty="0" smtClean="0"/>
              <a:t> study – Obedience to Authority</a:t>
            </a:r>
            <a:endParaRPr lang="en-US" sz="3200" i="1" dirty="0"/>
          </a:p>
        </p:txBody>
      </p:sp>
      <p:sp>
        <p:nvSpPr>
          <p:cNvPr id="3" name="Content Placeholder 2"/>
          <p:cNvSpPr>
            <a:spLocks noGrp="1"/>
          </p:cNvSpPr>
          <p:nvPr>
            <p:ph idx="1"/>
          </p:nvPr>
        </p:nvSpPr>
        <p:spPr/>
        <p:txBody>
          <a:bodyPr/>
          <a:lstStyle/>
          <a:p>
            <a:r>
              <a:rPr lang="en-US" dirty="0" smtClean="0"/>
              <a:t>Expected results:</a:t>
            </a:r>
          </a:p>
          <a:p>
            <a:pPr lvl="1"/>
            <a:r>
              <a:rPr lang="en-US" dirty="0" smtClean="0"/>
              <a:t>14 Yale senior psychology majors (3% - 450V)</a:t>
            </a:r>
          </a:p>
          <a:p>
            <a:pPr lvl="1"/>
            <a:r>
              <a:rPr lang="en-US" dirty="0" err="1" smtClean="0"/>
              <a:t>Milgram’s</a:t>
            </a:r>
            <a:r>
              <a:rPr lang="en-US" dirty="0" smtClean="0"/>
              <a:t> colleagues (hardly anyone will go beyond 240V)</a:t>
            </a:r>
          </a:p>
          <a:p>
            <a:r>
              <a:rPr lang="en-US" dirty="0" smtClean="0"/>
              <a:t>Actual results:</a:t>
            </a:r>
          </a:p>
          <a:p>
            <a:pPr lvl="1"/>
            <a:r>
              <a:rPr lang="en-US" dirty="0" smtClean="0"/>
              <a:t>26 out of 40 reached 450V</a:t>
            </a:r>
          </a:p>
          <a:p>
            <a:pPr lvl="1">
              <a:buNone/>
            </a:pPr>
            <a:endParaRPr lang="en-US" dirty="0" smtClean="0"/>
          </a:p>
        </p:txBody>
      </p:sp>
      <p:pic>
        <p:nvPicPr>
          <p:cNvPr id="4" name="Picture 3" descr="Milgram_foto.jpg"/>
          <p:cNvPicPr>
            <a:picLocks noChangeAspect="1"/>
          </p:cNvPicPr>
          <p:nvPr/>
        </p:nvPicPr>
        <p:blipFill>
          <a:blip r:embed="rId2" cstate="print"/>
          <a:stretch>
            <a:fillRect/>
          </a:stretch>
        </p:blipFill>
        <p:spPr>
          <a:xfrm>
            <a:off x="7985590" y="914401"/>
            <a:ext cx="958385" cy="1295400"/>
          </a:xfrm>
          <a:prstGeom prst="rect">
            <a:avLst/>
          </a:prstGeom>
        </p:spPr>
      </p:pic>
      <p:pic>
        <p:nvPicPr>
          <p:cNvPr id="7" name="Content Placeholder 3" descr="milgram_graph2_trans.gif"/>
          <p:cNvPicPr>
            <a:picLocks noChangeAspect="1"/>
          </p:cNvPicPr>
          <p:nvPr/>
        </p:nvPicPr>
        <p:blipFill>
          <a:blip r:embed="rId3" cstate="print"/>
          <a:stretch>
            <a:fillRect/>
          </a:stretch>
        </p:blipFill>
        <p:spPr>
          <a:xfrm>
            <a:off x="990600" y="5096657"/>
            <a:ext cx="3979330" cy="176134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2000"/>
                                        <p:tgtEl>
                                          <p:spTgt spid="3">
                                            <p:txEl>
                                              <p:pRg st="3" end="3"/>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4" end="4"/>
                                            </p:txEl>
                                          </p:spTgt>
                                        </p:tgtEl>
                                        <p:attrNameLst>
                                          <p:attrName>style.visibility</p:attrName>
                                        </p:attrNameLst>
                                      </p:cBhvr>
                                      <p:to>
                                        <p:strVal val="visible"/>
                                      </p:to>
                                    </p:set>
                                    <p:animEffect transition="in" filter="fade">
                                      <p:cBhvr>
                                        <p:cTn id="10" dur="2000"/>
                                        <p:tgtEl>
                                          <p:spTgt spid="3">
                                            <p:txEl>
                                              <p:pRg st="4" end="4"/>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1143000"/>
            <a:ext cx="8229600" cy="5334000"/>
          </a:xfrm>
        </p:spPr>
        <p:txBody>
          <a:bodyPr>
            <a:normAutofit fontScale="85000" lnSpcReduction="10000"/>
          </a:bodyPr>
          <a:lstStyle/>
          <a:p>
            <a:pPr>
              <a:lnSpc>
                <a:spcPct val="150000"/>
              </a:lnSpc>
              <a:spcBef>
                <a:spcPts val="600"/>
              </a:spcBef>
            </a:pPr>
            <a:r>
              <a:rPr lang="en-US" i="1" dirty="0" smtClean="0"/>
              <a:t>“I observed a mature and initially poised businessman enter the laboratory smiling and confident. Within 20 minutes he was reduced to a twitching, stuttering wreck, who was rapidly approaching a point of nervous collapse. He constantly pulled on his earlobe and twisted his hands.  At one point he pushed his fist into his forehead and muttered: “Oh, God, let’s stop it.” And yet he continued to respond to every word of the experimenter and obeyed to the end.” </a:t>
            </a:r>
          </a:p>
          <a:p>
            <a:pPr>
              <a:lnSpc>
                <a:spcPct val="150000"/>
              </a:lnSpc>
              <a:spcBef>
                <a:spcPts val="600"/>
              </a:spcBef>
              <a:buNone/>
            </a:pPr>
            <a:r>
              <a:rPr lang="en-US" i="1" dirty="0" smtClean="0"/>
              <a:t>	</a:t>
            </a:r>
            <a:r>
              <a:rPr lang="en-US" dirty="0" smtClean="0"/>
              <a:t>(</a:t>
            </a:r>
            <a:r>
              <a:rPr lang="en-US" dirty="0" err="1" smtClean="0"/>
              <a:t>Milgram</a:t>
            </a:r>
            <a:r>
              <a:rPr lang="en-US" dirty="0" smtClean="0"/>
              <a:t>, 1963, p. 377)</a:t>
            </a:r>
            <a:endParaRPr lang="en-US" dirty="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Situational factors</a:t>
            </a:r>
            <a:endParaRPr lang="en-US" dirty="0"/>
          </a:p>
        </p:txBody>
      </p:sp>
      <p:graphicFrame>
        <p:nvGraphicFramePr>
          <p:cNvPr id="4" name="Content Placeholder 3"/>
          <p:cNvGraphicFramePr>
            <a:graphicFrameLocks noGrp="1"/>
          </p:cNvGraphicFramePr>
          <p:nvPr>
            <p:ph idx="1"/>
          </p:nvPr>
        </p:nvGraphicFramePr>
        <p:xfrm>
          <a:off x="457200" y="2249488"/>
          <a:ext cx="8229600" cy="4324350"/>
        </p:xfrm>
        <a:graphic>
          <a:graphicData uri="http://schemas.openxmlformats.org/drawingml/2006/chart">
            <c:chart xmlns:c="http://schemas.openxmlformats.org/drawingml/2006/chart" xmlns:r="http://schemas.openxmlformats.org/officeDocument/2006/relationships" r:id="rId2"/>
          </a:graphicData>
        </a:graphic>
      </p:graphicFrame>
      <p:sp>
        <p:nvSpPr>
          <p:cNvPr id="5" name="TextBox 4"/>
          <p:cNvSpPr txBox="1"/>
          <p:nvPr/>
        </p:nvSpPr>
        <p:spPr>
          <a:xfrm>
            <a:off x="4953000" y="1981200"/>
            <a:ext cx="3962400" cy="923330"/>
          </a:xfrm>
          <a:prstGeom prst="rect">
            <a:avLst/>
          </a:prstGeom>
          <a:noFill/>
          <a:ln>
            <a:solidFill>
              <a:schemeClr val="accent1"/>
            </a:solidFill>
          </a:ln>
        </p:spPr>
        <p:txBody>
          <a:bodyPr wrap="square" rtlCol="0">
            <a:spAutoFit/>
          </a:bodyPr>
          <a:lstStyle/>
          <a:p>
            <a:r>
              <a:rPr lang="en-US" i="1" u="sng" dirty="0" smtClean="0"/>
              <a:t>Important variables:</a:t>
            </a:r>
          </a:p>
          <a:p>
            <a:r>
              <a:rPr lang="en-US" dirty="0" smtClean="0"/>
              <a:t>Peer pressure</a:t>
            </a:r>
          </a:p>
          <a:p>
            <a:r>
              <a:rPr lang="en-US" dirty="0" smtClean="0"/>
              <a:t>Closeness and legitimacy of authority</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Reciprocity</a:t>
            </a:r>
            <a:endParaRPr lang="en-US" dirty="0"/>
          </a:p>
        </p:txBody>
      </p:sp>
      <p:sp>
        <p:nvSpPr>
          <p:cNvPr id="3" name="Content Placeholder 2"/>
          <p:cNvSpPr>
            <a:spLocks noGrp="1"/>
          </p:cNvSpPr>
          <p:nvPr>
            <p:ph idx="1"/>
          </p:nvPr>
        </p:nvSpPr>
        <p:spPr/>
        <p:txBody>
          <a:bodyPr/>
          <a:lstStyle/>
          <a:p>
            <a:r>
              <a:rPr lang="en-US" dirty="0" smtClean="0"/>
              <a:t>Free samples</a:t>
            </a:r>
            <a:endParaRPr lang="en-US" dirty="0"/>
          </a:p>
        </p:txBody>
      </p:sp>
      <p:pic>
        <p:nvPicPr>
          <p:cNvPr id="6" name="Picture 5" descr="ochutnavka.jpg"/>
          <p:cNvPicPr>
            <a:picLocks noChangeAspect="1"/>
          </p:cNvPicPr>
          <p:nvPr/>
        </p:nvPicPr>
        <p:blipFill>
          <a:blip r:embed="rId2" cstate="print"/>
          <a:stretch>
            <a:fillRect/>
          </a:stretch>
        </p:blipFill>
        <p:spPr>
          <a:xfrm>
            <a:off x="3810000" y="2839822"/>
            <a:ext cx="5058132" cy="3783482"/>
          </a:xfrm>
          <a:prstGeom prst="rect">
            <a:avLst/>
          </a:prstGeom>
        </p:spPr>
      </p:pic>
      <p:pic>
        <p:nvPicPr>
          <p:cNvPr id="7" name="Picture 6" descr="amway.jpg"/>
          <p:cNvPicPr>
            <a:picLocks noChangeAspect="1"/>
          </p:cNvPicPr>
          <p:nvPr/>
        </p:nvPicPr>
        <p:blipFill>
          <a:blip r:embed="rId3" cstate="print"/>
          <a:stretch>
            <a:fillRect/>
          </a:stretch>
        </p:blipFill>
        <p:spPr>
          <a:xfrm>
            <a:off x="533400" y="5562600"/>
            <a:ext cx="1817324" cy="101917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dissolve">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i="1" dirty="0" err="1" smtClean="0"/>
              <a:t>Milgram</a:t>
            </a:r>
            <a:r>
              <a:rPr lang="en-US" sz="3200" i="1" dirty="0" smtClean="0"/>
              <a:t> study – Obedience to Authority</a:t>
            </a:r>
            <a:endParaRPr lang="en-US" sz="3200" i="1" dirty="0"/>
          </a:p>
        </p:txBody>
      </p:sp>
      <p:sp>
        <p:nvSpPr>
          <p:cNvPr id="3" name="Content Placeholder 2"/>
          <p:cNvSpPr>
            <a:spLocks noGrp="1"/>
          </p:cNvSpPr>
          <p:nvPr>
            <p:ph idx="1"/>
          </p:nvPr>
        </p:nvSpPr>
        <p:spPr/>
        <p:txBody>
          <a:bodyPr/>
          <a:lstStyle/>
          <a:p>
            <a:r>
              <a:rPr lang="en-US" dirty="0" smtClean="0"/>
              <a:t>Replication of </a:t>
            </a:r>
            <a:r>
              <a:rPr lang="en-US" dirty="0" err="1" smtClean="0"/>
              <a:t>Milgram’s</a:t>
            </a:r>
            <a:r>
              <a:rPr lang="en-US" dirty="0" smtClean="0"/>
              <a:t> study</a:t>
            </a:r>
          </a:p>
          <a:p>
            <a:pPr>
              <a:buNone/>
            </a:pPr>
            <a:r>
              <a:rPr lang="en-US" sz="1600" dirty="0" smtClean="0"/>
              <a:t>	</a:t>
            </a:r>
            <a:r>
              <a:rPr lang="en-US" sz="1600" dirty="0" smtClean="0">
                <a:hlinkClick r:id="rId2"/>
              </a:rPr>
              <a:t>http://video.google.com/videoplay?docid=6110809571753386112</a:t>
            </a:r>
            <a:endParaRPr lang="en-US" sz="1600" dirty="0" smtClean="0"/>
          </a:p>
          <a:p>
            <a:r>
              <a:rPr lang="en-US" dirty="0" smtClean="0"/>
              <a:t>Ethical concerns</a:t>
            </a:r>
          </a:p>
          <a:p>
            <a:pPr>
              <a:buNone/>
            </a:pPr>
            <a:endParaRPr lang="en-US" sz="1000" dirty="0" smtClean="0"/>
          </a:p>
          <a:p>
            <a:endParaRPr lang="en-US" dirty="0"/>
          </a:p>
        </p:txBody>
      </p:sp>
      <p:pic>
        <p:nvPicPr>
          <p:cNvPr id="4" name="Picture 3" descr="Milgram_foto.jpg"/>
          <p:cNvPicPr>
            <a:picLocks noChangeAspect="1"/>
          </p:cNvPicPr>
          <p:nvPr/>
        </p:nvPicPr>
        <p:blipFill>
          <a:blip r:embed="rId3" cstate="print"/>
          <a:stretch>
            <a:fillRect/>
          </a:stretch>
        </p:blipFill>
        <p:spPr>
          <a:xfrm>
            <a:off x="7985590" y="914401"/>
            <a:ext cx="958385" cy="1295400"/>
          </a:xfrm>
          <a:prstGeom prst="rect">
            <a:avLst/>
          </a:prstGeom>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Questioning authority</a:t>
            </a:r>
            <a:endParaRPr lang="en-US" dirty="0"/>
          </a:p>
        </p:txBody>
      </p:sp>
      <p:sp>
        <p:nvSpPr>
          <p:cNvPr id="3" name="Content Placeholder 2"/>
          <p:cNvSpPr>
            <a:spLocks noGrp="1"/>
          </p:cNvSpPr>
          <p:nvPr>
            <p:ph idx="1"/>
          </p:nvPr>
        </p:nvSpPr>
        <p:spPr/>
        <p:txBody>
          <a:bodyPr/>
          <a:lstStyle/>
          <a:p>
            <a:r>
              <a:rPr lang="en-US" dirty="0" smtClean="0"/>
              <a:t>Right Ear </a:t>
            </a:r>
            <a:r>
              <a:rPr lang="en-US" dirty="0" smtClean="0">
                <a:latin typeface="Lucida Sans Unicode"/>
                <a:cs typeface="Lucida Sans Unicode"/>
              </a:rPr>
              <a:t>→ R Ear ⇒ “Rectal Earache”</a:t>
            </a:r>
            <a:endParaRPr lang="en-US" dirty="0"/>
          </a:p>
        </p:txBody>
      </p:sp>
      <p:pic>
        <p:nvPicPr>
          <p:cNvPr id="6" name="Picture 5" descr="nurses.jpg"/>
          <p:cNvPicPr>
            <a:picLocks noChangeAspect="1"/>
          </p:cNvPicPr>
          <p:nvPr/>
        </p:nvPicPr>
        <p:blipFill>
          <a:blip r:embed="rId2" cstate="print"/>
          <a:stretch>
            <a:fillRect/>
          </a:stretch>
        </p:blipFill>
        <p:spPr>
          <a:xfrm>
            <a:off x="6781800" y="3733800"/>
            <a:ext cx="2146030" cy="2895600"/>
          </a:xfrm>
          <a:prstGeom prst="rect">
            <a:avLst/>
          </a:prstGeom>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Questioning authority</a:t>
            </a:r>
            <a:endParaRPr lang="en-US" dirty="0"/>
          </a:p>
        </p:txBody>
      </p:sp>
      <p:sp>
        <p:nvSpPr>
          <p:cNvPr id="3" name="Content Placeholder 2"/>
          <p:cNvSpPr>
            <a:spLocks noGrp="1"/>
          </p:cNvSpPr>
          <p:nvPr>
            <p:ph idx="1"/>
          </p:nvPr>
        </p:nvSpPr>
        <p:spPr>
          <a:xfrm>
            <a:off x="457200" y="2249424"/>
            <a:ext cx="8229600" cy="2474976"/>
          </a:xfrm>
        </p:spPr>
        <p:txBody>
          <a:bodyPr>
            <a:normAutofit/>
          </a:bodyPr>
          <a:lstStyle/>
          <a:p>
            <a:pPr marL="624078" indent="-514350">
              <a:buFont typeface="+mj-lt"/>
              <a:buAutoNum type="arabicPeriod"/>
            </a:pPr>
            <a:r>
              <a:rPr lang="en-US" sz="2000" dirty="0" smtClean="0"/>
              <a:t>Researcher called to 22 nurses and directed the answering nurse to give 20 milligrams of a drug to a specific patient.</a:t>
            </a:r>
          </a:p>
          <a:p>
            <a:pPr marL="624078" indent="-514350">
              <a:buFont typeface="+mj-lt"/>
              <a:buAutoNum type="arabicPeriod"/>
            </a:pPr>
            <a:r>
              <a:rPr lang="en-US" sz="2000" dirty="0" smtClean="0"/>
              <a:t>There were 4 large reasons regarding why not to comply:</a:t>
            </a:r>
          </a:p>
          <a:p>
            <a:pPr marL="916686" lvl="1" indent="-514350">
              <a:buFont typeface="+mj-lt"/>
              <a:buAutoNum type="romanUcPeriod"/>
            </a:pPr>
            <a:r>
              <a:rPr lang="en-US" sz="1600" dirty="0" smtClean="0"/>
              <a:t>The prescription was given by phone (direct violation of hospital policy)</a:t>
            </a:r>
          </a:p>
          <a:p>
            <a:pPr marL="916686" lvl="1" indent="-514350">
              <a:buFont typeface="+mj-lt"/>
              <a:buAutoNum type="romanUcPeriod"/>
            </a:pPr>
            <a:r>
              <a:rPr lang="en-US" sz="1600" dirty="0" smtClean="0"/>
              <a:t>The medication itself was not authorized</a:t>
            </a:r>
          </a:p>
          <a:p>
            <a:pPr marL="916686" lvl="1" indent="-514350">
              <a:buFont typeface="+mj-lt"/>
              <a:buAutoNum type="romanUcPeriod"/>
            </a:pPr>
            <a:r>
              <a:rPr lang="en-US" sz="1600" dirty="0" smtClean="0"/>
              <a:t>The dosage was dangerously excessive (Twice as much as “max. daily dose”)</a:t>
            </a:r>
          </a:p>
          <a:p>
            <a:pPr marL="916686" lvl="1" indent="-514350">
              <a:buFont typeface="+mj-lt"/>
              <a:buAutoNum type="romanUcPeriod"/>
            </a:pPr>
            <a:r>
              <a:rPr lang="en-US" sz="1600" dirty="0" smtClean="0"/>
              <a:t>The directive was given by a man the nurse had never met or seen before</a:t>
            </a:r>
            <a:endParaRPr lang="en-US" sz="1600" dirty="0"/>
          </a:p>
          <a:p>
            <a:pPr marL="916686" lvl="1" indent="-514350">
              <a:buNone/>
            </a:pPr>
            <a:endParaRPr lang="en-US" sz="1600" dirty="0" smtClean="0"/>
          </a:p>
          <a:p>
            <a:pPr marL="916686" lvl="1" indent="-514350">
              <a:buNone/>
            </a:pPr>
            <a:endParaRPr lang="en-US" sz="1600" dirty="0" smtClean="0"/>
          </a:p>
        </p:txBody>
      </p:sp>
      <p:sp>
        <p:nvSpPr>
          <p:cNvPr id="4" name="TextBox 3"/>
          <p:cNvSpPr txBox="1"/>
          <p:nvPr/>
        </p:nvSpPr>
        <p:spPr>
          <a:xfrm>
            <a:off x="1371600" y="5105400"/>
            <a:ext cx="5867400" cy="461665"/>
          </a:xfrm>
          <a:prstGeom prst="rect">
            <a:avLst/>
          </a:prstGeom>
          <a:solidFill>
            <a:schemeClr val="accent1"/>
          </a:solidFill>
        </p:spPr>
        <p:txBody>
          <a:bodyPr wrap="square" rtlCol="0">
            <a:spAutoFit/>
          </a:bodyPr>
          <a:lstStyle/>
          <a:p>
            <a:pPr algn="ctr"/>
            <a:r>
              <a:rPr lang="en-US" sz="2400" dirty="0" smtClean="0"/>
              <a:t>21 out of 22 nurses complied!</a:t>
            </a:r>
            <a:endParaRPr lang="en-US" sz="2400" dirty="0"/>
          </a:p>
        </p:txBody>
      </p:sp>
      <p:pic>
        <p:nvPicPr>
          <p:cNvPr id="5" name="Picture 4" descr="nurse phone.jpg"/>
          <p:cNvPicPr>
            <a:picLocks noChangeAspect="1"/>
          </p:cNvPicPr>
          <p:nvPr/>
        </p:nvPicPr>
        <p:blipFill>
          <a:blip r:embed="rId3" cstate="print"/>
          <a:stretch>
            <a:fillRect/>
          </a:stretch>
        </p:blipFill>
        <p:spPr>
          <a:xfrm>
            <a:off x="6553200" y="762000"/>
            <a:ext cx="2418248" cy="1828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checkerboard(across)">
                                      <p:cBhvr>
                                        <p:cTn id="7" dur="500"/>
                                        <p:tgtEl>
                                          <p:spTgt spid="3">
                                            <p:txEl>
                                              <p:pRg st="1" end="1"/>
                                            </p:txEl>
                                          </p:spTgt>
                                        </p:tgtEl>
                                      </p:cBhvr>
                                    </p:animEffect>
                                  </p:childTnLst>
                                </p:cTn>
                              </p:par>
                              <p:par>
                                <p:cTn id="8" presetID="5" presetClass="entr" presetSubtype="1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checkerboard(across)">
                                      <p:cBhvr>
                                        <p:cTn id="10" dur="500"/>
                                        <p:tgtEl>
                                          <p:spTgt spid="3">
                                            <p:txEl>
                                              <p:pRg st="2" end="2"/>
                                            </p:txEl>
                                          </p:spTgt>
                                        </p:tgtEl>
                                      </p:cBhvr>
                                    </p:animEffect>
                                  </p:childTnLst>
                                </p:cTn>
                              </p:par>
                              <p:par>
                                <p:cTn id="11" presetID="5" presetClass="entr" presetSubtype="1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checkerboard(across)">
                                      <p:cBhvr>
                                        <p:cTn id="13" dur="500"/>
                                        <p:tgtEl>
                                          <p:spTgt spid="3">
                                            <p:txEl>
                                              <p:pRg st="3" end="3"/>
                                            </p:txEl>
                                          </p:spTgt>
                                        </p:tgtEl>
                                      </p:cBhvr>
                                    </p:animEffect>
                                  </p:childTnLst>
                                </p:cTn>
                              </p:par>
                              <p:par>
                                <p:cTn id="14" presetID="5" presetClass="entr" presetSubtype="10" fill="hold"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checkerboard(across)">
                                      <p:cBhvr>
                                        <p:cTn id="16" dur="500"/>
                                        <p:tgtEl>
                                          <p:spTgt spid="3">
                                            <p:txEl>
                                              <p:pRg st="4" end="4"/>
                                            </p:txEl>
                                          </p:spTgt>
                                        </p:tgtEl>
                                      </p:cBhvr>
                                    </p:animEffect>
                                  </p:childTnLst>
                                </p:cTn>
                              </p:par>
                              <p:par>
                                <p:cTn id="17" presetID="5" presetClass="entr" presetSubtype="10"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Effect transition="in" filter="checkerboard(across)">
                                      <p:cBhvr>
                                        <p:cTn id="19" dur="500"/>
                                        <p:tgtEl>
                                          <p:spTgt spid="3">
                                            <p:txEl>
                                              <p:pRg st="5" end="5"/>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5" presetClass="entr" presetSubtype="10"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checkerboard(across)">
                                      <p:cBhvr>
                                        <p:cTn id="2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Symbols of authority</a:t>
            </a:r>
            <a:endParaRPr lang="en-US" dirty="0"/>
          </a:p>
        </p:txBody>
      </p:sp>
      <p:sp>
        <p:nvSpPr>
          <p:cNvPr id="3" name="Content Placeholder 2"/>
          <p:cNvSpPr>
            <a:spLocks noGrp="1"/>
          </p:cNvSpPr>
          <p:nvPr>
            <p:ph idx="1"/>
          </p:nvPr>
        </p:nvSpPr>
        <p:spPr/>
        <p:txBody>
          <a:bodyPr/>
          <a:lstStyle/>
          <a:p>
            <a:r>
              <a:rPr lang="en-US" dirty="0" smtClean="0"/>
              <a:t>Titles</a:t>
            </a:r>
          </a:p>
          <a:p>
            <a:r>
              <a:rPr lang="en-US" dirty="0" smtClean="0"/>
              <a:t>Clothes</a:t>
            </a:r>
          </a:p>
          <a:p>
            <a:endParaRPr lang="en-US" dirty="0" smtClean="0"/>
          </a:p>
          <a:p>
            <a:r>
              <a:rPr lang="en-US" dirty="0" smtClean="0"/>
              <a:t>Symbols can reliably trigger our compliance in the absence of genuine substance of authority</a:t>
            </a:r>
            <a:endParaRPr lang="en-US" dirty="0"/>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Symbols of authority - </a:t>
            </a:r>
            <a:r>
              <a:rPr lang="en-US" b="1" dirty="0" smtClean="0"/>
              <a:t>Titles</a:t>
            </a:r>
            <a:endParaRPr lang="en-US" b="1" dirty="0"/>
          </a:p>
        </p:txBody>
      </p:sp>
      <p:sp>
        <p:nvSpPr>
          <p:cNvPr id="3" name="Content Placeholder 2"/>
          <p:cNvSpPr>
            <a:spLocks noGrp="1"/>
          </p:cNvSpPr>
          <p:nvPr>
            <p:ph idx="1"/>
          </p:nvPr>
        </p:nvSpPr>
        <p:spPr/>
        <p:txBody>
          <a:bodyPr>
            <a:normAutofit/>
          </a:bodyPr>
          <a:lstStyle/>
          <a:p>
            <a:r>
              <a:rPr lang="en-US" dirty="0" smtClean="0"/>
              <a:t>Professor, doctor, scientist, manager, dad, etc…</a:t>
            </a:r>
          </a:p>
          <a:p>
            <a:endParaRPr lang="en-US" dirty="0" smtClean="0"/>
          </a:p>
          <a:p>
            <a:endParaRPr lang="en-US" dirty="0" smtClean="0"/>
          </a:p>
          <a:p>
            <a:endParaRPr lang="en-US" dirty="0" smtClean="0"/>
          </a:p>
          <a:p>
            <a:endParaRPr lang="en-US" dirty="0" smtClean="0"/>
          </a:p>
          <a:p>
            <a:endParaRPr lang="en-US" dirty="0" smtClean="0"/>
          </a:p>
          <a:p>
            <a:endParaRPr lang="en-US" dirty="0" smtClean="0"/>
          </a:p>
        </p:txBody>
      </p:sp>
      <p:pic>
        <p:nvPicPr>
          <p:cNvPr id="4" name="Picture 3" descr="lecture 2.jpg"/>
          <p:cNvPicPr>
            <a:picLocks noChangeAspect="1"/>
          </p:cNvPicPr>
          <p:nvPr/>
        </p:nvPicPr>
        <p:blipFill>
          <a:blip r:embed="rId2" cstate="print"/>
          <a:stretch>
            <a:fillRect/>
          </a:stretch>
        </p:blipFill>
        <p:spPr>
          <a:xfrm>
            <a:off x="1295399" y="3124200"/>
            <a:ext cx="2615339" cy="2057400"/>
          </a:xfrm>
          <a:prstGeom prst="rect">
            <a:avLst/>
          </a:prstGeom>
        </p:spPr>
      </p:pic>
      <p:pic>
        <p:nvPicPr>
          <p:cNvPr id="5" name="Picture 4" descr="lecture 2.jpg"/>
          <p:cNvPicPr>
            <a:picLocks noChangeAspect="1"/>
          </p:cNvPicPr>
          <p:nvPr/>
        </p:nvPicPr>
        <p:blipFill>
          <a:blip r:embed="rId2" cstate="print"/>
          <a:stretch>
            <a:fillRect/>
          </a:stretch>
        </p:blipFill>
        <p:spPr>
          <a:xfrm>
            <a:off x="4876800" y="3124200"/>
            <a:ext cx="2615339" cy="2057400"/>
          </a:xfrm>
          <a:prstGeom prst="rect">
            <a:avLst/>
          </a:prstGeom>
        </p:spPr>
      </p:pic>
      <p:sp>
        <p:nvSpPr>
          <p:cNvPr id="6" name="TextBox 5"/>
          <p:cNvSpPr txBox="1"/>
          <p:nvPr/>
        </p:nvSpPr>
        <p:spPr>
          <a:xfrm>
            <a:off x="7391400" y="3048000"/>
            <a:ext cx="1447800" cy="923330"/>
          </a:xfrm>
          <a:prstGeom prst="rect">
            <a:avLst/>
          </a:prstGeom>
          <a:noFill/>
        </p:spPr>
        <p:txBody>
          <a:bodyPr wrap="square" rtlCol="0">
            <a:spAutoFit/>
          </a:bodyPr>
          <a:lstStyle/>
          <a:p>
            <a:r>
              <a:rPr lang="en-US" dirty="0" smtClean="0">
                <a:solidFill>
                  <a:srgbClr val="00B050"/>
                </a:solidFill>
              </a:rPr>
              <a:t>Cambridge Professor</a:t>
            </a:r>
          </a:p>
          <a:p>
            <a:r>
              <a:rPr lang="en-US" b="1" dirty="0" smtClean="0">
                <a:solidFill>
                  <a:srgbClr val="00B050"/>
                </a:solidFill>
                <a:latin typeface="Calibri"/>
              </a:rPr>
              <a:t>←</a:t>
            </a:r>
            <a:endParaRPr lang="en-US" b="1" dirty="0">
              <a:solidFill>
                <a:srgbClr val="00B050"/>
              </a:solidFill>
            </a:endParaRPr>
          </a:p>
        </p:txBody>
      </p:sp>
      <p:sp>
        <p:nvSpPr>
          <p:cNvPr id="8" name="TextBox 7"/>
          <p:cNvSpPr txBox="1"/>
          <p:nvPr/>
        </p:nvSpPr>
        <p:spPr>
          <a:xfrm>
            <a:off x="2133600" y="3276600"/>
            <a:ext cx="1295400" cy="646331"/>
          </a:xfrm>
          <a:prstGeom prst="rect">
            <a:avLst/>
          </a:prstGeom>
          <a:noFill/>
        </p:spPr>
        <p:txBody>
          <a:bodyPr wrap="square" rtlCol="0">
            <a:spAutoFit/>
          </a:bodyPr>
          <a:lstStyle/>
          <a:p>
            <a:r>
              <a:rPr lang="en-US" dirty="0" smtClean="0">
                <a:solidFill>
                  <a:srgbClr val="00B050"/>
                </a:solidFill>
              </a:rPr>
              <a:t>Cambridge</a:t>
            </a:r>
          </a:p>
          <a:p>
            <a:r>
              <a:rPr lang="en-US" dirty="0" smtClean="0">
                <a:solidFill>
                  <a:srgbClr val="00B050"/>
                </a:solidFill>
              </a:rPr>
              <a:t>Student </a:t>
            </a:r>
            <a:r>
              <a:rPr lang="en-US" dirty="0" smtClean="0">
                <a:solidFill>
                  <a:srgbClr val="00B050"/>
                </a:solidFill>
                <a:latin typeface="Calibri"/>
              </a:rPr>
              <a:t>→</a:t>
            </a:r>
            <a:endParaRPr lang="en-US" dirty="0">
              <a:solidFill>
                <a:srgbClr val="00B050"/>
              </a:solidFill>
            </a:endParaRPr>
          </a:p>
        </p:txBody>
      </p:sp>
      <p:sp>
        <p:nvSpPr>
          <p:cNvPr id="9" name="TextBox 8"/>
          <p:cNvSpPr txBox="1"/>
          <p:nvPr/>
        </p:nvSpPr>
        <p:spPr>
          <a:xfrm>
            <a:off x="1447800" y="5562600"/>
            <a:ext cx="6096000" cy="830997"/>
          </a:xfrm>
          <a:prstGeom prst="rect">
            <a:avLst/>
          </a:prstGeom>
          <a:solidFill>
            <a:schemeClr val="accent1"/>
          </a:solidFill>
        </p:spPr>
        <p:txBody>
          <a:bodyPr wrap="square" rtlCol="0">
            <a:spAutoFit/>
          </a:bodyPr>
          <a:lstStyle/>
          <a:p>
            <a:pPr algn="ctr"/>
            <a:r>
              <a:rPr lang="en-US" sz="2400" dirty="0" smtClean="0"/>
              <a:t>The “professor” was perceived 6.4cm taller than the “student”</a:t>
            </a:r>
            <a:endParaRPr lang="en-US"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ppt_x"/>
                                          </p:val>
                                        </p:tav>
                                        <p:tav tm="100000">
                                          <p:val>
                                            <p:strVal val="#ppt_x"/>
                                          </p:val>
                                        </p:tav>
                                      </p:tavLst>
                                    </p:anim>
                                    <p:anim calcmode="lin" valueType="num">
                                      <p:cBhvr additive="base">
                                        <p:cTn id="2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diamond(in)">
                                      <p:cBhvr>
                                        <p:cTn id="2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Who looks more presidential.jpg"/>
          <p:cNvPicPr>
            <a:picLocks noGrp="1" noChangeAspect="1"/>
          </p:cNvPicPr>
          <p:nvPr>
            <p:ph idx="1"/>
          </p:nvPr>
        </p:nvPicPr>
        <p:blipFill>
          <a:blip r:embed="rId2" cstate="print"/>
          <a:stretch>
            <a:fillRect/>
          </a:stretch>
        </p:blipFill>
        <p:spPr>
          <a:xfrm>
            <a:off x="457200" y="1143000"/>
            <a:ext cx="8256080" cy="5391150"/>
          </a:xfrm>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Symbols of authority - </a:t>
            </a:r>
            <a:r>
              <a:rPr lang="en-US" b="1" dirty="0" smtClean="0"/>
              <a:t>Clothes</a:t>
            </a:r>
            <a:endParaRPr lang="en-US" b="1" dirty="0"/>
          </a:p>
        </p:txBody>
      </p:sp>
      <p:sp>
        <p:nvSpPr>
          <p:cNvPr id="3" name="Content Placeholder 2"/>
          <p:cNvSpPr>
            <a:spLocks noGrp="1"/>
          </p:cNvSpPr>
          <p:nvPr>
            <p:ph idx="1"/>
          </p:nvPr>
        </p:nvSpPr>
        <p:spPr/>
        <p:txBody>
          <a:bodyPr/>
          <a:lstStyle/>
          <a:p>
            <a:r>
              <a:rPr lang="en-US" dirty="0" err="1" smtClean="0"/>
              <a:t>Lefkowitz</a:t>
            </a:r>
            <a:r>
              <a:rPr lang="en-US" dirty="0" smtClean="0"/>
              <a:t>, Blake, &amp; Mouton (1955)</a:t>
            </a:r>
          </a:p>
          <a:p>
            <a:pPr>
              <a:buNone/>
            </a:pPr>
            <a:r>
              <a:rPr lang="en-US" dirty="0" smtClean="0"/>
              <a:t>	A man crossed the street against the traffic light. He was either in suit or in work shirt and trousers.</a:t>
            </a:r>
          </a:p>
          <a:p>
            <a:pPr>
              <a:buNone/>
            </a:pPr>
            <a:endParaRPr lang="en-US" dirty="0" smtClean="0"/>
          </a:p>
          <a:p>
            <a:r>
              <a:rPr lang="en-US" dirty="0" err="1" smtClean="0"/>
              <a:t>Bickman</a:t>
            </a:r>
            <a:r>
              <a:rPr lang="en-US" dirty="0" smtClean="0"/>
              <a:t> (1974)</a:t>
            </a:r>
          </a:p>
          <a:p>
            <a:pPr>
              <a:buNone/>
            </a:pPr>
            <a:r>
              <a:rPr lang="en-US" dirty="0" smtClean="0"/>
              <a:t>	Asking for some sort of odd request. The requester was dressed either casually or  as security guard.</a:t>
            </a:r>
          </a:p>
          <a:p>
            <a:pPr>
              <a:buNone/>
            </a:pPr>
            <a:endParaRPr lang="en-US" dirty="0"/>
          </a:p>
        </p:txBody>
      </p:sp>
      <p:sp>
        <p:nvSpPr>
          <p:cNvPr id="4" name="TextBox 3"/>
          <p:cNvSpPr txBox="1"/>
          <p:nvPr/>
        </p:nvSpPr>
        <p:spPr>
          <a:xfrm>
            <a:off x="1219200" y="4114800"/>
            <a:ext cx="6248400" cy="369332"/>
          </a:xfrm>
          <a:prstGeom prst="rect">
            <a:avLst/>
          </a:prstGeom>
          <a:solidFill>
            <a:schemeClr val="accent1"/>
          </a:solidFill>
        </p:spPr>
        <p:txBody>
          <a:bodyPr wrap="square" rtlCol="0">
            <a:spAutoFit/>
          </a:bodyPr>
          <a:lstStyle/>
          <a:p>
            <a:pPr algn="ctr"/>
            <a:r>
              <a:rPr lang="en-US" dirty="0" smtClean="0"/>
              <a:t>3.5 times as many people followed the man in the suit</a:t>
            </a:r>
            <a:endParaRPr lang="en-US" dirty="0"/>
          </a:p>
        </p:txBody>
      </p:sp>
      <p:sp>
        <p:nvSpPr>
          <p:cNvPr id="5" name="TextBox 4"/>
          <p:cNvSpPr txBox="1"/>
          <p:nvPr/>
        </p:nvSpPr>
        <p:spPr>
          <a:xfrm>
            <a:off x="990600" y="6324600"/>
            <a:ext cx="6934200" cy="369332"/>
          </a:xfrm>
          <a:prstGeom prst="rect">
            <a:avLst/>
          </a:prstGeom>
          <a:solidFill>
            <a:schemeClr val="accent1"/>
          </a:solidFill>
        </p:spPr>
        <p:txBody>
          <a:bodyPr wrap="square" rtlCol="0">
            <a:spAutoFit/>
          </a:bodyPr>
          <a:lstStyle/>
          <a:p>
            <a:r>
              <a:rPr lang="en-US" dirty="0" smtClean="0"/>
              <a:t>Under 40% obeyed the civilian. More than 80% obeyed the guard.</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 calcmode="lin" valueType="num">
                                      <p:cBhvr additive="base">
                                        <p:cTn id="12"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3" end="3"/>
                                            </p:txEl>
                                          </p:spTgt>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 calcmode="lin" valueType="num">
                                      <p:cBhvr additive="base">
                                        <p:cTn id="16"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checkerboard(across)">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Symbols of authority – </a:t>
            </a:r>
            <a:r>
              <a:rPr lang="en-US" b="1" dirty="0" smtClean="0"/>
              <a:t>Clothes</a:t>
            </a:r>
            <a:br>
              <a:rPr lang="en-US" b="1" dirty="0" smtClean="0"/>
            </a:br>
            <a:r>
              <a:rPr lang="en-US" i="1" dirty="0" smtClean="0"/>
              <a:t>“Bank Examiner Scheme”</a:t>
            </a:r>
            <a:endParaRPr lang="en-US" i="1" dirty="0"/>
          </a:p>
        </p:txBody>
      </p:sp>
      <p:sp>
        <p:nvSpPr>
          <p:cNvPr id="3" name="Content Placeholder 2"/>
          <p:cNvSpPr>
            <a:spLocks noGrp="1"/>
          </p:cNvSpPr>
          <p:nvPr>
            <p:ph idx="1"/>
          </p:nvPr>
        </p:nvSpPr>
        <p:spPr/>
        <p:txBody>
          <a:bodyPr/>
          <a:lstStyle/>
          <a:p>
            <a:r>
              <a:rPr lang="en-US" dirty="0" smtClean="0"/>
              <a:t>Focused on elderly living alone</a:t>
            </a:r>
          </a:p>
          <a:p>
            <a:r>
              <a:rPr lang="en-US" dirty="0" smtClean="0"/>
              <a:t>Man in formal dress and bank guard</a:t>
            </a:r>
            <a:endParaRPr lang="en-US" dirty="0"/>
          </a:p>
        </p:txBody>
      </p:sp>
      <p:pic>
        <p:nvPicPr>
          <p:cNvPr id="4" name="Picture 3" descr="bank guard.gif"/>
          <p:cNvPicPr>
            <a:picLocks noChangeAspect="1"/>
          </p:cNvPicPr>
          <p:nvPr/>
        </p:nvPicPr>
        <p:blipFill>
          <a:blip r:embed="rId2" cstate="print"/>
          <a:stretch>
            <a:fillRect/>
          </a:stretch>
        </p:blipFill>
        <p:spPr>
          <a:xfrm>
            <a:off x="2819400" y="3505200"/>
            <a:ext cx="4762500" cy="3352800"/>
          </a:xfrm>
          <a:prstGeom prst="rect">
            <a:avLst/>
          </a:prstGeom>
        </p:spPr>
      </p:pic>
      <p:pic>
        <p:nvPicPr>
          <p:cNvPr id="5" name="Picture 4" descr="businessman 1.jpg"/>
          <p:cNvPicPr>
            <a:picLocks noChangeAspect="1"/>
          </p:cNvPicPr>
          <p:nvPr/>
        </p:nvPicPr>
        <p:blipFill>
          <a:blip r:embed="rId3" cstate="print"/>
          <a:stretch>
            <a:fillRect/>
          </a:stretch>
        </p:blipFill>
        <p:spPr>
          <a:xfrm>
            <a:off x="4343400" y="3505200"/>
            <a:ext cx="1409700" cy="1519073"/>
          </a:xfrm>
          <a:prstGeom prst="rect">
            <a:avLst/>
          </a:prstGeom>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Authority – Defense</a:t>
            </a:r>
            <a:endParaRPr lang="en-US" dirty="0"/>
          </a:p>
        </p:txBody>
      </p:sp>
      <p:sp>
        <p:nvSpPr>
          <p:cNvPr id="3" name="Content Placeholder 2"/>
          <p:cNvSpPr>
            <a:spLocks noGrp="1"/>
          </p:cNvSpPr>
          <p:nvPr>
            <p:ph idx="1"/>
          </p:nvPr>
        </p:nvSpPr>
        <p:spPr/>
        <p:txBody>
          <a:bodyPr/>
          <a:lstStyle/>
          <a:p>
            <a:pPr>
              <a:buNone/>
            </a:pPr>
            <a:r>
              <a:rPr lang="en-US" dirty="0" smtClean="0"/>
              <a:t>! 	Heighten your awareness of authority power !</a:t>
            </a:r>
          </a:p>
          <a:p>
            <a:pPr>
              <a:buNone/>
            </a:pPr>
            <a:r>
              <a:rPr lang="en-US" dirty="0" smtClean="0"/>
              <a:t>! 	Recognize how easily authority symbols can be faked !</a:t>
            </a:r>
          </a:p>
          <a:p>
            <a:pPr>
              <a:buNone/>
            </a:pPr>
            <a:endParaRPr lang="en-US" dirty="0"/>
          </a:p>
        </p:txBody>
      </p:sp>
      <p:sp>
        <p:nvSpPr>
          <p:cNvPr id="4" name="TextBox 3"/>
          <p:cNvSpPr txBox="1"/>
          <p:nvPr/>
        </p:nvSpPr>
        <p:spPr>
          <a:xfrm>
            <a:off x="2057400" y="4114800"/>
            <a:ext cx="5181600" cy="461665"/>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p:spPr>
        <p:txBody>
          <a:bodyPr wrap="square" rtlCol="0">
            <a:spAutoFit/>
          </a:bodyPr>
          <a:lstStyle/>
          <a:p>
            <a:pPr algn="ctr"/>
            <a:r>
              <a:rPr lang="en-US" sz="2400" dirty="0" smtClean="0"/>
              <a:t>Is this authority truly an expert?</a:t>
            </a:r>
            <a:endParaRPr lang="en-US" sz="2400" dirty="0"/>
          </a:p>
        </p:txBody>
      </p:sp>
      <p:sp>
        <p:nvSpPr>
          <p:cNvPr id="5" name="TextBox 4"/>
          <p:cNvSpPr txBox="1"/>
          <p:nvPr/>
        </p:nvSpPr>
        <p:spPr>
          <a:xfrm>
            <a:off x="1676400" y="5029200"/>
            <a:ext cx="6400800" cy="461665"/>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p:spPr>
        <p:txBody>
          <a:bodyPr wrap="square" rtlCol="0">
            <a:spAutoFit/>
          </a:bodyPr>
          <a:lstStyle/>
          <a:p>
            <a:pPr algn="ctr"/>
            <a:r>
              <a:rPr lang="en-US" sz="2400" dirty="0" smtClean="0"/>
              <a:t>How truthful can we expect the expert to be?</a:t>
            </a:r>
            <a:endParaRPr lang="en-US" sz="2400" dirty="0"/>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SCARCITY</a:t>
            </a:r>
            <a:endParaRPr lang="en-US" dirty="0"/>
          </a:p>
        </p:txBody>
      </p:sp>
      <p:pic>
        <p:nvPicPr>
          <p:cNvPr id="5" name="Picture 4" descr="blue mauritius.jpg"/>
          <p:cNvPicPr>
            <a:picLocks noChangeAspect="1"/>
          </p:cNvPicPr>
          <p:nvPr/>
        </p:nvPicPr>
        <p:blipFill>
          <a:blip r:embed="rId2" cstate="print"/>
          <a:stretch>
            <a:fillRect/>
          </a:stretch>
        </p:blipFill>
        <p:spPr>
          <a:xfrm>
            <a:off x="838200" y="3352800"/>
            <a:ext cx="2133600" cy="2401936"/>
          </a:xfrm>
          <a:prstGeom prst="rect">
            <a:avLst/>
          </a:prstGeom>
        </p:spPr>
      </p:pic>
      <p:pic>
        <p:nvPicPr>
          <p:cNvPr id="6" name="Picture 5" descr="gold.jpg"/>
          <p:cNvPicPr>
            <a:picLocks noChangeAspect="1"/>
          </p:cNvPicPr>
          <p:nvPr/>
        </p:nvPicPr>
        <p:blipFill>
          <a:blip r:embed="rId3" cstate="print"/>
          <a:stretch>
            <a:fillRect/>
          </a:stretch>
        </p:blipFill>
        <p:spPr>
          <a:xfrm>
            <a:off x="3581400" y="3352800"/>
            <a:ext cx="2115430" cy="2352675"/>
          </a:xfrm>
          <a:prstGeom prst="rect">
            <a:avLst/>
          </a:prstGeom>
        </p:spPr>
      </p:pic>
      <p:pic>
        <p:nvPicPr>
          <p:cNvPr id="7" name="Picture 6" descr="champagne expensive.jpg"/>
          <p:cNvPicPr>
            <a:picLocks noChangeAspect="1"/>
          </p:cNvPicPr>
          <p:nvPr/>
        </p:nvPicPr>
        <p:blipFill>
          <a:blip r:embed="rId4" cstate="print"/>
          <a:stretch>
            <a:fillRect/>
          </a:stretch>
        </p:blipFill>
        <p:spPr>
          <a:xfrm>
            <a:off x="6324600" y="3352800"/>
            <a:ext cx="1676400" cy="2392363"/>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38200"/>
            <a:ext cx="8229600" cy="5736336"/>
          </a:xfrm>
        </p:spPr>
        <p:txBody>
          <a:bodyPr/>
          <a:lstStyle/>
          <a:p>
            <a:pPr>
              <a:buNone/>
            </a:pPr>
            <a:r>
              <a:rPr lang="en-US" dirty="0" smtClean="0"/>
              <a:t>Dennis Regan (1971)</a:t>
            </a:r>
            <a:endParaRPr lang="en-US" dirty="0"/>
          </a:p>
        </p:txBody>
      </p:sp>
      <p:pic>
        <p:nvPicPr>
          <p:cNvPr id="4" name="Content Placeholder 3" descr="Coca cola bottle.jpg"/>
          <p:cNvPicPr>
            <a:picLocks noChangeAspect="1"/>
          </p:cNvPicPr>
          <p:nvPr/>
        </p:nvPicPr>
        <p:blipFill>
          <a:blip r:embed="rId2" cstate="print"/>
          <a:stretch>
            <a:fillRect/>
          </a:stretch>
        </p:blipFill>
        <p:spPr>
          <a:xfrm>
            <a:off x="3886200" y="4495800"/>
            <a:ext cx="789305" cy="1047750"/>
          </a:xfrm>
          <a:prstGeom prst="rect">
            <a:avLst/>
          </a:prstGeom>
        </p:spPr>
      </p:pic>
      <p:pic>
        <p:nvPicPr>
          <p:cNvPr id="5" name="Picture 4" descr="person 2.jpg"/>
          <p:cNvPicPr>
            <a:picLocks noChangeAspect="1"/>
          </p:cNvPicPr>
          <p:nvPr/>
        </p:nvPicPr>
        <p:blipFill>
          <a:blip r:embed="rId3" cstate="print"/>
          <a:stretch>
            <a:fillRect/>
          </a:stretch>
        </p:blipFill>
        <p:spPr>
          <a:xfrm>
            <a:off x="1981200" y="2057400"/>
            <a:ext cx="904875" cy="1171575"/>
          </a:xfrm>
          <a:prstGeom prst="rect">
            <a:avLst/>
          </a:prstGeom>
        </p:spPr>
      </p:pic>
      <p:pic>
        <p:nvPicPr>
          <p:cNvPr id="6" name="Picture 5" descr="person 3.jpg"/>
          <p:cNvPicPr>
            <a:picLocks noChangeAspect="1"/>
          </p:cNvPicPr>
          <p:nvPr/>
        </p:nvPicPr>
        <p:blipFill>
          <a:blip r:embed="rId4" cstate="print"/>
          <a:stretch>
            <a:fillRect/>
          </a:stretch>
        </p:blipFill>
        <p:spPr>
          <a:xfrm>
            <a:off x="3200400" y="2057400"/>
            <a:ext cx="904875" cy="1171575"/>
          </a:xfrm>
          <a:prstGeom prst="rect">
            <a:avLst/>
          </a:prstGeom>
        </p:spPr>
      </p:pic>
      <p:pic>
        <p:nvPicPr>
          <p:cNvPr id="7" name="Picture 6" descr="person 2.jpg"/>
          <p:cNvPicPr>
            <a:picLocks noChangeAspect="1"/>
          </p:cNvPicPr>
          <p:nvPr/>
        </p:nvPicPr>
        <p:blipFill>
          <a:blip r:embed="rId3" cstate="print"/>
          <a:stretch>
            <a:fillRect/>
          </a:stretch>
        </p:blipFill>
        <p:spPr>
          <a:xfrm>
            <a:off x="1981200" y="3886200"/>
            <a:ext cx="904875" cy="1171575"/>
          </a:xfrm>
          <a:prstGeom prst="rect">
            <a:avLst/>
          </a:prstGeom>
        </p:spPr>
      </p:pic>
      <p:pic>
        <p:nvPicPr>
          <p:cNvPr id="8" name="Picture 7" descr="person 3.jpg"/>
          <p:cNvPicPr>
            <a:picLocks noChangeAspect="1"/>
          </p:cNvPicPr>
          <p:nvPr/>
        </p:nvPicPr>
        <p:blipFill>
          <a:blip r:embed="rId4" cstate="print"/>
          <a:stretch>
            <a:fillRect/>
          </a:stretch>
        </p:blipFill>
        <p:spPr>
          <a:xfrm>
            <a:off x="3200400" y="3886200"/>
            <a:ext cx="904875" cy="1171575"/>
          </a:xfrm>
          <a:prstGeom prst="rect">
            <a:avLst/>
          </a:prstGeom>
        </p:spPr>
      </p:pic>
      <p:pic>
        <p:nvPicPr>
          <p:cNvPr id="9" name="Picture 8" descr="raffle ticket.jpg"/>
          <p:cNvPicPr>
            <a:picLocks noChangeAspect="1"/>
          </p:cNvPicPr>
          <p:nvPr/>
        </p:nvPicPr>
        <p:blipFill>
          <a:blip r:embed="rId5" cstate="print"/>
          <a:stretch>
            <a:fillRect/>
          </a:stretch>
        </p:blipFill>
        <p:spPr>
          <a:xfrm>
            <a:off x="4953000" y="3505200"/>
            <a:ext cx="1171575" cy="942975"/>
          </a:xfrm>
          <a:prstGeom prst="rect">
            <a:avLst/>
          </a:prstGeom>
        </p:spPr>
      </p:pic>
      <p:pic>
        <p:nvPicPr>
          <p:cNvPr id="10" name="Content Placeholder 3" descr="Coca cola bottle.jpg"/>
          <p:cNvPicPr>
            <a:picLocks noChangeAspect="1"/>
          </p:cNvPicPr>
          <p:nvPr/>
        </p:nvPicPr>
        <p:blipFill>
          <a:blip r:embed="rId2" cstate="print"/>
          <a:stretch>
            <a:fillRect/>
          </a:stretch>
        </p:blipFill>
        <p:spPr>
          <a:xfrm>
            <a:off x="1447800" y="4419600"/>
            <a:ext cx="789305" cy="1047750"/>
          </a:xfrm>
          <a:prstGeom prst="rect">
            <a:avLst/>
          </a:prstGeom>
        </p:spPr>
      </p:pic>
      <p:pic>
        <p:nvPicPr>
          <p:cNvPr id="11" name="Picture 10" descr="raffle ticket.jpg"/>
          <p:cNvPicPr>
            <a:picLocks noChangeAspect="1"/>
          </p:cNvPicPr>
          <p:nvPr/>
        </p:nvPicPr>
        <p:blipFill>
          <a:blip r:embed="rId5" cstate="print"/>
          <a:stretch>
            <a:fillRect/>
          </a:stretch>
        </p:blipFill>
        <p:spPr>
          <a:xfrm>
            <a:off x="3886200" y="3505200"/>
            <a:ext cx="1171575" cy="942975"/>
          </a:xfrm>
          <a:prstGeom prst="rect">
            <a:avLst/>
          </a:prstGeom>
        </p:spPr>
      </p:pic>
      <p:pic>
        <p:nvPicPr>
          <p:cNvPr id="12" name="Picture 11" descr="raffle ticket.jpg"/>
          <p:cNvPicPr>
            <a:picLocks noChangeAspect="1"/>
          </p:cNvPicPr>
          <p:nvPr/>
        </p:nvPicPr>
        <p:blipFill>
          <a:blip r:embed="rId5" cstate="print"/>
          <a:stretch>
            <a:fillRect/>
          </a:stretch>
        </p:blipFill>
        <p:spPr>
          <a:xfrm>
            <a:off x="3886200" y="1828800"/>
            <a:ext cx="1171575" cy="942975"/>
          </a:xfrm>
          <a:prstGeom prst="rect">
            <a:avLst/>
          </a:prstGeom>
        </p:spPr>
      </p:pic>
      <p:pic>
        <p:nvPicPr>
          <p:cNvPr id="13" name="Picture 12" descr="art appreciation.jpg"/>
          <p:cNvPicPr>
            <a:picLocks noChangeAspect="1"/>
          </p:cNvPicPr>
          <p:nvPr/>
        </p:nvPicPr>
        <p:blipFill>
          <a:blip r:embed="rId6" cstate="print"/>
          <a:stretch>
            <a:fillRect/>
          </a:stretch>
        </p:blipFill>
        <p:spPr>
          <a:xfrm>
            <a:off x="7162800" y="762000"/>
            <a:ext cx="1771650" cy="1335552"/>
          </a:xfrm>
          <a:prstGeom prst="rect">
            <a:avLst/>
          </a:prstGeom>
        </p:spPr>
      </p:pic>
      <p:sp>
        <p:nvSpPr>
          <p:cNvPr id="14" name="TextBox 13"/>
          <p:cNvSpPr txBox="1"/>
          <p:nvPr/>
        </p:nvSpPr>
        <p:spPr>
          <a:xfrm>
            <a:off x="4724400" y="4648200"/>
            <a:ext cx="4267200" cy="2031325"/>
          </a:xfrm>
          <a:prstGeom prst="rect">
            <a:avLst/>
          </a:prstGeom>
          <a:gradFill>
            <a:gsLst>
              <a:gs pos="0">
                <a:srgbClr val="E6DCAC"/>
              </a:gs>
              <a:gs pos="12000">
                <a:srgbClr val="E6D78A"/>
              </a:gs>
              <a:gs pos="30000">
                <a:srgbClr val="C7AC4C"/>
              </a:gs>
              <a:gs pos="45000">
                <a:srgbClr val="E6D78A"/>
              </a:gs>
              <a:gs pos="77000">
                <a:srgbClr val="C7AC4C"/>
              </a:gs>
              <a:gs pos="100000">
                <a:srgbClr val="E6DCAC"/>
              </a:gs>
            </a:gsLst>
            <a:lin ang="5400000" scaled="0"/>
          </a:gradFill>
          <a:ln w="3175" cmpd="dbl">
            <a:solidFill>
              <a:srgbClr val="C00000"/>
            </a:solidFill>
          </a:ln>
        </p:spPr>
        <p:txBody>
          <a:bodyPr wrap="square" rtlCol="0">
            <a:spAutoFit/>
          </a:bodyPr>
          <a:lstStyle/>
          <a:p>
            <a:pPr lvl="0" algn="just"/>
            <a:r>
              <a:rPr lang="en-US" sz="1000" dirty="0" smtClean="0"/>
              <a:t>Dennis Regan conducted a research to see how the reciprocation principle works. Subject and another subject (assistant) rated the quality of paintings in “art appreciation” study. Under first conditions, they both rated the paintings. After the session, experimenter’s confederate asked the subject to buy raffle tickets (25c each – way more than Coke)</a:t>
            </a:r>
          </a:p>
          <a:p>
            <a:pPr algn="just"/>
            <a:r>
              <a:rPr lang="en-US" sz="1000" dirty="0" smtClean="0"/>
              <a:t>Under experimental conditions, the confederate left the room and when got back said: “I asked the experimenter if I could get myself a Coke, and he said it was OK, so I bought one for you, too.” When confederate was asking for the favor under the experimental conditions, subjects bought TWICE as many tickets.</a:t>
            </a:r>
            <a:r>
              <a:rPr lang="en-US" dirty="0" smtClean="0"/>
              <a:t>	</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ppt_x"/>
                                          </p:val>
                                        </p:tav>
                                        <p:tav tm="100000">
                                          <p:val>
                                            <p:strVal val="#ppt_x"/>
                                          </p:val>
                                        </p:tav>
                                      </p:tavLst>
                                    </p:anim>
                                    <p:anim calcmode="lin" valueType="num">
                                      <p:cBhvr additive="base">
                                        <p:cTn id="23" dur="500" fill="hold"/>
                                        <p:tgtEl>
                                          <p:spTgt spid="7"/>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ppt_x"/>
                                          </p:val>
                                        </p:tav>
                                        <p:tav tm="100000">
                                          <p:val>
                                            <p:strVal val="#ppt_x"/>
                                          </p:val>
                                        </p:tav>
                                      </p:tavLst>
                                    </p:anim>
                                    <p:anim calcmode="lin" valueType="num">
                                      <p:cBhvr additive="base">
                                        <p:cTn id="27"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8" fill="hold" nodeType="click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additive="base">
                                        <p:cTn id="32" dur="500" fill="hold"/>
                                        <p:tgtEl>
                                          <p:spTgt spid="10"/>
                                        </p:tgtEl>
                                        <p:attrNameLst>
                                          <p:attrName>ppt_x</p:attrName>
                                        </p:attrNameLst>
                                      </p:cBhvr>
                                      <p:tavLst>
                                        <p:tav tm="0">
                                          <p:val>
                                            <p:strVal val="0-#ppt_w/2"/>
                                          </p:val>
                                        </p:tav>
                                        <p:tav tm="100000">
                                          <p:val>
                                            <p:strVal val="#ppt_x"/>
                                          </p:val>
                                        </p:tav>
                                      </p:tavLst>
                                    </p:anim>
                                    <p:anim calcmode="lin" valueType="num">
                                      <p:cBhvr additive="base">
                                        <p:cTn id="33"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8" fill="hold" nodeType="clickEffect">
                                  <p:stCondLst>
                                    <p:cond delay="0"/>
                                  </p:stCondLst>
                                  <p:childTnLst>
                                    <p:set>
                                      <p:cBhvr>
                                        <p:cTn id="37" dur="1" fill="hold">
                                          <p:stCondLst>
                                            <p:cond delay="0"/>
                                          </p:stCondLst>
                                        </p:cTn>
                                        <p:tgtEl>
                                          <p:spTgt spid="4"/>
                                        </p:tgtEl>
                                        <p:attrNameLst>
                                          <p:attrName>style.visibility</p:attrName>
                                        </p:attrNameLst>
                                      </p:cBhvr>
                                      <p:to>
                                        <p:strVal val="visible"/>
                                      </p:to>
                                    </p:set>
                                    <p:anim calcmode="lin" valueType="num">
                                      <p:cBhvr additive="base">
                                        <p:cTn id="38" dur="500" fill="hold"/>
                                        <p:tgtEl>
                                          <p:spTgt spid="4"/>
                                        </p:tgtEl>
                                        <p:attrNameLst>
                                          <p:attrName>ppt_x</p:attrName>
                                        </p:attrNameLst>
                                      </p:cBhvr>
                                      <p:tavLst>
                                        <p:tav tm="0">
                                          <p:val>
                                            <p:strVal val="0-#ppt_w/2"/>
                                          </p:val>
                                        </p:tav>
                                        <p:tav tm="100000">
                                          <p:val>
                                            <p:strVal val="#ppt_x"/>
                                          </p:val>
                                        </p:tav>
                                      </p:tavLst>
                                    </p:anim>
                                    <p:anim calcmode="lin" valueType="num">
                                      <p:cBhvr additive="base">
                                        <p:cTn id="39"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fade">
                                      <p:cBhvr>
                                        <p:cTn id="44" dur="500"/>
                                        <p:tgtEl>
                                          <p:spTgt spid="11"/>
                                        </p:tgtEl>
                                      </p:cBhvr>
                                    </p:animEffect>
                                  </p:childTnLst>
                                </p:cTn>
                              </p:par>
                              <p:par>
                                <p:cTn id="45" presetID="10" presetClass="entr" presetSubtype="0" fill="hold" nodeType="with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500"/>
                                        <p:tgtEl>
                                          <p:spTgt spid="9"/>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fade">
                                      <p:cBhvr>
                                        <p:cTn id="5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do you prefer?</a:t>
            </a:r>
            <a:endParaRPr lang="en-US" dirty="0"/>
          </a:p>
        </p:txBody>
      </p:sp>
      <p:pic>
        <p:nvPicPr>
          <p:cNvPr id="4" name="Content Placeholder 3" descr="blue mau mini.jpg"/>
          <p:cNvPicPr>
            <a:picLocks noGrp="1" noChangeAspect="1"/>
          </p:cNvPicPr>
          <p:nvPr>
            <p:ph idx="1"/>
          </p:nvPr>
        </p:nvPicPr>
        <p:blipFill>
          <a:blip r:embed="rId2" cstate="print"/>
          <a:stretch>
            <a:fillRect/>
          </a:stretch>
        </p:blipFill>
        <p:spPr>
          <a:xfrm>
            <a:off x="990600" y="3048000"/>
            <a:ext cx="885825" cy="1000125"/>
          </a:xfrm>
        </p:spPr>
      </p:pic>
      <p:pic>
        <p:nvPicPr>
          <p:cNvPr id="5" name="Picture 4" descr="postovni znamka regular.jpg"/>
          <p:cNvPicPr>
            <a:picLocks noChangeAspect="1"/>
          </p:cNvPicPr>
          <p:nvPr/>
        </p:nvPicPr>
        <p:blipFill>
          <a:blip r:embed="rId3" cstate="print"/>
          <a:stretch>
            <a:fillRect/>
          </a:stretch>
        </p:blipFill>
        <p:spPr>
          <a:xfrm>
            <a:off x="2667000" y="2895600"/>
            <a:ext cx="847725" cy="1200150"/>
          </a:xfrm>
          <a:prstGeom prst="rect">
            <a:avLst/>
          </a:prstGeom>
        </p:spPr>
      </p:pic>
      <p:pic>
        <p:nvPicPr>
          <p:cNvPr id="6" name="Picture 5" descr="rolls royce.jpg"/>
          <p:cNvPicPr>
            <a:picLocks noChangeAspect="1"/>
          </p:cNvPicPr>
          <p:nvPr/>
        </p:nvPicPr>
        <p:blipFill>
          <a:blip r:embed="rId4" cstate="print"/>
          <a:stretch>
            <a:fillRect/>
          </a:stretch>
        </p:blipFill>
        <p:spPr>
          <a:xfrm>
            <a:off x="533400" y="5334000"/>
            <a:ext cx="1381125" cy="704850"/>
          </a:xfrm>
          <a:prstGeom prst="rect">
            <a:avLst/>
          </a:prstGeom>
        </p:spPr>
      </p:pic>
      <p:pic>
        <p:nvPicPr>
          <p:cNvPr id="7" name="Picture 6" descr="skoda octavia.jpg"/>
          <p:cNvPicPr>
            <a:picLocks noChangeAspect="1"/>
          </p:cNvPicPr>
          <p:nvPr/>
        </p:nvPicPr>
        <p:blipFill>
          <a:blip r:embed="rId5" cstate="print"/>
          <a:stretch>
            <a:fillRect/>
          </a:stretch>
        </p:blipFill>
        <p:spPr>
          <a:xfrm>
            <a:off x="2590800" y="5257800"/>
            <a:ext cx="1219200" cy="838200"/>
          </a:xfrm>
          <a:prstGeom prst="rect">
            <a:avLst/>
          </a:prstGeom>
        </p:spPr>
      </p:pic>
      <p:pic>
        <p:nvPicPr>
          <p:cNvPr id="8" name="Picture 7" descr="tesco chocolate cake.jpg"/>
          <p:cNvPicPr>
            <a:picLocks noChangeAspect="1"/>
          </p:cNvPicPr>
          <p:nvPr/>
        </p:nvPicPr>
        <p:blipFill>
          <a:blip r:embed="rId6" cstate="print"/>
          <a:stretch>
            <a:fillRect/>
          </a:stretch>
        </p:blipFill>
        <p:spPr>
          <a:xfrm>
            <a:off x="7315200" y="2971800"/>
            <a:ext cx="1104900" cy="990600"/>
          </a:xfrm>
          <a:prstGeom prst="rect">
            <a:avLst/>
          </a:prstGeom>
        </p:spPr>
      </p:pic>
      <p:pic>
        <p:nvPicPr>
          <p:cNvPr id="9" name="Picture 8" descr="sacher.jpg"/>
          <p:cNvPicPr>
            <a:picLocks noChangeAspect="1"/>
          </p:cNvPicPr>
          <p:nvPr/>
        </p:nvPicPr>
        <p:blipFill>
          <a:blip r:embed="rId7" cstate="print"/>
          <a:stretch>
            <a:fillRect/>
          </a:stretch>
        </p:blipFill>
        <p:spPr>
          <a:xfrm>
            <a:off x="5562600" y="3048000"/>
            <a:ext cx="1181100" cy="885825"/>
          </a:xfrm>
          <a:prstGeom prst="rect">
            <a:avLst/>
          </a:prstGeom>
        </p:spPr>
      </p:pic>
      <p:pic>
        <p:nvPicPr>
          <p:cNvPr id="10" name="Picture 9" descr="champagne expensive.jpg"/>
          <p:cNvPicPr>
            <a:picLocks noChangeAspect="1"/>
          </p:cNvPicPr>
          <p:nvPr/>
        </p:nvPicPr>
        <p:blipFill>
          <a:blip r:embed="rId8" cstate="print"/>
          <a:stretch>
            <a:fillRect/>
          </a:stretch>
        </p:blipFill>
        <p:spPr>
          <a:xfrm>
            <a:off x="5715000" y="5029200"/>
            <a:ext cx="914400" cy="1304925"/>
          </a:xfrm>
          <a:prstGeom prst="rect">
            <a:avLst/>
          </a:prstGeom>
        </p:spPr>
      </p:pic>
      <p:pic>
        <p:nvPicPr>
          <p:cNvPr id="11" name="Picture 10" descr="hubert wine.jpg"/>
          <p:cNvPicPr>
            <a:picLocks noChangeAspect="1"/>
          </p:cNvPicPr>
          <p:nvPr/>
        </p:nvPicPr>
        <p:blipFill>
          <a:blip r:embed="rId9" cstate="print"/>
          <a:stretch>
            <a:fillRect/>
          </a:stretch>
        </p:blipFill>
        <p:spPr>
          <a:xfrm>
            <a:off x="7620000" y="4724400"/>
            <a:ext cx="552450" cy="17145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Scarcity</a:t>
            </a:r>
            <a:endParaRPr lang="en-US" dirty="0"/>
          </a:p>
        </p:txBody>
      </p:sp>
      <p:sp>
        <p:nvSpPr>
          <p:cNvPr id="3" name="Content Placeholder 2"/>
          <p:cNvSpPr>
            <a:spLocks noGrp="1"/>
          </p:cNvSpPr>
          <p:nvPr>
            <p:ph idx="1"/>
          </p:nvPr>
        </p:nvSpPr>
        <p:spPr/>
        <p:txBody>
          <a:bodyPr/>
          <a:lstStyle/>
          <a:p>
            <a:r>
              <a:rPr lang="en-US" dirty="0" smtClean="0"/>
              <a:t>If an item is rare or becoming rare , it is more valuable</a:t>
            </a:r>
          </a:p>
          <a:p>
            <a:r>
              <a:rPr lang="en-US" dirty="0" smtClean="0"/>
              <a:t>In other words, the less available something is (opportunity, product, etc), the more valuable it seems</a:t>
            </a:r>
          </a:p>
          <a:p>
            <a:endParaRPr lang="en-US" dirty="0"/>
          </a:p>
        </p:txBody>
      </p:sp>
      <p:pic>
        <p:nvPicPr>
          <p:cNvPr id="5" name="Picture 4" descr="blue mau mini.jpg"/>
          <p:cNvPicPr>
            <a:picLocks noChangeAspect="1"/>
          </p:cNvPicPr>
          <p:nvPr/>
        </p:nvPicPr>
        <p:blipFill>
          <a:blip r:embed="rId2" cstate="print"/>
          <a:stretch>
            <a:fillRect/>
          </a:stretch>
        </p:blipFill>
        <p:spPr>
          <a:xfrm>
            <a:off x="8077200" y="762000"/>
            <a:ext cx="885825" cy="1000125"/>
          </a:xfrm>
          <a:prstGeom prst="rect">
            <a:avLst/>
          </a:prstGeom>
        </p:spPr>
      </p:pic>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Scarcity</a:t>
            </a:r>
            <a:endParaRPr lang="en-US" dirty="0"/>
          </a:p>
        </p:txBody>
      </p:sp>
      <p:sp>
        <p:nvSpPr>
          <p:cNvPr id="3" name="Content Placeholder 2"/>
          <p:cNvSpPr>
            <a:spLocks noGrp="1"/>
          </p:cNvSpPr>
          <p:nvPr>
            <p:ph idx="1"/>
          </p:nvPr>
        </p:nvSpPr>
        <p:spPr/>
        <p:txBody>
          <a:bodyPr/>
          <a:lstStyle/>
          <a:p>
            <a:r>
              <a:rPr lang="en-US" dirty="0" smtClean="0"/>
              <a:t>People are more motivated by the thought of LOSING something than by the thought of GAINING something of equal value</a:t>
            </a:r>
          </a:p>
          <a:p>
            <a:endParaRPr lang="en-US" dirty="0" smtClean="0"/>
          </a:p>
          <a:p>
            <a:pPr lvl="1"/>
            <a:r>
              <a:rPr lang="en-US" sz="2000" dirty="0" smtClean="0"/>
              <a:t>Managers weight potential losses more heavily than potential gains </a:t>
            </a:r>
            <a:r>
              <a:rPr lang="en-US" sz="1200" dirty="0" smtClean="0"/>
              <a:t>(Shelley, 1994)</a:t>
            </a:r>
          </a:p>
          <a:p>
            <a:pPr lvl="1"/>
            <a:r>
              <a:rPr lang="en-US" sz="2000" dirty="0" smtClean="0"/>
              <a:t>Stronger emotions when asked to imagine losses as opposed to gains in</a:t>
            </a:r>
          </a:p>
          <a:p>
            <a:pPr lvl="2"/>
            <a:r>
              <a:rPr lang="en-US" sz="1800" dirty="0" smtClean="0"/>
              <a:t>Romantic relationships </a:t>
            </a:r>
          </a:p>
          <a:p>
            <a:pPr lvl="2"/>
            <a:r>
              <a:rPr lang="en-US" sz="1800" dirty="0" smtClean="0"/>
              <a:t>Grade point average</a:t>
            </a:r>
          </a:p>
          <a:p>
            <a:pPr lvl="2"/>
            <a:r>
              <a:rPr lang="en-US" sz="1800" dirty="0" smtClean="0"/>
              <a:t>The case of illness (breast cancer self-examination)</a:t>
            </a:r>
          </a:p>
          <a:p>
            <a:pPr lvl="2"/>
            <a:endParaRPr lang="en-US" dirty="0" smtClean="0"/>
          </a:p>
          <a:p>
            <a:pPr lvl="2"/>
            <a:endParaRPr lang="en-US" dirty="0" smtClean="0"/>
          </a:p>
          <a:p>
            <a:pPr lvl="1"/>
            <a:endParaRPr lang="en-US" dirty="0" smtClean="0"/>
          </a:p>
          <a:p>
            <a:pPr lvl="1"/>
            <a:endParaRPr lang="en-US" dirty="0"/>
          </a:p>
        </p:txBody>
      </p:sp>
      <p:pic>
        <p:nvPicPr>
          <p:cNvPr id="4" name="Picture 3" descr="blue mau mini.jpg"/>
          <p:cNvPicPr>
            <a:picLocks noChangeAspect="1"/>
          </p:cNvPicPr>
          <p:nvPr/>
        </p:nvPicPr>
        <p:blipFill>
          <a:blip r:embed="rId2" cstate="print"/>
          <a:stretch>
            <a:fillRect/>
          </a:stretch>
        </p:blipFill>
        <p:spPr>
          <a:xfrm>
            <a:off x="8077200" y="762000"/>
            <a:ext cx="885825" cy="10001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slide(fromBottom)">
                                      <p:cBhvr>
                                        <p:cTn id="7" dur="500"/>
                                        <p:tgtEl>
                                          <p:spTgt spid="3">
                                            <p:txEl>
                                              <p:pRg st="2" end="2"/>
                                            </p:txEl>
                                          </p:spTgt>
                                        </p:tgtEl>
                                      </p:cBhvr>
                                    </p:animEffect>
                                  </p:childTnLst>
                                </p:cTn>
                              </p:par>
                              <p:par>
                                <p:cTn id="8" presetID="12" presetClass="entr" presetSubtype="4"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slide(fromBottom)">
                                      <p:cBhvr>
                                        <p:cTn id="10" dur="500"/>
                                        <p:tgtEl>
                                          <p:spTgt spid="3">
                                            <p:txEl>
                                              <p:pRg st="3" end="3"/>
                                            </p:txEl>
                                          </p:spTgt>
                                        </p:tgtEl>
                                      </p:cBhvr>
                                    </p:animEffect>
                                  </p:childTnLst>
                                </p:cTn>
                              </p:par>
                              <p:par>
                                <p:cTn id="11" presetID="12" presetClass="entr" presetSubtype="4"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Effect transition="in" filter="slide(fromBottom)">
                                      <p:cBhvr>
                                        <p:cTn id="13" dur="500"/>
                                        <p:tgtEl>
                                          <p:spTgt spid="3">
                                            <p:txEl>
                                              <p:pRg st="4" end="4"/>
                                            </p:txEl>
                                          </p:spTgt>
                                        </p:tgtEl>
                                      </p:cBhvr>
                                    </p:animEffect>
                                  </p:childTnLst>
                                </p:cTn>
                              </p:par>
                              <p:par>
                                <p:cTn id="14" presetID="12" presetClass="entr" presetSubtype="4" fill="hold" nodeType="withEffect">
                                  <p:stCondLst>
                                    <p:cond delay="0"/>
                                  </p:stCondLst>
                                  <p:childTnLst>
                                    <p:set>
                                      <p:cBhvr>
                                        <p:cTn id="15" dur="1" fill="hold">
                                          <p:stCondLst>
                                            <p:cond delay="0"/>
                                          </p:stCondLst>
                                        </p:cTn>
                                        <p:tgtEl>
                                          <p:spTgt spid="3">
                                            <p:txEl>
                                              <p:pRg st="5" end="5"/>
                                            </p:txEl>
                                          </p:spTgt>
                                        </p:tgtEl>
                                        <p:attrNameLst>
                                          <p:attrName>style.visibility</p:attrName>
                                        </p:attrNameLst>
                                      </p:cBhvr>
                                      <p:to>
                                        <p:strVal val="visible"/>
                                      </p:to>
                                    </p:set>
                                    <p:animEffect transition="in" filter="slide(fromBottom)">
                                      <p:cBhvr>
                                        <p:cTn id="16" dur="500"/>
                                        <p:tgtEl>
                                          <p:spTgt spid="3">
                                            <p:txEl>
                                              <p:pRg st="5" end="5"/>
                                            </p:txEl>
                                          </p:spTgt>
                                        </p:tgtEl>
                                      </p:cBhvr>
                                    </p:animEffect>
                                  </p:childTnLst>
                                </p:cTn>
                              </p:par>
                              <p:par>
                                <p:cTn id="17" presetID="12" presetClass="entr" presetSubtype="4" fill="hold"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animEffect transition="in" filter="slide(fromBottom)">
                                      <p:cBhvr>
                                        <p:cTn id="19"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“Limited numbers”</a:t>
            </a:r>
            <a:endParaRPr lang="en-US" dirty="0"/>
          </a:p>
        </p:txBody>
      </p:sp>
      <p:pic>
        <p:nvPicPr>
          <p:cNvPr id="4" name="Content Placeholder 3" descr="unique house.jpg"/>
          <p:cNvPicPr>
            <a:picLocks noGrp="1" noChangeAspect="1"/>
          </p:cNvPicPr>
          <p:nvPr>
            <p:ph idx="1"/>
          </p:nvPr>
        </p:nvPicPr>
        <p:blipFill>
          <a:blip r:embed="rId2" cstate="print"/>
          <a:stretch>
            <a:fillRect/>
          </a:stretch>
        </p:blipFill>
        <p:spPr>
          <a:xfrm>
            <a:off x="228599" y="2743200"/>
            <a:ext cx="6139347" cy="3943350"/>
          </a:xfrm>
        </p:spPr>
      </p:pic>
      <p:pic>
        <p:nvPicPr>
          <p:cNvPr id="5" name="Picture 4" descr="for sale sign.jpg"/>
          <p:cNvPicPr>
            <a:picLocks noChangeAspect="1"/>
          </p:cNvPicPr>
          <p:nvPr/>
        </p:nvPicPr>
        <p:blipFill>
          <a:blip r:embed="rId3" cstate="print"/>
          <a:stretch>
            <a:fillRect/>
          </a:stretch>
        </p:blipFill>
        <p:spPr>
          <a:xfrm>
            <a:off x="6400800" y="5486400"/>
            <a:ext cx="1104900" cy="1181100"/>
          </a:xfrm>
          <a:prstGeom prst="rect">
            <a:avLst/>
          </a:prstGeom>
        </p:spPr>
      </p:pic>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first iphone.jpg"/>
          <p:cNvPicPr>
            <a:picLocks noGrp="1" noChangeAspect="1"/>
          </p:cNvPicPr>
          <p:nvPr>
            <p:ph idx="1"/>
          </p:nvPr>
        </p:nvPicPr>
        <p:blipFill>
          <a:blip r:embed="rId2" cstate="print"/>
          <a:stretch>
            <a:fillRect/>
          </a:stretch>
        </p:blipFill>
        <p:spPr>
          <a:xfrm>
            <a:off x="1066800" y="1219200"/>
            <a:ext cx="7129639" cy="5324475"/>
          </a:xfrm>
        </p:spPr>
      </p:pic>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“Limited time”</a:t>
            </a:r>
            <a:endParaRPr lang="en-US" dirty="0"/>
          </a:p>
        </p:txBody>
      </p:sp>
      <p:sp>
        <p:nvSpPr>
          <p:cNvPr id="3" name="Content Placeholder 2"/>
          <p:cNvSpPr>
            <a:spLocks noGrp="1"/>
          </p:cNvSpPr>
          <p:nvPr>
            <p:ph idx="1"/>
          </p:nvPr>
        </p:nvSpPr>
        <p:spPr/>
        <p:txBody>
          <a:bodyPr/>
          <a:lstStyle/>
          <a:p>
            <a:r>
              <a:rPr lang="en-US" dirty="0" smtClean="0"/>
              <a:t>“Deadline” tactics</a:t>
            </a:r>
          </a:p>
          <a:p>
            <a:pPr lvl="1"/>
            <a:r>
              <a:rPr lang="en-US" dirty="0" smtClean="0"/>
              <a:t>“Limited edition”</a:t>
            </a:r>
          </a:p>
          <a:p>
            <a:pPr lvl="1"/>
            <a:r>
              <a:rPr lang="en-US" dirty="0" smtClean="0"/>
              <a:t>“The SALE ends in 3 days”</a:t>
            </a:r>
          </a:p>
          <a:p>
            <a:pPr lvl="1"/>
            <a:r>
              <a:rPr lang="en-US" dirty="0" smtClean="0"/>
              <a:t>“Call now! If you call in 10 minutes you’ll get…”</a:t>
            </a:r>
            <a:endParaRPr lang="en-US" dirty="0"/>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lim edition snickers.jpg"/>
          <p:cNvPicPr>
            <a:picLocks noGrp="1" noChangeAspect="1"/>
          </p:cNvPicPr>
          <p:nvPr>
            <p:ph idx="1"/>
          </p:nvPr>
        </p:nvPicPr>
        <p:blipFill>
          <a:blip r:embed="rId2" cstate="print"/>
          <a:stretch>
            <a:fillRect/>
          </a:stretch>
        </p:blipFill>
        <p:spPr>
          <a:xfrm>
            <a:off x="152400" y="1143000"/>
            <a:ext cx="4048125" cy="2705100"/>
          </a:xfrm>
        </p:spPr>
      </p:pic>
      <p:pic>
        <p:nvPicPr>
          <p:cNvPr id="5" name="Picture 4" descr="lim edition twix.jpg"/>
          <p:cNvPicPr>
            <a:picLocks noChangeAspect="1"/>
          </p:cNvPicPr>
          <p:nvPr/>
        </p:nvPicPr>
        <p:blipFill>
          <a:blip r:embed="rId3" cstate="print"/>
          <a:stretch>
            <a:fillRect/>
          </a:stretch>
        </p:blipFill>
        <p:spPr>
          <a:xfrm>
            <a:off x="4800600" y="4495800"/>
            <a:ext cx="3657600" cy="1517904"/>
          </a:xfrm>
          <a:prstGeom prst="rect">
            <a:avLst/>
          </a:prstGeom>
        </p:spPr>
      </p:pic>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Content Placeholder 3" descr="lim ed milka.jpg"/>
          <p:cNvPicPr>
            <a:picLocks noChangeAspect="1"/>
          </p:cNvPicPr>
          <p:nvPr/>
        </p:nvPicPr>
        <p:blipFill>
          <a:blip r:embed="rId2" cstate="print"/>
          <a:stretch>
            <a:fillRect/>
          </a:stretch>
        </p:blipFill>
        <p:spPr>
          <a:xfrm>
            <a:off x="2133600" y="1219200"/>
            <a:ext cx="5410200" cy="5410200"/>
          </a:xfrm>
          <a:prstGeom prst="rect">
            <a:avLst/>
          </a:prstGeom>
        </p:spPr>
      </p:pic>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6" name="Content Placeholder 5" descr="lim edi pepsi.png"/>
          <p:cNvPicPr>
            <a:picLocks noGrp="1" noChangeAspect="1"/>
          </p:cNvPicPr>
          <p:nvPr>
            <p:ph idx="1"/>
          </p:nvPr>
        </p:nvPicPr>
        <p:blipFill>
          <a:blip r:embed="rId2" cstate="print"/>
          <a:stretch>
            <a:fillRect/>
          </a:stretch>
        </p:blipFill>
        <p:spPr>
          <a:xfrm>
            <a:off x="1800225" y="2363788"/>
            <a:ext cx="5543550" cy="4095750"/>
          </a:xfrm>
        </p:spPr>
      </p:pic>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lim ed pepsi can.jpg"/>
          <p:cNvPicPr>
            <a:picLocks noGrp="1" noChangeAspect="1"/>
          </p:cNvPicPr>
          <p:nvPr>
            <p:ph idx="1"/>
          </p:nvPr>
        </p:nvPicPr>
        <p:blipFill>
          <a:blip r:embed="rId2" cstate="print"/>
          <a:stretch>
            <a:fillRect/>
          </a:stretch>
        </p:blipFill>
        <p:spPr>
          <a:xfrm>
            <a:off x="3381375" y="2925763"/>
            <a:ext cx="2381250" cy="2971800"/>
          </a:xfr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457200" y="762000"/>
            <a:ext cx="8229600" cy="5772912"/>
          </a:xfrm>
        </p:spPr>
        <p:txBody>
          <a:bodyPr/>
          <a:lstStyle/>
          <a:p>
            <a:r>
              <a:rPr lang="en-US" dirty="0" smtClean="0"/>
              <a:t>Lyndon Johnson</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r>
              <a:rPr lang="en-US" dirty="0" smtClean="0"/>
              <a:t>Did many favors…received many favors</a:t>
            </a:r>
            <a:endParaRPr lang="en-US" dirty="0"/>
          </a:p>
        </p:txBody>
      </p:sp>
      <p:pic>
        <p:nvPicPr>
          <p:cNvPr id="8" name="Picture 7" descr="Lyndon Johnson.jpg"/>
          <p:cNvPicPr>
            <a:picLocks noChangeAspect="1"/>
          </p:cNvPicPr>
          <p:nvPr/>
        </p:nvPicPr>
        <p:blipFill>
          <a:blip r:embed="rId2" cstate="print"/>
          <a:stretch>
            <a:fillRect/>
          </a:stretch>
        </p:blipFill>
        <p:spPr>
          <a:xfrm>
            <a:off x="914400" y="1676400"/>
            <a:ext cx="2521788" cy="3223375"/>
          </a:xfrm>
          <a:prstGeom prst="rect">
            <a:avLst/>
          </a:prstGeom>
        </p:spPr>
      </p:pic>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lim ed coca cola.jpg"/>
          <p:cNvPicPr>
            <a:picLocks noGrp="1" noChangeAspect="1"/>
          </p:cNvPicPr>
          <p:nvPr>
            <p:ph idx="1"/>
          </p:nvPr>
        </p:nvPicPr>
        <p:blipFill>
          <a:blip r:embed="rId2" cstate="print"/>
          <a:stretch>
            <a:fillRect/>
          </a:stretch>
        </p:blipFill>
        <p:spPr>
          <a:xfrm>
            <a:off x="3042880" y="2249488"/>
            <a:ext cx="3058239" cy="4324350"/>
          </a:xfrm>
        </p:spPr>
      </p:pic>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lim ed ipod.jpg"/>
          <p:cNvPicPr>
            <a:picLocks noGrp="1" noChangeAspect="1"/>
          </p:cNvPicPr>
          <p:nvPr>
            <p:ph idx="1"/>
          </p:nvPr>
        </p:nvPicPr>
        <p:blipFill>
          <a:blip r:embed="rId2" cstate="print"/>
          <a:stretch>
            <a:fillRect/>
          </a:stretch>
        </p:blipFill>
        <p:spPr>
          <a:xfrm>
            <a:off x="2333625" y="2292350"/>
            <a:ext cx="4476750" cy="4238625"/>
          </a:xfrm>
        </p:spPr>
      </p:pic>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lim ed mustang.jpg"/>
          <p:cNvPicPr>
            <a:picLocks noGrp="1" noChangeAspect="1"/>
          </p:cNvPicPr>
          <p:nvPr>
            <p:ph idx="1"/>
          </p:nvPr>
        </p:nvPicPr>
        <p:blipFill>
          <a:blip r:embed="rId2" cstate="print"/>
          <a:stretch>
            <a:fillRect/>
          </a:stretch>
        </p:blipFill>
        <p:spPr>
          <a:xfrm>
            <a:off x="1066800" y="1447800"/>
            <a:ext cx="6705600" cy="5029200"/>
          </a:xfrm>
        </p:spPr>
      </p:pic>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lim ed chair.jpg"/>
          <p:cNvPicPr>
            <a:picLocks noGrp="1" noChangeAspect="1"/>
          </p:cNvPicPr>
          <p:nvPr>
            <p:ph idx="1"/>
          </p:nvPr>
        </p:nvPicPr>
        <p:blipFill>
          <a:blip r:embed="rId2" cstate="print"/>
          <a:stretch>
            <a:fillRect/>
          </a:stretch>
        </p:blipFill>
        <p:spPr>
          <a:xfrm>
            <a:off x="1905000" y="1066800"/>
            <a:ext cx="5429250" cy="5429250"/>
          </a:xfrm>
        </p:spPr>
      </p:pic>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Scarcity - Explanation</a:t>
            </a:r>
            <a:endParaRPr lang="en-US" dirty="0"/>
          </a:p>
        </p:txBody>
      </p:sp>
      <p:sp>
        <p:nvSpPr>
          <p:cNvPr id="3" name="Content Placeholder 2"/>
          <p:cNvSpPr>
            <a:spLocks noGrp="1"/>
          </p:cNvSpPr>
          <p:nvPr>
            <p:ph idx="1"/>
          </p:nvPr>
        </p:nvSpPr>
        <p:spPr/>
        <p:txBody>
          <a:bodyPr/>
          <a:lstStyle/>
          <a:p>
            <a:r>
              <a:rPr lang="en-US" dirty="0" smtClean="0"/>
              <a:t>Psychological Reactance Theory (</a:t>
            </a:r>
            <a:r>
              <a:rPr lang="en-US" dirty="0" err="1" smtClean="0"/>
              <a:t>Brehm</a:t>
            </a:r>
            <a:r>
              <a:rPr lang="en-US" dirty="0" smtClean="0"/>
              <a:t>, 1966)</a:t>
            </a:r>
          </a:p>
          <a:p>
            <a:endParaRPr lang="en-US" dirty="0" smtClean="0"/>
          </a:p>
          <a:p>
            <a:endParaRPr lang="en-US" dirty="0" smtClean="0"/>
          </a:p>
          <a:p>
            <a:endParaRPr lang="en-US" dirty="0" smtClean="0"/>
          </a:p>
          <a:p>
            <a:endParaRPr lang="en-US" dirty="0" smtClean="0"/>
          </a:p>
          <a:p>
            <a:r>
              <a:rPr lang="en-US" dirty="0" smtClean="0"/>
              <a:t>As opportunities become less available, we lose freedoms. And we DON’T LIKE to lose freedoms we already have!</a:t>
            </a:r>
            <a:endParaRPr lang="en-US" dirty="0"/>
          </a:p>
        </p:txBody>
      </p:sp>
      <p:sp>
        <p:nvSpPr>
          <p:cNvPr id="4" name="TextBox 3"/>
          <p:cNvSpPr txBox="1"/>
          <p:nvPr/>
        </p:nvSpPr>
        <p:spPr>
          <a:xfrm>
            <a:off x="838200" y="2971800"/>
            <a:ext cx="7391400" cy="1200329"/>
          </a:xfrm>
          <a:prstGeom prst="rect">
            <a:avLst/>
          </a:prstGeom>
          <a:gradFill>
            <a:gsLst>
              <a:gs pos="0">
                <a:srgbClr val="5E9EFF"/>
              </a:gs>
              <a:gs pos="39999">
                <a:srgbClr val="85C2FF"/>
              </a:gs>
              <a:gs pos="70000">
                <a:srgbClr val="C4D6EB"/>
              </a:gs>
              <a:gs pos="100000">
                <a:srgbClr val="FFEBFA"/>
              </a:gs>
            </a:gsLst>
            <a:lin ang="5400000" scaled="0"/>
          </a:gradFill>
        </p:spPr>
        <p:txBody>
          <a:bodyPr wrap="square" rtlCol="0">
            <a:spAutoFit/>
          </a:bodyPr>
          <a:lstStyle/>
          <a:p>
            <a:pPr algn="ctr"/>
            <a:r>
              <a:rPr lang="en-US" sz="2400" dirty="0" smtClean="0"/>
              <a:t>Whenever free choice is limited or threatened, the </a:t>
            </a:r>
            <a:r>
              <a:rPr lang="en-US" sz="2400" b="1" dirty="0" smtClean="0"/>
              <a:t>need to retain our freedoms</a:t>
            </a:r>
            <a:r>
              <a:rPr lang="en-US" sz="2400" dirty="0" smtClean="0"/>
              <a:t> makes us want them significantly more than before</a:t>
            </a:r>
            <a:endParaRPr lang="en-US" sz="2400" dirty="0"/>
          </a:p>
        </p:txBody>
      </p:sp>
      <p:pic>
        <p:nvPicPr>
          <p:cNvPr id="5" name="Picture 4" descr="romeo julliet painting.jpg"/>
          <p:cNvPicPr>
            <a:picLocks noChangeAspect="1"/>
          </p:cNvPicPr>
          <p:nvPr/>
        </p:nvPicPr>
        <p:blipFill>
          <a:blip r:embed="rId2" cstate="print"/>
          <a:stretch>
            <a:fillRect/>
          </a:stretch>
        </p:blipFill>
        <p:spPr>
          <a:xfrm>
            <a:off x="8153400" y="762000"/>
            <a:ext cx="819150" cy="1181100"/>
          </a:xfrm>
          <a:prstGeom prst="rect">
            <a:avLst/>
          </a:prstGeom>
        </p:spPr>
      </p:pic>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Psychological Reactance Theory </a:t>
            </a:r>
            <a:r>
              <a:rPr lang="en-US" sz="2000" dirty="0" smtClean="0"/>
              <a:t>(</a:t>
            </a:r>
            <a:r>
              <a:rPr lang="en-US" sz="2000" dirty="0" err="1" smtClean="0"/>
              <a:t>Brehm</a:t>
            </a:r>
            <a:r>
              <a:rPr lang="en-US" sz="2000" dirty="0" smtClean="0"/>
              <a:t>)</a:t>
            </a:r>
            <a:endParaRPr lang="en-US" sz="2000" dirty="0"/>
          </a:p>
        </p:txBody>
      </p:sp>
      <p:sp>
        <p:nvSpPr>
          <p:cNvPr id="3" name="Content Placeholder 2"/>
          <p:cNvSpPr>
            <a:spLocks noGrp="1"/>
          </p:cNvSpPr>
          <p:nvPr>
            <p:ph idx="1"/>
          </p:nvPr>
        </p:nvSpPr>
        <p:spPr/>
        <p:txBody>
          <a:bodyPr>
            <a:normAutofit/>
          </a:bodyPr>
          <a:lstStyle/>
          <a:p>
            <a:r>
              <a:rPr lang="en-US" sz="2400" dirty="0" smtClean="0"/>
              <a:t>Psychological reactance is an aversive affective reaction in response to regulations or impositions that interfere in freedom and autonomy</a:t>
            </a:r>
          </a:p>
          <a:p>
            <a:r>
              <a:rPr lang="en-US" sz="2400" dirty="0" smtClean="0"/>
              <a:t>Perceived decrease in freedom create an emotional state, called psychological reactance, that elicits behaviors intended to restore this autonomy</a:t>
            </a:r>
          </a:p>
          <a:p>
            <a:r>
              <a:rPr lang="en-US" sz="2400" dirty="0" smtClean="0"/>
              <a:t>Reactance often encourages individuals to follow an opinion that opposes the belief or attitude they were encouraged, or coerced, to adopt. As a consequence, the reactance often increases resistance to persuasion</a:t>
            </a:r>
            <a:endParaRPr lang="en-US" sz="2400" dirty="0"/>
          </a:p>
        </p:txBody>
      </p:sp>
      <p:pic>
        <p:nvPicPr>
          <p:cNvPr id="4" name="Picture 3" descr="romeo julliet painting.jpg"/>
          <p:cNvPicPr>
            <a:picLocks noChangeAspect="1"/>
          </p:cNvPicPr>
          <p:nvPr/>
        </p:nvPicPr>
        <p:blipFill>
          <a:blip r:embed="rId2" cstate="print"/>
          <a:stretch>
            <a:fillRect/>
          </a:stretch>
        </p:blipFill>
        <p:spPr>
          <a:xfrm>
            <a:off x="8153400" y="762000"/>
            <a:ext cx="819150" cy="1181100"/>
          </a:xfrm>
          <a:prstGeom prst="rect">
            <a:avLst/>
          </a:prstGeom>
        </p:spPr>
      </p:pic>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Psychological Reactance Theory</a:t>
            </a:r>
            <a:endParaRPr lang="en-US" dirty="0"/>
          </a:p>
        </p:txBody>
      </p:sp>
      <p:sp>
        <p:nvSpPr>
          <p:cNvPr id="3" name="Content Placeholder 2"/>
          <p:cNvSpPr>
            <a:spLocks noGrp="1"/>
          </p:cNvSpPr>
          <p:nvPr>
            <p:ph idx="1"/>
          </p:nvPr>
        </p:nvSpPr>
        <p:spPr/>
        <p:txBody>
          <a:bodyPr/>
          <a:lstStyle/>
          <a:p>
            <a:r>
              <a:rPr lang="en-US" dirty="0" smtClean="0"/>
              <a:t>Wording of a message has a great impact on eliciting psychological reactance</a:t>
            </a:r>
            <a:r>
              <a:rPr lang="en-US" sz="1200" dirty="0" smtClean="0"/>
              <a:t>			       (Miller, Lane, </a:t>
            </a:r>
            <a:r>
              <a:rPr lang="en-US" sz="1200" dirty="0" err="1" smtClean="0"/>
              <a:t>Deatrick</a:t>
            </a:r>
            <a:r>
              <a:rPr lang="en-US" sz="1200" dirty="0" smtClean="0"/>
              <a:t>, Young, &amp; Potts, 2007; Grandpre, Alvaro, </a:t>
            </a:r>
            <a:r>
              <a:rPr lang="en-US" sz="1200" dirty="0" err="1" smtClean="0"/>
              <a:t>Burgoon</a:t>
            </a:r>
            <a:r>
              <a:rPr lang="en-US" sz="1200" dirty="0" smtClean="0"/>
              <a:t>, Miller, &amp; Hall, 2003)</a:t>
            </a:r>
          </a:p>
          <a:p>
            <a:endParaRPr lang="en-US" dirty="0" smtClean="0"/>
          </a:p>
          <a:p>
            <a:r>
              <a:rPr lang="en-US" sz="1600" i="1" dirty="0" smtClean="0"/>
              <a:t>Imperatives </a:t>
            </a:r>
            <a:r>
              <a:rPr lang="en-US" sz="1600" dirty="0" smtClean="0"/>
              <a:t>(must, need)</a:t>
            </a:r>
          </a:p>
          <a:p>
            <a:r>
              <a:rPr lang="en-US" sz="1600" i="1" dirty="0" smtClean="0"/>
              <a:t>Dogmatic language </a:t>
            </a:r>
            <a:r>
              <a:rPr lang="en-US" sz="1600" dirty="0" smtClean="0"/>
              <a:t>(“…cannot deny that...” "This issue is extremely serious“)</a:t>
            </a:r>
          </a:p>
          <a:p>
            <a:r>
              <a:rPr lang="en-US" sz="1600" i="1" dirty="0" smtClean="0"/>
              <a:t>Contempt for other perspectives </a:t>
            </a:r>
            <a:r>
              <a:rPr lang="en-US" sz="1600" dirty="0" smtClean="0"/>
              <a:t>("Any reasonable person would agree that...“)</a:t>
            </a:r>
          </a:p>
          <a:p>
            <a:endParaRPr lang="en-US" sz="1600" dirty="0" smtClean="0"/>
          </a:p>
          <a:p>
            <a:r>
              <a:rPr lang="en-US" sz="1600" i="1" dirty="0" smtClean="0"/>
              <a:t>Possibility of choice </a:t>
            </a:r>
            <a:r>
              <a:rPr lang="en-US" sz="1600" dirty="0" smtClean="0"/>
              <a:t>(“You have a chance to…”)</a:t>
            </a:r>
          </a:p>
          <a:p>
            <a:r>
              <a:rPr lang="en-US" sz="1600" i="1" dirty="0" smtClean="0"/>
              <a:t>Qualified propositions </a:t>
            </a:r>
            <a:r>
              <a:rPr lang="en-US" sz="1600" dirty="0" smtClean="0"/>
              <a:t>("There is some evidence that...“, "This issue is fairly serious“)</a:t>
            </a:r>
          </a:p>
          <a:p>
            <a:r>
              <a:rPr lang="en-US" sz="1600" i="1" dirty="0" smtClean="0"/>
              <a:t>Avoidance of imperatives or ridiculing language</a:t>
            </a:r>
            <a:endParaRPr lang="en-US" sz="1600" i="1" dirty="0"/>
          </a:p>
        </p:txBody>
      </p:sp>
      <p:pic>
        <p:nvPicPr>
          <p:cNvPr id="4" name="Picture 3" descr="no sign.png"/>
          <p:cNvPicPr>
            <a:picLocks noChangeAspect="1"/>
          </p:cNvPicPr>
          <p:nvPr/>
        </p:nvPicPr>
        <p:blipFill>
          <a:blip r:embed="rId2" cstate="print"/>
          <a:stretch>
            <a:fillRect/>
          </a:stretch>
        </p:blipFill>
        <p:spPr>
          <a:xfrm>
            <a:off x="457200" y="3657600"/>
            <a:ext cx="1143000" cy="1143000"/>
          </a:xfrm>
          <a:prstGeom prst="rect">
            <a:avLst/>
          </a:prstGeom>
        </p:spPr>
      </p:pic>
      <p:pic>
        <p:nvPicPr>
          <p:cNvPr id="5" name="Picture 4" descr="yes sign.jpg"/>
          <p:cNvPicPr>
            <a:picLocks noChangeAspect="1"/>
          </p:cNvPicPr>
          <p:nvPr/>
        </p:nvPicPr>
        <p:blipFill>
          <a:blip r:embed="rId3" cstate="print"/>
          <a:stretch>
            <a:fillRect/>
          </a:stretch>
        </p:blipFill>
        <p:spPr>
          <a:xfrm>
            <a:off x="5791200" y="4800600"/>
            <a:ext cx="1047750" cy="1047750"/>
          </a:xfrm>
          <a:prstGeom prst="rect">
            <a:avLst/>
          </a:prstGeom>
        </p:spPr>
      </p:pic>
      <p:pic>
        <p:nvPicPr>
          <p:cNvPr id="6" name="Picture 5" descr="romeo julliet painting.jpg"/>
          <p:cNvPicPr>
            <a:picLocks noChangeAspect="1"/>
          </p:cNvPicPr>
          <p:nvPr/>
        </p:nvPicPr>
        <p:blipFill>
          <a:blip r:embed="rId4" cstate="print"/>
          <a:stretch>
            <a:fillRect/>
          </a:stretch>
        </p:blipFill>
        <p:spPr>
          <a:xfrm>
            <a:off x="8153400" y="762000"/>
            <a:ext cx="819150" cy="11811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diamond(in)">
                                      <p:cBhvr>
                                        <p:cTn id="7" dur="500"/>
                                        <p:tgtEl>
                                          <p:spTgt spid="3">
                                            <p:txEl>
                                              <p:pRg st="2" end="2"/>
                                            </p:txEl>
                                          </p:spTgt>
                                        </p:tgtEl>
                                      </p:cBhvr>
                                    </p:animEffect>
                                  </p:childTnLst>
                                </p:cTn>
                              </p:par>
                              <p:par>
                                <p:cTn id="8" presetID="8" presetClass="entr" presetSubtype="16"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diamond(in)">
                                      <p:cBhvr>
                                        <p:cTn id="10" dur="500"/>
                                        <p:tgtEl>
                                          <p:spTgt spid="3">
                                            <p:txEl>
                                              <p:pRg st="3" end="3"/>
                                            </p:txEl>
                                          </p:spTgt>
                                        </p:tgtEl>
                                      </p:cBhvr>
                                    </p:animEffect>
                                  </p:childTnLst>
                                </p:cTn>
                              </p:par>
                              <p:par>
                                <p:cTn id="11" presetID="8" presetClass="entr" presetSubtype="16"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Effect transition="in" filter="diamond(in)">
                                      <p:cBhvr>
                                        <p:cTn id="13" dur="500"/>
                                        <p:tgtEl>
                                          <p:spTgt spid="3">
                                            <p:txEl>
                                              <p:pRg st="4" end="4"/>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nodeType="clickEffect">
                                  <p:stCondLst>
                                    <p:cond delay="0"/>
                                  </p:stCondLst>
                                  <p:childTnLst>
                                    <p:set>
                                      <p:cBhvr>
                                        <p:cTn id="17" dur="1" fill="hold">
                                          <p:stCondLst>
                                            <p:cond delay="0"/>
                                          </p:stCondLst>
                                        </p:cTn>
                                        <p:tgtEl>
                                          <p:spTgt spid="3">
                                            <p:txEl>
                                              <p:pRg st="6" end="6"/>
                                            </p:txEl>
                                          </p:spTgt>
                                        </p:tgtEl>
                                        <p:attrNameLst>
                                          <p:attrName>style.visibility</p:attrName>
                                        </p:attrNameLst>
                                      </p:cBhvr>
                                      <p:to>
                                        <p:strVal val="visible"/>
                                      </p:to>
                                    </p:set>
                                    <p:animEffect transition="in" filter="diamond(in)">
                                      <p:cBhvr>
                                        <p:cTn id="18" dur="500"/>
                                        <p:tgtEl>
                                          <p:spTgt spid="3">
                                            <p:txEl>
                                              <p:pRg st="6" end="6"/>
                                            </p:txEl>
                                          </p:spTgt>
                                        </p:tgtEl>
                                      </p:cBhvr>
                                    </p:animEffect>
                                  </p:childTnLst>
                                </p:cTn>
                              </p:par>
                              <p:par>
                                <p:cTn id="19" presetID="8" presetClass="entr" presetSubtype="16" fill="hold"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animEffect transition="in" filter="diamond(in)">
                                      <p:cBhvr>
                                        <p:cTn id="21" dur="500"/>
                                        <p:tgtEl>
                                          <p:spTgt spid="3">
                                            <p:txEl>
                                              <p:pRg st="7" end="7"/>
                                            </p:txEl>
                                          </p:spTgt>
                                        </p:tgtEl>
                                      </p:cBhvr>
                                    </p:animEffect>
                                  </p:childTnLst>
                                </p:cTn>
                              </p:par>
                              <p:par>
                                <p:cTn id="22" presetID="8" presetClass="entr" presetSubtype="16" fill="hold" nodeType="withEffect">
                                  <p:stCondLst>
                                    <p:cond delay="0"/>
                                  </p:stCondLst>
                                  <p:childTnLst>
                                    <p:set>
                                      <p:cBhvr>
                                        <p:cTn id="23" dur="1" fill="hold">
                                          <p:stCondLst>
                                            <p:cond delay="0"/>
                                          </p:stCondLst>
                                        </p:cTn>
                                        <p:tgtEl>
                                          <p:spTgt spid="3">
                                            <p:txEl>
                                              <p:pRg st="8" end="8"/>
                                            </p:txEl>
                                          </p:spTgt>
                                        </p:tgtEl>
                                        <p:attrNameLst>
                                          <p:attrName>style.visibility</p:attrName>
                                        </p:attrNameLst>
                                      </p:cBhvr>
                                      <p:to>
                                        <p:strVal val="visible"/>
                                      </p:to>
                                    </p:set>
                                    <p:animEffect transition="in" filter="diamond(in)">
                                      <p:cBhvr>
                                        <p:cTn id="24" dur="500"/>
                                        <p:tgtEl>
                                          <p:spTgt spid="3">
                                            <p:txEl>
                                              <p:pRg st="8" end="8"/>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4"/>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Individual differences</a:t>
            </a:r>
            <a:endParaRPr lang="en-US" dirty="0"/>
          </a:p>
        </p:txBody>
      </p:sp>
      <p:sp>
        <p:nvSpPr>
          <p:cNvPr id="3" name="Content Placeholder 2"/>
          <p:cNvSpPr>
            <a:spLocks noGrp="1"/>
          </p:cNvSpPr>
          <p:nvPr>
            <p:ph idx="1"/>
          </p:nvPr>
        </p:nvSpPr>
        <p:spPr/>
        <p:txBody>
          <a:bodyPr/>
          <a:lstStyle/>
          <a:p>
            <a:r>
              <a:rPr lang="en-US" dirty="0" smtClean="0"/>
              <a:t>Reactance should be more pervasive in individuals who seek autonomy and feel they are competent and informed enough to choose their own courses of action. </a:t>
            </a:r>
          </a:p>
          <a:p>
            <a:pPr>
              <a:buNone/>
            </a:pPr>
            <a:r>
              <a:rPr lang="en-US" sz="1200" dirty="0" smtClean="0"/>
              <a:t>	</a:t>
            </a:r>
            <a:r>
              <a:rPr lang="en-US" sz="1200" dirty="0" err="1" smtClean="0"/>
              <a:t>Burgoon</a:t>
            </a:r>
            <a:r>
              <a:rPr lang="en-US" sz="1200" dirty="0" smtClean="0"/>
              <a:t>, Alvaro, Grandpre, and </a:t>
            </a:r>
            <a:r>
              <a:rPr lang="en-US" sz="1200" dirty="0" err="1" smtClean="0"/>
              <a:t>Voloudakis</a:t>
            </a:r>
            <a:r>
              <a:rPr lang="en-US" sz="1200" dirty="0" smtClean="0"/>
              <a:t> (2002)</a:t>
            </a:r>
          </a:p>
          <a:p>
            <a:r>
              <a:rPr lang="en-US" dirty="0" smtClean="0"/>
              <a:t>Applications?</a:t>
            </a:r>
            <a:endParaRPr lang="en-US" dirty="0"/>
          </a:p>
        </p:txBody>
      </p:sp>
      <p:pic>
        <p:nvPicPr>
          <p:cNvPr id="4" name="Picture 3" descr="romeo julliet painting.jpg"/>
          <p:cNvPicPr>
            <a:picLocks noChangeAspect="1"/>
          </p:cNvPicPr>
          <p:nvPr/>
        </p:nvPicPr>
        <p:blipFill>
          <a:blip r:embed="rId2" cstate="print"/>
          <a:stretch>
            <a:fillRect/>
          </a:stretch>
        </p:blipFill>
        <p:spPr>
          <a:xfrm>
            <a:off x="8153400" y="762000"/>
            <a:ext cx="819150" cy="1181100"/>
          </a:xfrm>
          <a:prstGeom prst="rect">
            <a:avLst/>
          </a:prstGeom>
        </p:spPr>
      </p:pic>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Consequences of reactance:</a:t>
            </a:r>
            <a:endParaRPr lang="en-US" dirty="0"/>
          </a:p>
        </p:txBody>
      </p:sp>
      <p:sp>
        <p:nvSpPr>
          <p:cNvPr id="3" name="Content Placeholder 2"/>
          <p:cNvSpPr>
            <a:spLocks noGrp="1"/>
          </p:cNvSpPr>
          <p:nvPr>
            <p:ph idx="1"/>
          </p:nvPr>
        </p:nvSpPr>
        <p:spPr/>
        <p:txBody>
          <a:bodyPr>
            <a:normAutofit fontScale="92500"/>
          </a:bodyPr>
          <a:lstStyle/>
          <a:p>
            <a:r>
              <a:rPr lang="en-US" dirty="0" smtClean="0"/>
              <a:t>reactance can provoke behaviors that oppose the rules or courses of action that were imposed and encouraged</a:t>
            </a:r>
          </a:p>
          <a:p>
            <a:r>
              <a:rPr lang="en-US" dirty="0" smtClean="0"/>
              <a:t>engage in acts that are similar, but different, to the behavior that has been restricted (smoking instead drugs)</a:t>
            </a:r>
          </a:p>
          <a:p>
            <a:r>
              <a:rPr lang="en-US" dirty="0" smtClean="0"/>
              <a:t>reactance promotes unfavorable attitudes towards the behavior or proposal that has been prohibited</a:t>
            </a:r>
          </a:p>
          <a:p>
            <a:r>
              <a:rPr lang="en-US" dirty="0" smtClean="0"/>
              <a:t>reactance provokes adverse attitudes towards the source of any restriction</a:t>
            </a:r>
            <a:endParaRPr lang="en-US" dirty="0"/>
          </a:p>
        </p:txBody>
      </p:sp>
      <p:pic>
        <p:nvPicPr>
          <p:cNvPr id="4" name="Picture 3" descr="romeo julliet painting.jpg"/>
          <p:cNvPicPr>
            <a:picLocks noChangeAspect="1"/>
          </p:cNvPicPr>
          <p:nvPr/>
        </p:nvPicPr>
        <p:blipFill>
          <a:blip r:embed="rId2" cstate="print"/>
          <a:stretch>
            <a:fillRect/>
          </a:stretch>
        </p:blipFill>
        <p:spPr>
          <a:xfrm>
            <a:off x="8153400" y="762000"/>
            <a:ext cx="819150" cy="11811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Scarcity experiment </a:t>
            </a:r>
            <a:r>
              <a:rPr lang="en-US" sz="1600" dirty="0" smtClean="0"/>
              <a:t>(</a:t>
            </a:r>
            <a:r>
              <a:rPr lang="en-US" sz="1600" dirty="0" err="1" smtClean="0"/>
              <a:t>Worchel</a:t>
            </a:r>
            <a:r>
              <a:rPr lang="en-US" sz="1600" dirty="0" smtClean="0"/>
              <a:t>, Lee, &amp; </a:t>
            </a:r>
            <a:r>
              <a:rPr lang="en-US" sz="1600" dirty="0" err="1" smtClean="0"/>
              <a:t>Adewole</a:t>
            </a:r>
            <a:r>
              <a:rPr lang="en-US" sz="1600" dirty="0" smtClean="0"/>
              <a:t>, 1975)</a:t>
            </a:r>
            <a:endParaRPr lang="en-US" sz="1600" dirty="0"/>
          </a:p>
        </p:txBody>
      </p:sp>
      <p:sp>
        <p:nvSpPr>
          <p:cNvPr id="3" name="Content Placeholder 2"/>
          <p:cNvSpPr>
            <a:spLocks noGrp="1"/>
          </p:cNvSpPr>
          <p:nvPr>
            <p:ph idx="1"/>
          </p:nvPr>
        </p:nvSpPr>
        <p:spPr/>
        <p:txBody>
          <a:bodyPr>
            <a:normAutofit/>
          </a:bodyPr>
          <a:lstStyle/>
          <a:p>
            <a:pPr marL="624078" indent="-514350">
              <a:buFont typeface="+mj-lt"/>
              <a:buAutoNum type="arabicPeriod"/>
            </a:pPr>
            <a:r>
              <a:rPr lang="en-US" sz="2400" dirty="0" smtClean="0"/>
              <a:t>Participants were in a “consumer preference study”. </a:t>
            </a:r>
          </a:p>
          <a:p>
            <a:pPr marL="624078" indent="-514350">
              <a:buFont typeface="+mj-lt"/>
              <a:buAutoNum type="arabicPeriod"/>
            </a:pPr>
            <a:r>
              <a:rPr lang="en-US" sz="2400" dirty="0" smtClean="0"/>
              <a:t>They were given a chocolate chip cookie from a jar and asked to taste them and rate its quality</a:t>
            </a:r>
          </a:p>
          <a:p>
            <a:pPr marL="624078" indent="-514350">
              <a:buFont typeface="+mj-lt"/>
              <a:buAutoNum type="arabicPeriod"/>
            </a:pPr>
            <a:r>
              <a:rPr lang="en-US" sz="2400" dirty="0" smtClean="0"/>
              <a:t>Half of the raters took the cookie from a jar that contained 10 cookies. The other half took it from the jar that contained only 2 cookies</a:t>
            </a:r>
            <a:endParaRPr lang="en-US" sz="2400" dirty="0"/>
          </a:p>
        </p:txBody>
      </p:sp>
      <p:sp>
        <p:nvSpPr>
          <p:cNvPr id="4" name="TextBox 3"/>
          <p:cNvSpPr txBox="1"/>
          <p:nvPr/>
        </p:nvSpPr>
        <p:spPr>
          <a:xfrm>
            <a:off x="685800" y="5029200"/>
            <a:ext cx="8001000" cy="1323439"/>
          </a:xfrm>
          <a:prstGeom prst="rect">
            <a:avLst/>
          </a:prstGeom>
          <a:solidFill>
            <a:schemeClr val="accent1"/>
          </a:solidFill>
          <a:ln>
            <a:noFill/>
          </a:ln>
        </p:spPr>
        <p:txBody>
          <a:bodyPr wrap="square" rtlCol="0">
            <a:spAutoFit/>
          </a:bodyPr>
          <a:lstStyle/>
          <a:p>
            <a:pPr algn="ctr"/>
            <a:r>
              <a:rPr lang="en-US" sz="2000" dirty="0" smtClean="0"/>
              <a:t>The cookie that was in the jar with only two cookies was rated as:</a:t>
            </a:r>
          </a:p>
          <a:p>
            <a:pPr algn="ctr"/>
            <a:r>
              <a:rPr lang="en-US" sz="2000" b="1" dirty="0" smtClean="0"/>
              <a:t>more desirable </a:t>
            </a:r>
            <a:r>
              <a:rPr lang="en-US" sz="2000" dirty="0" smtClean="0"/>
              <a:t>to eat in the future,</a:t>
            </a:r>
          </a:p>
          <a:p>
            <a:pPr algn="ctr"/>
            <a:r>
              <a:rPr lang="en-US" sz="2000" b="1" dirty="0" smtClean="0"/>
              <a:t>more attractive</a:t>
            </a:r>
            <a:r>
              <a:rPr lang="en-US" sz="2000" dirty="0" smtClean="0"/>
              <a:t> as a consumer item,</a:t>
            </a:r>
          </a:p>
          <a:p>
            <a:pPr algn="ctr"/>
            <a:r>
              <a:rPr lang="en-US" sz="2000" b="1" dirty="0" smtClean="0"/>
              <a:t>more expensive</a:t>
            </a:r>
            <a:endParaRPr lang="en-US" sz="2000" b="1" dirty="0"/>
          </a:p>
        </p:txBody>
      </p:sp>
      <p:pic>
        <p:nvPicPr>
          <p:cNvPr id="5" name="Picture 4" descr="cookie.jpg"/>
          <p:cNvPicPr>
            <a:picLocks noChangeAspect="1"/>
          </p:cNvPicPr>
          <p:nvPr/>
        </p:nvPicPr>
        <p:blipFill>
          <a:blip r:embed="rId2" cstate="print"/>
          <a:stretch>
            <a:fillRect/>
          </a:stretch>
        </p:blipFill>
        <p:spPr>
          <a:xfrm>
            <a:off x="8232296" y="685801"/>
            <a:ext cx="911703" cy="990600"/>
          </a:xfrm>
          <a:prstGeom prst="rect">
            <a:avLst/>
          </a:prstGeom>
        </p:spPr>
      </p:pic>
      <p:pic>
        <p:nvPicPr>
          <p:cNvPr id="6" name="Picture 5" descr="cookie jar.jpg"/>
          <p:cNvPicPr>
            <a:picLocks noChangeAspect="1"/>
          </p:cNvPicPr>
          <p:nvPr/>
        </p:nvPicPr>
        <p:blipFill>
          <a:blip r:embed="rId3" cstate="print"/>
          <a:stretch>
            <a:fillRect/>
          </a:stretch>
        </p:blipFill>
        <p:spPr>
          <a:xfrm>
            <a:off x="0" y="457200"/>
            <a:ext cx="838200" cy="99133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8" presetClass="entr" presetSubtype="16"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diamond(in)">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Unequal exchanges</a:t>
            </a:r>
            <a:endParaRPr lang="en-US" dirty="0"/>
          </a:p>
        </p:txBody>
      </p:sp>
      <p:sp>
        <p:nvSpPr>
          <p:cNvPr id="3" name="Content Placeholder 2"/>
          <p:cNvSpPr>
            <a:spLocks noGrp="1"/>
          </p:cNvSpPr>
          <p:nvPr>
            <p:ph idx="1"/>
          </p:nvPr>
        </p:nvSpPr>
        <p:spPr/>
        <p:txBody>
          <a:bodyPr>
            <a:normAutofit/>
          </a:bodyPr>
          <a:lstStyle/>
          <a:p>
            <a:pPr>
              <a:buNone/>
            </a:pPr>
            <a:r>
              <a:rPr lang="en-US" sz="1600" dirty="0" smtClean="0"/>
              <a:t>(George, </a:t>
            </a:r>
            <a:r>
              <a:rPr lang="en-US" sz="1600" dirty="0" err="1" smtClean="0"/>
              <a:t>Gournic</a:t>
            </a:r>
            <a:r>
              <a:rPr lang="en-US" sz="1600" dirty="0" smtClean="0"/>
              <a:t>,&amp; McAfee, 1988)</a:t>
            </a:r>
          </a:p>
          <a:p>
            <a:r>
              <a:rPr lang="en-US" dirty="0" smtClean="0"/>
              <a:t>The research showed that when a woman allows a man to buy her drinks, she is immediately judged (by both men and women) as more sexually available to him.</a:t>
            </a:r>
            <a:endParaRPr lang="en-US" dirty="0"/>
          </a:p>
        </p:txBody>
      </p:sp>
      <p:pic>
        <p:nvPicPr>
          <p:cNvPr id="4" name="Content Placeholder 5" descr="bar 7.jpg"/>
          <p:cNvPicPr>
            <a:picLocks noChangeAspect="1"/>
          </p:cNvPicPr>
          <p:nvPr/>
        </p:nvPicPr>
        <p:blipFill>
          <a:blip r:embed="rId2" cstate="print"/>
          <a:stretch>
            <a:fillRect/>
          </a:stretch>
        </p:blipFill>
        <p:spPr>
          <a:xfrm>
            <a:off x="7010400" y="4197326"/>
            <a:ext cx="1914525" cy="2413024"/>
          </a:xfrm>
          <a:prstGeom prst="rect">
            <a:avLst/>
          </a:prstGeom>
        </p:spPr>
      </p:pic>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667000"/>
            <a:ext cx="8229600" cy="1905000"/>
          </a:xfrm>
          <a:ln>
            <a:solidFill>
              <a:srgbClr val="FF0000"/>
            </a:solidFill>
          </a:ln>
        </p:spPr>
        <p:txBody>
          <a:bodyPr>
            <a:normAutofit/>
          </a:bodyPr>
          <a:lstStyle/>
          <a:p>
            <a:pPr algn="ctr"/>
            <a:r>
              <a:rPr lang="en-US" sz="3200" dirty="0" smtClean="0"/>
              <a:t>The joy is </a:t>
            </a:r>
            <a:r>
              <a:rPr lang="en-US" sz="3200" b="1" dirty="0" smtClean="0"/>
              <a:t>not in the experiencing </a:t>
            </a:r>
            <a:r>
              <a:rPr lang="en-US" sz="3200" dirty="0" smtClean="0"/>
              <a:t>of a scarce object </a:t>
            </a:r>
            <a:r>
              <a:rPr lang="en-US" sz="3200" b="1" dirty="0" smtClean="0"/>
              <a:t>but in the possessing</a:t>
            </a:r>
            <a:r>
              <a:rPr lang="en-US" sz="3200" dirty="0" smtClean="0"/>
              <a:t> of it.</a:t>
            </a:r>
            <a:endParaRPr lang="en-US" sz="3200" dirty="0"/>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Scarcity defense</a:t>
            </a:r>
            <a:endParaRPr lang="en-US" dirty="0"/>
          </a:p>
        </p:txBody>
      </p:sp>
      <p:sp>
        <p:nvSpPr>
          <p:cNvPr id="3" name="Content Placeholder 2"/>
          <p:cNvSpPr>
            <a:spLocks noGrp="1"/>
          </p:cNvSpPr>
          <p:nvPr>
            <p:ph idx="1"/>
          </p:nvPr>
        </p:nvSpPr>
        <p:spPr/>
        <p:txBody>
          <a:bodyPr/>
          <a:lstStyle/>
          <a:p>
            <a:r>
              <a:rPr lang="en-US" dirty="0" smtClean="0"/>
              <a:t>Stop! Think!</a:t>
            </a:r>
          </a:p>
          <a:p>
            <a:pPr>
              <a:buNone/>
            </a:pPr>
            <a:r>
              <a:rPr lang="en-US" dirty="0" smtClean="0"/>
              <a:t>	Panicky reactions have no place in wise compliance decisions!</a:t>
            </a:r>
          </a:p>
          <a:p>
            <a:r>
              <a:rPr lang="en-US" dirty="0" smtClean="0"/>
              <a:t>Think, is it a real scarcity? Who said you cannot get the same thing somewhere else?</a:t>
            </a:r>
            <a:endParaRPr lang="en-US" dirty="0"/>
          </a:p>
        </p:txBody>
      </p:sp>
      <p:pic>
        <p:nvPicPr>
          <p:cNvPr id="4" name="Picture 3" descr="defense small.jpg"/>
          <p:cNvPicPr>
            <a:picLocks noChangeAspect="1"/>
          </p:cNvPicPr>
          <p:nvPr/>
        </p:nvPicPr>
        <p:blipFill>
          <a:blip r:embed="rId2" cstate="print"/>
          <a:stretch>
            <a:fillRect/>
          </a:stretch>
        </p:blipFill>
        <p:spPr>
          <a:xfrm>
            <a:off x="7848600" y="762000"/>
            <a:ext cx="1085850" cy="1123950"/>
          </a:xfrm>
          <a:prstGeom prst="rect">
            <a:avLst/>
          </a:prstGeom>
        </p:spPr>
      </p:pic>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WE</a:t>
            </a:r>
            <a:endParaRPr lang="en-US" dirty="0"/>
          </a:p>
        </p:txBody>
      </p:sp>
      <p:pic>
        <p:nvPicPr>
          <p:cNvPr id="4" name="Picture 3" descr="top secret.jpg"/>
          <p:cNvPicPr>
            <a:picLocks noChangeAspect="1"/>
          </p:cNvPicPr>
          <p:nvPr/>
        </p:nvPicPr>
        <p:blipFill>
          <a:blip r:embed="rId2" cstate="print"/>
          <a:stretch>
            <a:fillRect/>
          </a:stretch>
        </p:blipFill>
        <p:spPr>
          <a:xfrm>
            <a:off x="2362200" y="1905000"/>
            <a:ext cx="4672013" cy="4672013"/>
          </a:xfrm>
          <a:prstGeom prst="rect">
            <a:avLst/>
          </a:prstGeom>
        </p:spPr>
      </p:pic>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SUMMARY</a:t>
            </a:r>
            <a:endParaRPr lang="en-US" dirty="0"/>
          </a:p>
        </p:txBody>
      </p:sp>
      <p:sp>
        <p:nvSpPr>
          <p:cNvPr id="3" name="Content Placeholder 2"/>
          <p:cNvSpPr>
            <a:spLocks noGrp="1"/>
          </p:cNvSpPr>
          <p:nvPr>
            <p:ph idx="1"/>
          </p:nvPr>
        </p:nvSpPr>
        <p:spPr/>
        <p:txBody>
          <a:bodyPr/>
          <a:lstStyle/>
          <a:p>
            <a:r>
              <a:rPr lang="en-US" dirty="0" smtClean="0"/>
              <a:t>Reciprocity</a:t>
            </a:r>
          </a:p>
          <a:p>
            <a:r>
              <a:rPr lang="en-US" dirty="0" smtClean="0"/>
              <a:t>Commitment and consistency</a:t>
            </a:r>
          </a:p>
          <a:p>
            <a:r>
              <a:rPr lang="en-US" dirty="0" smtClean="0"/>
              <a:t>Social proof</a:t>
            </a:r>
          </a:p>
          <a:p>
            <a:r>
              <a:rPr lang="en-US" dirty="0" smtClean="0"/>
              <a:t>Liking</a:t>
            </a:r>
          </a:p>
          <a:p>
            <a:r>
              <a:rPr lang="en-US" dirty="0" smtClean="0"/>
              <a:t>Authority</a:t>
            </a:r>
          </a:p>
          <a:p>
            <a:r>
              <a:rPr lang="en-US" dirty="0" smtClean="0"/>
              <a:t>Scarcity</a:t>
            </a:r>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gifts are the best?</a:t>
            </a:r>
            <a:endParaRPr lang="en-US" dirty="0"/>
          </a:p>
        </p:txBody>
      </p:sp>
      <p:sp>
        <p:nvSpPr>
          <p:cNvPr id="3" name="Content Placeholder 2"/>
          <p:cNvSpPr>
            <a:spLocks noGrp="1"/>
          </p:cNvSpPr>
          <p:nvPr>
            <p:ph idx="1"/>
          </p:nvPr>
        </p:nvSpPr>
        <p:spPr/>
        <p:txBody>
          <a:bodyPr/>
          <a:lstStyle/>
          <a:p>
            <a:r>
              <a:rPr lang="en-US" dirty="0" smtClean="0"/>
              <a:t>Significant</a:t>
            </a:r>
          </a:p>
          <a:p>
            <a:r>
              <a:rPr lang="en-US" dirty="0" smtClean="0"/>
              <a:t>Unexpected</a:t>
            </a:r>
          </a:p>
          <a:p>
            <a:r>
              <a:rPr lang="en-US" dirty="0" smtClean="0"/>
              <a:t>Personalized</a:t>
            </a:r>
          </a:p>
          <a:p>
            <a:endParaRPr lang="en-US" dirty="0" smtClean="0"/>
          </a:p>
          <a:p>
            <a:pPr>
              <a:buNone/>
            </a:pPr>
            <a:r>
              <a:rPr lang="en-US" dirty="0" smtClean="0"/>
              <a:t>? What about “gifts” by charity workers in the streets?</a:t>
            </a:r>
          </a:p>
          <a:p>
            <a:pPr>
              <a:buNone/>
            </a:pPr>
            <a:endParaRPr lang="en-US" dirty="0"/>
          </a:p>
        </p:txBody>
      </p:sp>
      <p:pic>
        <p:nvPicPr>
          <p:cNvPr id="4" name="Picture 3" descr="detroit jersey.jpg"/>
          <p:cNvPicPr>
            <a:picLocks noChangeAspect="1"/>
          </p:cNvPicPr>
          <p:nvPr/>
        </p:nvPicPr>
        <p:blipFill>
          <a:blip r:embed="rId2" cstate="print"/>
          <a:stretch>
            <a:fillRect/>
          </a:stretch>
        </p:blipFill>
        <p:spPr>
          <a:xfrm>
            <a:off x="1600200" y="5105400"/>
            <a:ext cx="1333500" cy="1333500"/>
          </a:xfrm>
          <a:prstGeom prst="rect">
            <a:avLst/>
          </a:prstGeom>
        </p:spPr>
      </p:pic>
      <p:pic>
        <p:nvPicPr>
          <p:cNvPr id="5" name="Picture 4" descr="parker pen.jpg"/>
          <p:cNvPicPr>
            <a:picLocks noChangeAspect="1"/>
          </p:cNvPicPr>
          <p:nvPr/>
        </p:nvPicPr>
        <p:blipFill>
          <a:blip r:embed="rId3" cstate="print"/>
          <a:stretch>
            <a:fillRect/>
          </a:stretch>
        </p:blipFill>
        <p:spPr>
          <a:xfrm>
            <a:off x="3733800" y="5029200"/>
            <a:ext cx="1639455" cy="1524000"/>
          </a:xfrm>
          <a:prstGeom prst="rect">
            <a:avLst/>
          </a:prstGeom>
        </p:spPr>
      </p:pic>
      <p:pic>
        <p:nvPicPr>
          <p:cNvPr id="6" name="Picture 5" descr="skydive 3.jpg"/>
          <p:cNvPicPr>
            <a:picLocks noChangeAspect="1"/>
          </p:cNvPicPr>
          <p:nvPr/>
        </p:nvPicPr>
        <p:blipFill>
          <a:blip r:embed="rId4" cstate="print"/>
          <a:stretch>
            <a:fillRect/>
          </a:stretch>
        </p:blipFill>
        <p:spPr>
          <a:xfrm>
            <a:off x="6324600" y="5410200"/>
            <a:ext cx="1590675" cy="1058159"/>
          </a:xfrm>
          <a:prstGeom prst="rect">
            <a:avLst/>
          </a:prstGeom>
        </p:spPr>
      </p:pic>
      <p:pic>
        <p:nvPicPr>
          <p:cNvPr id="7" name="Picture 6" descr="gift.jpg"/>
          <p:cNvPicPr>
            <a:picLocks noChangeAspect="1"/>
          </p:cNvPicPr>
          <p:nvPr/>
        </p:nvPicPr>
        <p:blipFill>
          <a:blip r:embed="rId5" cstate="print"/>
          <a:stretch>
            <a:fillRect/>
          </a:stretch>
        </p:blipFill>
        <p:spPr>
          <a:xfrm>
            <a:off x="7899400" y="762000"/>
            <a:ext cx="1244600" cy="107035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diamond(in)">
                                      <p:cBhvr>
                                        <p:cTn id="7" dur="500"/>
                                        <p:tgtEl>
                                          <p:spTgt spid="3">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slide(fromBottom)">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slide(fromBottom)">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slide(fromBottom)">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Urban">
  <a:themeElements>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Urban">
      <a:majorFont>
        <a:latin typeface="Trebuchet MS"/>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eorgia"/>
        <a:ea typeface=""/>
        <a:cs typeface=""/>
        <a:font script="Jpan" typeface="HG明朝B"/>
        <a:font script="Hang" typeface="맑은 고딕"/>
        <a:font script="Hans" typeface="宋体"/>
        <a:font script="Hant" typeface="新細明體"/>
        <a:font script="Arab" typeface="Arial"/>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Urban">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Urban</Template>
  <TotalTime>1993</TotalTime>
  <Words>2414</Words>
  <Application>Microsoft Office PowerPoint</Application>
  <PresentationFormat>On-screen Show (4:3)</PresentationFormat>
  <Paragraphs>362</Paragraphs>
  <Slides>83</Slides>
  <Notes>3</Notes>
  <HiddenSlides>0</HiddenSlides>
  <MMClips>0</MMClips>
  <ScaleCrop>false</ScaleCrop>
  <HeadingPairs>
    <vt:vector size="4" baseType="variant">
      <vt:variant>
        <vt:lpstr>Theme</vt:lpstr>
      </vt:variant>
      <vt:variant>
        <vt:i4>1</vt:i4>
      </vt:variant>
      <vt:variant>
        <vt:lpstr>Slide Titles</vt:lpstr>
      </vt:variant>
      <vt:variant>
        <vt:i4>83</vt:i4>
      </vt:variant>
    </vt:vector>
  </HeadingPairs>
  <TitlesOfParts>
    <vt:vector size="84" baseType="lpstr">
      <vt:lpstr>Urban</vt:lpstr>
      <vt:lpstr>Six Universal Principles of Persuasion</vt:lpstr>
      <vt:lpstr>Six Universal Principles of Persuasion</vt:lpstr>
      <vt:lpstr>RECIPROCITY</vt:lpstr>
      <vt:lpstr>„Don’t ask what others can do for you, ask what you can do for others. “</vt:lpstr>
      <vt:lpstr>Reciprocity</vt:lpstr>
      <vt:lpstr>Slide 6</vt:lpstr>
      <vt:lpstr>Slide 7</vt:lpstr>
      <vt:lpstr>Unequal exchanges</vt:lpstr>
      <vt:lpstr>What gifts are the best?</vt:lpstr>
      <vt:lpstr>Reciprocity – “Web of indebtedness”</vt:lpstr>
      <vt:lpstr>What happens with favors over time?</vt:lpstr>
      <vt:lpstr>Watergate (1972-1974)</vt:lpstr>
      <vt:lpstr>Reciprocity - Defense</vt:lpstr>
      <vt:lpstr>COMMITMENT &amp; CONSITENCY</vt:lpstr>
      <vt:lpstr>Slide 15</vt:lpstr>
      <vt:lpstr>Slide 16</vt:lpstr>
      <vt:lpstr>Commitment and Consistency</vt:lpstr>
      <vt:lpstr>Slide 18</vt:lpstr>
      <vt:lpstr>Cognitive dissonance</vt:lpstr>
      <vt:lpstr>Practical use</vt:lpstr>
      <vt:lpstr>Slide 21</vt:lpstr>
      <vt:lpstr>Foot-in-the-door technique</vt:lpstr>
      <vt:lpstr>Foot-in-the-door technique</vt:lpstr>
      <vt:lpstr>Foot-in-the-door technique     When does it work?</vt:lpstr>
      <vt:lpstr>Low-Ball</vt:lpstr>
      <vt:lpstr>Commitment and Consistency - Defense</vt:lpstr>
      <vt:lpstr>Social proof</vt:lpstr>
      <vt:lpstr>Slide 28</vt:lpstr>
      <vt:lpstr>Practical Use - UNCERTAINTY</vt:lpstr>
      <vt:lpstr>Practical use</vt:lpstr>
      <vt:lpstr>Practical use</vt:lpstr>
      <vt:lpstr>Practical use - SIMILARITY</vt:lpstr>
      <vt:lpstr>Slide 33</vt:lpstr>
      <vt:lpstr>Social Proof - Defense</vt:lpstr>
      <vt:lpstr>LIKING</vt:lpstr>
      <vt:lpstr>Liking</vt:lpstr>
      <vt:lpstr>Liking</vt:lpstr>
      <vt:lpstr>Liking</vt:lpstr>
      <vt:lpstr>Factors influencing liking:</vt:lpstr>
      <vt:lpstr>Bonding with others</vt:lpstr>
      <vt:lpstr>How to win friends and influence others</vt:lpstr>
      <vt:lpstr>How to win friends and influence others</vt:lpstr>
      <vt:lpstr>Defense</vt:lpstr>
      <vt:lpstr>AUTHORITY</vt:lpstr>
      <vt:lpstr>Authority</vt:lpstr>
      <vt:lpstr>Milgram study – Obedience to Authority</vt:lpstr>
      <vt:lpstr>Milgram study – Obedience to Authority</vt:lpstr>
      <vt:lpstr>Slide 48</vt:lpstr>
      <vt:lpstr>Situational factors</vt:lpstr>
      <vt:lpstr>Milgram study – Obedience to Authority</vt:lpstr>
      <vt:lpstr>Questioning authority</vt:lpstr>
      <vt:lpstr>Questioning authority</vt:lpstr>
      <vt:lpstr>Symbols of authority</vt:lpstr>
      <vt:lpstr>Symbols of authority - Titles</vt:lpstr>
      <vt:lpstr>Slide 55</vt:lpstr>
      <vt:lpstr>Symbols of authority - Clothes</vt:lpstr>
      <vt:lpstr>Symbols of authority – Clothes “Bank Examiner Scheme”</vt:lpstr>
      <vt:lpstr>Authority – Defense</vt:lpstr>
      <vt:lpstr>SCARCITY</vt:lpstr>
      <vt:lpstr>What do you prefer?</vt:lpstr>
      <vt:lpstr>Scarcity</vt:lpstr>
      <vt:lpstr>Scarcity</vt:lpstr>
      <vt:lpstr>“Limited numbers”</vt:lpstr>
      <vt:lpstr>Slide 64</vt:lpstr>
      <vt:lpstr>“Limited time”</vt:lpstr>
      <vt:lpstr>Slide 66</vt:lpstr>
      <vt:lpstr>Slide 67</vt:lpstr>
      <vt:lpstr>Slide 68</vt:lpstr>
      <vt:lpstr>Slide 69</vt:lpstr>
      <vt:lpstr>Slide 70</vt:lpstr>
      <vt:lpstr>Slide 71</vt:lpstr>
      <vt:lpstr>Slide 72</vt:lpstr>
      <vt:lpstr>Slide 73</vt:lpstr>
      <vt:lpstr>Scarcity - Explanation</vt:lpstr>
      <vt:lpstr>Psychological Reactance Theory (Brehm)</vt:lpstr>
      <vt:lpstr>Psychological Reactance Theory</vt:lpstr>
      <vt:lpstr>Individual differences</vt:lpstr>
      <vt:lpstr>Consequences of reactance:</vt:lpstr>
      <vt:lpstr>Scarcity experiment (Worchel, Lee, &amp; Adewole, 1975)</vt:lpstr>
      <vt:lpstr>The joy is not in the experiencing of a scarce object but in the possessing of it.</vt:lpstr>
      <vt:lpstr>Scarcity defense</vt:lpstr>
      <vt:lpstr>WE</vt:lpstr>
      <vt:lpstr>SUMMARY</vt:lpstr>
    </vt:vector>
  </TitlesOfParts>
  <Company>Hewlett-Packard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Six Universal Principles of Persuasion</dc:title>
  <dc:creator>Stanley</dc:creator>
  <cp:lastModifiedBy>Stanley</cp:lastModifiedBy>
  <cp:revision>243</cp:revision>
  <dcterms:created xsi:type="dcterms:W3CDTF">2009-05-22T11:38:37Z</dcterms:created>
  <dcterms:modified xsi:type="dcterms:W3CDTF">2010-02-07T14:28:29Z</dcterms:modified>
</cp:coreProperties>
</file>