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67" r:id="rId3"/>
    <p:sldId id="257" r:id="rId4"/>
    <p:sldId id="258" r:id="rId5"/>
    <p:sldId id="268" r:id="rId6"/>
    <p:sldId id="269" r:id="rId7"/>
    <p:sldId id="259" r:id="rId8"/>
    <p:sldId id="266" r:id="rId9"/>
    <p:sldId id="260" r:id="rId10"/>
    <p:sldId id="264" r:id="rId11"/>
    <p:sldId id="273" r:id="rId12"/>
    <p:sldId id="261" r:id="rId13"/>
    <p:sldId id="262" r:id="rId14"/>
    <p:sldId id="270" r:id="rId15"/>
    <p:sldId id="263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cat>
            <c:strRef>
              <c:f>Sheet1!$A$2:$A$3</c:f>
              <c:strCache>
                <c:ptCount val="2"/>
                <c:pt idx="0">
                  <c:v>Coca Cola</c:v>
                </c:pt>
                <c:pt idx="1">
                  <c:v>Popcorn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  <c:pt idx="1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F0000"/>
            </a:solidFill>
          </c:spPr>
          <c:dLbls>
            <c:showVal val="1"/>
          </c:dLbls>
          <c:cat>
            <c:strRef>
              <c:f>Sheet1!$A$2:$A$3</c:f>
              <c:strCache>
                <c:ptCount val="2"/>
                <c:pt idx="0">
                  <c:v>Coca Cola</c:v>
                </c:pt>
                <c:pt idx="1">
                  <c:v>Popcorn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18.100000000000001</c:v>
                </c:pt>
                <c:pt idx="1">
                  <c:v>57.7</c:v>
                </c:pt>
              </c:numCache>
            </c:numRef>
          </c:val>
        </c:ser>
        <c:shape val="box"/>
        <c:axId val="64334848"/>
        <c:axId val="68825856"/>
        <c:axId val="0"/>
      </c:bar3DChart>
      <c:catAx>
        <c:axId val="64334848"/>
        <c:scaling>
          <c:orientation val="minMax"/>
        </c:scaling>
        <c:axPos val="b"/>
        <c:tickLblPos val="nextTo"/>
        <c:crossAx val="68825856"/>
        <c:crosses val="autoZero"/>
        <c:auto val="1"/>
        <c:lblAlgn val="ctr"/>
        <c:lblOffset val="100"/>
      </c:catAx>
      <c:valAx>
        <c:axId val="68825856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64334848"/>
        <c:crosses val="autoZero"/>
        <c:crossBetween val="between"/>
      </c:valAx>
    </c:plotArea>
    <c:plotVisOnly val="1"/>
  </c:chart>
  <c:spPr>
    <a:ln w="25400">
      <a:solidFill>
        <a:schemeClr val="tx1"/>
      </a:solidFill>
    </a:ln>
  </c:spPr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FB134-F74D-45C2-917D-CDFC1C25E04A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2428F6-224F-45AA-83A9-959A4B981B7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2428F6-224F-45AA-83A9-959A4B981B7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2428F6-224F-45AA-83A9-959A4B981B7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EFC77-8C08-46E0-A82A-D9CEA50183A6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5897C-1C69-4680-8033-DE6DD73CD9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EFC77-8C08-46E0-A82A-D9CEA50183A6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5897C-1C69-4680-8033-DE6DD73CD9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EFC77-8C08-46E0-A82A-D9CEA50183A6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5897C-1C69-4680-8033-DE6DD73CD9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EFC77-8C08-46E0-A82A-D9CEA50183A6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5897C-1C69-4680-8033-DE6DD73CD9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EFC77-8C08-46E0-A82A-D9CEA50183A6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5897C-1C69-4680-8033-DE6DD73CD9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EFC77-8C08-46E0-A82A-D9CEA50183A6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5897C-1C69-4680-8033-DE6DD73CD9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EFC77-8C08-46E0-A82A-D9CEA50183A6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5897C-1C69-4680-8033-DE6DD73CD9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EFC77-8C08-46E0-A82A-D9CEA50183A6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5897C-1C69-4680-8033-DE6DD73CD9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EFC77-8C08-46E0-A82A-D9CEA50183A6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5897C-1C69-4680-8033-DE6DD73CD9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EFC77-8C08-46E0-A82A-D9CEA50183A6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5897C-1C69-4680-8033-DE6DD73CD9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37FEFC77-8C08-46E0-A82A-D9CEA50183A6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0495897C-1C69-4680-8033-DE6DD73CD9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7FEFC77-8C08-46E0-A82A-D9CEA50183A6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495897C-1C69-4680-8033-DE6DD73CD9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Subliminal advertising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Answer: FICTION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76600"/>
          </a:xfrm>
        </p:spPr>
        <p:txBody>
          <a:bodyPr>
            <a:normAutofit/>
          </a:bodyPr>
          <a:lstStyle/>
          <a:p>
            <a:r>
              <a:rPr lang="en-US" sz="2400" i="1" dirty="0" smtClean="0"/>
              <a:t>People have different thresholds for conscious awareness of stimuli</a:t>
            </a:r>
            <a:endParaRPr lang="en-US" sz="2400" dirty="0" smtClean="0"/>
          </a:p>
          <a:p>
            <a:r>
              <a:rPr lang="en-US" sz="2400" i="1" dirty="0" smtClean="0"/>
              <a:t>There is no guarantee that consumers “see” the message in the way that advertisers intend</a:t>
            </a:r>
          </a:p>
          <a:p>
            <a:pPr>
              <a:buNone/>
            </a:pPr>
            <a:r>
              <a:rPr lang="en-US" sz="2400" i="1" dirty="0" smtClean="0"/>
              <a:t>	</a:t>
            </a:r>
            <a:r>
              <a:rPr lang="en-US" sz="2400" dirty="0" smtClean="0"/>
              <a:t>(e.g.: Beat popcorn)</a:t>
            </a:r>
          </a:p>
          <a:p>
            <a:r>
              <a:rPr lang="en-US" sz="2400" i="1" dirty="0" smtClean="0"/>
              <a:t>There is no attention to the subliminal message so the viewer gets distracted by other stimuli</a:t>
            </a:r>
          </a:p>
          <a:p>
            <a:r>
              <a:rPr lang="en-US" sz="2400" b="1" dirty="0" smtClean="0">
                <a:solidFill>
                  <a:srgbClr val="C00000"/>
                </a:solidFill>
              </a:rPr>
              <a:t>Very large number of studies did not support the theory</a:t>
            </a:r>
          </a:p>
          <a:p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4724400"/>
            <a:ext cx="7391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u="sng" dirty="0" smtClean="0"/>
              <a:t>Conclusion</a:t>
            </a:r>
            <a:r>
              <a:rPr lang="en-US" sz="2400" b="1" dirty="0" smtClean="0"/>
              <a:t>: It is possible that a subliminal message could be perceived on a subconscious level. A “sexy picture” might enter the mind. BUT: After the message is processed, it is apt to be overwhelmed by the more powerful images or sounds in the advertisement.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Confessions of James </a:t>
            </a:r>
            <a:r>
              <a:rPr lang="en-US" dirty="0" err="1" smtClean="0"/>
              <a:t>Vicary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2568209"/>
          </a:xfrm>
        </p:spPr>
        <p:txBody>
          <a:bodyPr>
            <a:noAutofit/>
          </a:bodyPr>
          <a:lstStyle/>
          <a:p>
            <a:r>
              <a:rPr lang="en-US" dirty="0" smtClean="0"/>
              <a:t>J.V. (1957)</a:t>
            </a:r>
            <a:r>
              <a:rPr lang="en-US" i="1" dirty="0" smtClean="0"/>
              <a:t> “The study ran for 6 weeks and involved thousands of subjects”</a:t>
            </a:r>
          </a:p>
          <a:p>
            <a:r>
              <a:rPr lang="en-US" dirty="0" smtClean="0"/>
              <a:t>J.V. (1962) </a:t>
            </a:r>
            <a:r>
              <a:rPr lang="en-US" i="1" dirty="0" smtClean="0"/>
              <a:t>“Worse than the timing, though, was the fact that we hadn’t done any research, except what was needed for filing for a patent. I had a small amount of data – too small to be meaningful.</a:t>
            </a:r>
            <a:r>
              <a:rPr lang="en-US" dirty="0" smtClean="0"/>
              <a:t>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Subliminal messages in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http://www.youtube.com/watch?v=uGYZiEvmAno</a:t>
            </a:r>
            <a:endParaRPr lang="en-US" sz="1800" dirty="0"/>
          </a:p>
        </p:txBody>
      </p:sp>
      <p:pic>
        <p:nvPicPr>
          <p:cNvPr id="4" name="Picture 3" descr="led zeppel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2819400"/>
            <a:ext cx="4291654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Subliminal advertising today</a:t>
            </a:r>
            <a:endParaRPr lang="en-US" dirty="0"/>
          </a:p>
        </p:txBody>
      </p:sp>
      <p:pic>
        <p:nvPicPr>
          <p:cNvPr id="4" name="Content Placeholder 3" descr="subli nfs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549724"/>
            <a:ext cx="3581400" cy="5133652"/>
          </a:xfrm>
        </p:spPr>
      </p:pic>
      <p:pic>
        <p:nvPicPr>
          <p:cNvPr id="5" name="Picture 4" descr="subli nfs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2514600"/>
            <a:ext cx="4654402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Subliminal advertising today</a:t>
            </a:r>
            <a:endParaRPr lang="en-US" dirty="0"/>
          </a:p>
        </p:txBody>
      </p:sp>
      <p:pic>
        <p:nvPicPr>
          <p:cNvPr id="7" name="Content Placeholder 6" descr="subli rat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29000" y="2438400"/>
            <a:ext cx="2260600" cy="1625600"/>
          </a:xfrm>
        </p:spPr>
      </p:pic>
      <p:sp>
        <p:nvSpPr>
          <p:cNvPr id="8" name="TextBox 7"/>
          <p:cNvSpPr txBox="1"/>
          <p:nvPr/>
        </p:nvSpPr>
        <p:spPr>
          <a:xfrm>
            <a:off x="1981200" y="47244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http://www.youtube.com/watch?v=2NPKxhfFQMs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0" y="5562600"/>
            <a:ext cx="358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C000"/>
                </a:solidFill>
              </a:rPr>
              <a:t>Intended or not?</a:t>
            </a:r>
            <a:endParaRPr lang="en-US" sz="32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Supraliminal advertising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AKA </a:t>
            </a:r>
            <a:r>
              <a:rPr lang="en-US" b="1" dirty="0" smtClean="0"/>
              <a:t>Product placement</a:t>
            </a:r>
            <a:endParaRPr lang="en-US" b="1" dirty="0"/>
          </a:p>
        </p:txBody>
      </p:sp>
      <p:pic>
        <p:nvPicPr>
          <p:cNvPr id="4" name="Picture 3" descr="sex in the cit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2743200"/>
            <a:ext cx="38100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placement</a:t>
            </a:r>
            <a:endParaRPr lang="en-US" dirty="0"/>
          </a:p>
        </p:txBody>
      </p:sp>
      <p:pic>
        <p:nvPicPr>
          <p:cNvPr id="4" name="Picture 3" descr="aston marti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599" y="1752600"/>
            <a:ext cx="6690071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 smtClean="0"/>
              <a:t>Subliminal advertising was an inspiring idea that terrified ordinary people but was fortunately revealed as totally ineffective advertising tool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Product placement seems to be much more effective advertising tool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Subliminal advertising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752600" y="1905000"/>
            <a:ext cx="571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Give </a:t>
            </a:r>
            <a:r>
              <a:rPr lang="sk-SK" sz="6000" dirty="0" smtClean="0"/>
              <a:t>Stan</a:t>
            </a:r>
            <a:r>
              <a:rPr lang="en-US" sz="6000" dirty="0" smtClean="0"/>
              <a:t> 100 K</a:t>
            </a:r>
            <a:r>
              <a:rPr lang="sk-SK" sz="6000" dirty="0" smtClean="0"/>
              <a:t>č</a:t>
            </a:r>
            <a:endParaRPr lang="en-US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1752600" y="3276600"/>
            <a:ext cx="571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Give </a:t>
            </a:r>
            <a:r>
              <a:rPr lang="sk-SK" sz="6000" dirty="0" smtClean="0"/>
              <a:t>Stan</a:t>
            </a:r>
            <a:r>
              <a:rPr lang="en-US" sz="6000" dirty="0" smtClean="0"/>
              <a:t> 100 K</a:t>
            </a:r>
            <a:r>
              <a:rPr lang="sk-SK" sz="6000" dirty="0" smtClean="0"/>
              <a:t>č</a:t>
            </a:r>
            <a:endParaRPr lang="en-US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4800600"/>
            <a:ext cx="617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Give </a:t>
            </a:r>
            <a:r>
              <a:rPr lang="sk-SK" sz="6000" dirty="0" smtClean="0"/>
              <a:t>Stan</a:t>
            </a:r>
            <a:r>
              <a:rPr lang="en-US" sz="6000" dirty="0" smtClean="0"/>
              <a:t> 100 K</a:t>
            </a:r>
            <a:r>
              <a:rPr lang="sk-SK" sz="6000" dirty="0" smtClean="0"/>
              <a:t>č!!!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dirty="0" err="1" smtClean="0"/>
              <a:t>The</a:t>
            </a:r>
            <a:r>
              <a:rPr lang="sk-SK" dirty="0" smtClean="0"/>
              <a:t> </a:t>
            </a:r>
            <a:r>
              <a:rPr lang="sk-SK" dirty="0" err="1" smtClean="0"/>
              <a:t>Birth</a:t>
            </a:r>
            <a:r>
              <a:rPr lang="sk-SK" dirty="0" smtClean="0"/>
              <a:t> </a:t>
            </a:r>
            <a:r>
              <a:rPr lang="sk-SK" dirty="0" err="1" smtClean="0"/>
              <a:t>of</a:t>
            </a:r>
            <a:r>
              <a:rPr lang="sk-SK" dirty="0" smtClean="0"/>
              <a:t> </a:t>
            </a:r>
            <a:r>
              <a:rPr lang="sk-SK" dirty="0" err="1" smtClean="0"/>
              <a:t>Subliminal</a:t>
            </a:r>
            <a:r>
              <a:rPr lang="sk-SK" dirty="0" smtClean="0"/>
              <a:t> </a:t>
            </a:r>
            <a:r>
              <a:rPr lang="sk-SK" dirty="0" err="1" smtClean="0"/>
              <a:t>Advertising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21336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dirty="0" err="1" smtClean="0">
                <a:latin typeface="Arial" pitchFamily="34" charset="0"/>
                <a:cs typeface="Arial" pitchFamily="34" charset="0"/>
              </a:rPr>
              <a:t>James</a:t>
            </a:r>
            <a:r>
              <a:rPr lang="sk-SK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sk-SK" sz="2400" dirty="0" err="1" smtClean="0">
                <a:latin typeface="Arial" pitchFamily="34" charset="0"/>
                <a:cs typeface="Arial" pitchFamily="34" charset="0"/>
              </a:rPr>
              <a:t>Vicary</a:t>
            </a:r>
            <a:r>
              <a:rPr lang="sk-SK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1957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picn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2895600"/>
            <a:ext cx="2002766" cy="29485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24600" y="1676400"/>
            <a:ext cx="2514600" cy="163121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en-US" sz="2400" dirty="0" smtClean="0">
                <a:latin typeface="Futura Hv" pitchFamily="34" charset="0"/>
              </a:rPr>
              <a:t>Drink Coca-Cola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324600" y="3505200"/>
            <a:ext cx="2514600" cy="178510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dirty="0" smtClean="0"/>
          </a:p>
          <a:p>
            <a:pPr algn="ctr"/>
            <a:endParaRPr lang="en-US" sz="2800" dirty="0"/>
          </a:p>
          <a:p>
            <a:pPr algn="ctr"/>
            <a:r>
              <a:rPr lang="en-US" sz="2800" dirty="0" smtClean="0">
                <a:latin typeface="Futura Hv" pitchFamily="34" charset="0"/>
              </a:rPr>
              <a:t>Eat popcorn</a:t>
            </a:r>
            <a:endParaRPr lang="en-US" sz="3200" dirty="0" smtClean="0">
              <a:latin typeface="Futura Hv" pitchFamily="34" charset="0"/>
            </a:endParaRPr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graphicFrame>
        <p:nvGraphicFramePr>
          <p:cNvPr id="8" name="Chart 7"/>
          <p:cNvGraphicFramePr/>
          <p:nvPr/>
        </p:nvGraphicFramePr>
        <p:xfrm>
          <a:off x="2971800" y="3429000"/>
          <a:ext cx="2895600" cy="3276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895600" y="29718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Tab. 1 </a:t>
            </a:r>
            <a:r>
              <a:rPr lang="en-US" dirty="0" smtClean="0"/>
              <a:t>Increase in consumption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Graphic spid="8" grpId="0">
        <p:bldAsOne/>
      </p:bldGraphic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ubli ad beac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3200" y="2438400"/>
            <a:ext cx="3743325" cy="26452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Wilson Bryan Key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43000" y="1676400"/>
            <a:ext cx="6934200" cy="523220"/>
          </a:xfrm>
          <a:prstGeom prst="rect">
            <a:avLst/>
          </a:prstGeom>
          <a:noFill/>
          <a:ln w="25400">
            <a:solidFill>
              <a:prstClr val="black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 smtClean="0"/>
              <a:t>Subliminal stimuli are EVERYWHERE!!!</a:t>
            </a:r>
            <a:endParaRPr lang="en-US" sz="2800" i="1" dirty="0"/>
          </a:p>
        </p:txBody>
      </p:sp>
      <p:pic>
        <p:nvPicPr>
          <p:cNvPr id="7" name="Picture 6" descr="subli cub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2819400"/>
            <a:ext cx="2876550" cy="3810000"/>
          </a:xfrm>
          <a:prstGeom prst="rect">
            <a:avLst/>
          </a:prstGeom>
        </p:spPr>
      </p:pic>
      <p:pic>
        <p:nvPicPr>
          <p:cNvPr id="8" name="Picture 7" descr="subli camel a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6400" y="4240060"/>
            <a:ext cx="1930400" cy="2617940"/>
          </a:xfrm>
          <a:prstGeom prst="rect">
            <a:avLst/>
          </a:prstGeom>
        </p:spPr>
      </p:pic>
      <p:pic>
        <p:nvPicPr>
          <p:cNvPr id="10" name="Picture 9" descr="subli ad 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37549" y="2438400"/>
            <a:ext cx="1606451" cy="3001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Subliminal message</a:t>
            </a:r>
            <a:endParaRPr lang="en-US" dirty="0"/>
          </a:p>
        </p:txBody>
      </p:sp>
      <p:pic>
        <p:nvPicPr>
          <p:cNvPr id="6" name="Content Placeholder 5" descr="subli came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3896" y="1774825"/>
            <a:ext cx="5496208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Subliminal message</a:t>
            </a:r>
            <a:endParaRPr lang="en-US" dirty="0"/>
          </a:p>
        </p:txBody>
      </p:sp>
      <p:pic>
        <p:nvPicPr>
          <p:cNvPr id="5" name="Content Placeholder 4" descr="subli ad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1752600"/>
            <a:ext cx="2590800" cy="4841204"/>
          </a:xfrm>
        </p:spPr>
      </p:pic>
      <p:pic>
        <p:nvPicPr>
          <p:cNvPr id="7" name="Picture 6" descr="subli ad 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1600" y="1828800"/>
            <a:ext cx="2569071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Subliminal advertising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3886200"/>
          </a:xfrm>
        </p:spPr>
        <p:txBody>
          <a:bodyPr/>
          <a:lstStyle/>
          <a:p>
            <a:r>
              <a:rPr lang="en-US" dirty="0" smtClean="0"/>
              <a:t>Definition:</a:t>
            </a:r>
          </a:p>
          <a:p>
            <a:pPr>
              <a:buNone/>
            </a:pPr>
            <a:r>
              <a:rPr lang="en-US" i="1" dirty="0" smtClean="0"/>
              <a:t>	Subliminal advertising is one that includes a brief, specific message (picture, words, or sound) that cannot be perceived at a normal level of conscious awareness.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429000"/>
            <a:ext cx="8229600" cy="26670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Who thinks that subliminal advertising works?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 - Fact or fiction?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363500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2400" dirty="0" smtClean="0"/>
              <a:t>People can perceive information on a subliminal level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smtClean="0"/>
              <a:t>Under certain circumstances, stimuli processed subliminally can affect judgments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	BUT</a:t>
            </a:r>
          </a:p>
          <a:p>
            <a:pPr>
              <a:buNone/>
            </a:pPr>
            <a:endParaRPr lang="en-US" sz="2400" dirty="0" smtClean="0"/>
          </a:p>
          <a:p>
            <a:pPr>
              <a:buFont typeface="Wingdings" pitchFamily="2" charset="2"/>
              <a:buChar char="q"/>
            </a:pPr>
            <a:r>
              <a:rPr lang="en-US" sz="2400" dirty="0" smtClean="0"/>
              <a:t>Because something can occur in a laboratory setting does not mean it can occur in the noisy, cluttered world of advertising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5715000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dirty="0" smtClean="0"/>
              <a:t> There are several reasons why one should not expect subliminally transmitted messages </a:t>
            </a:r>
            <a:r>
              <a:rPr lang="en-US" sz="2000" smtClean="0"/>
              <a:t>to </a:t>
            </a:r>
            <a:r>
              <a:rPr lang="en-US" sz="2000" smtClean="0"/>
              <a:t>influence </a:t>
            </a:r>
            <a:r>
              <a:rPr lang="en-US" sz="2000" dirty="0" smtClean="0"/>
              <a:t>consumer attitudes or behavior: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310</TotalTime>
  <Words>315</Words>
  <Application>Microsoft Office PowerPoint</Application>
  <PresentationFormat>On-screen Show (4:3)</PresentationFormat>
  <Paragraphs>55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Module</vt:lpstr>
      <vt:lpstr>Subliminal advertising</vt:lpstr>
      <vt:lpstr>Subliminal advertising</vt:lpstr>
      <vt:lpstr>The Birth of Subliminal Advertising</vt:lpstr>
      <vt:lpstr>Wilson Bryan Key</vt:lpstr>
      <vt:lpstr>Subliminal message</vt:lpstr>
      <vt:lpstr>Subliminal message</vt:lpstr>
      <vt:lpstr>Subliminal advertising</vt:lpstr>
      <vt:lpstr>Slide 8</vt:lpstr>
      <vt:lpstr>SA - Fact or fiction?</vt:lpstr>
      <vt:lpstr>Answer: FICTION</vt:lpstr>
      <vt:lpstr>Confessions of James Vicary</vt:lpstr>
      <vt:lpstr>Subliminal messages in music</vt:lpstr>
      <vt:lpstr>Subliminal advertising today</vt:lpstr>
      <vt:lpstr>Subliminal advertising today</vt:lpstr>
      <vt:lpstr>Supraliminal advertising</vt:lpstr>
      <vt:lpstr>Product placement</vt:lpstr>
      <vt:lpstr>Summary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Stanley</dc:creator>
  <cp:lastModifiedBy>Stanley</cp:lastModifiedBy>
  <cp:revision>40</cp:revision>
  <dcterms:created xsi:type="dcterms:W3CDTF">2009-07-16T14:39:24Z</dcterms:created>
  <dcterms:modified xsi:type="dcterms:W3CDTF">2010-02-01T08:14:22Z</dcterms:modified>
</cp:coreProperties>
</file>