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62" r:id="rId2"/>
    <p:sldId id="256" r:id="rId3"/>
    <p:sldId id="260" r:id="rId4"/>
    <p:sldId id="263" r:id="rId5"/>
    <p:sldId id="264" r:id="rId6"/>
    <p:sldId id="265" r:id="rId7"/>
    <p:sldId id="266" r:id="rId8"/>
    <p:sldId id="268" r:id="rId9"/>
    <p:sldId id="269" r:id="rId10"/>
    <p:sldId id="272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500" autoAdjust="0"/>
  </p:normalViewPr>
  <p:slideViewPr>
    <p:cSldViewPr>
      <p:cViewPr varScale="1">
        <p:scale>
          <a:sx n="68" d="100"/>
          <a:sy n="68" d="100"/>
        </p:scale>
        <p:origin x="-121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B31643-2DB9-4ED8-8D09-2DB0C4D24EA5}" type="datetimeFigureOut">
              <a:rPr lang="en-US" smtClean="0"/>
              <a:pPr/>
              <a:t>2/4/2010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9E69DE-C789-48F1-BFC2-71378C12864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CC</a:t>
            </a:r>
            <a:r>
              <a:rPr lang="en-US" baseline="0" dirty="0" smtClean="0"/>
              <a:t> is the key for selling luxurious products.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E69DE-C789-48F1-BFC2-71378C128644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</a:t>
            </a:r>
            <a:r>
              <a:rPr lang="en-US" baseline="0" dirty="0" smtClean="0"/>
              <a:t> variety of stories also plays a crucial part. You don’t get fed up with the campaign so easily because it always brings a new story.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E69DE-C789-48F1-BFC2-71378C128644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88BCF49F-128B-4067-9745-B7D935B5B64C}" type="datetimeFigureOut">
              <a:rPr lang="en-US" smtClean="0"/>
              <a:pPr/>
              <a:t>2/4/2010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986D9AC7-F293-48AA-8D79-569573AFB9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CF49F-128B-4067-9745-B7D935B5B64C}" type="datetimeFigureOut">
              <a:rPr lang="en-US" smtClean="0"/>
              <a:pPr/>
              <a:t>2/4/2010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D9AC7-F293-48AA-8D79-569573AFB9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CF49F-128B-4067-9745-B7D935B5B64C}" type="datetimeFigureOut">
              <a:rPr lang="en-US" smtClean="0"/>
              <a:pPr/>
              <a:t>2/4/2010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D9AC7-F293-48AA-8D79-569573AFB9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CF49F-128B-4067-9745-B7D935B5B64C}" type="datetimeFigureOut">
              <a:rPr lang="en-US" smtClean="0"/>
              <a:pPr/>
              <a:t>2/4/2010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D9AC7-F293-48AA-8D79-569573AFB9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CF49F-128B-4067-9745-B7D935B5B64C}" type="datetimeFigureOut">
              <a:rPr lang="en-US" smtClean="0"/>
              <a:pPr/>
              <a:t>2/4/2010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D9AC7-F293-48AA-8D79-569573AFB9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CF49F-128B-4067-9745-B7D935B5B64C}" type="datetimeFigureOut">
              <a:rPr lang="en-US" smtClean="0"/>
              <a:pPr/>
              <a:t>2/4/2010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D9AC7-F293-48AA-8D79-569573AFB9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8BCF49F-128B-4067-9745-B7D935B5B64C}" type="datetimeFigureOut">
              <a:rPr lang="en-US" smtClean="0"/>
              <a:pPr/>
              <a:t>2/4/2010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86D9AC7-F293-48AA-8D79-569573AFB9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88BCF49F-128B-4067-9745-B7D935B5B64C}" type="datetimeFigureOut">
              <a:rPr lang="en-US" smtClean="0"/>
              <a:pPr/>
              <a:t>2/4/2010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986D9AC7-F293-48AA-8D79-569573AFB9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CF49F-128B-4067-9745-B7D935B5B64C}" type="datetimeFigureOut">
              <a:rPr lang="en-US" smtClean="0"/>
              <a:pPr/>
              <a:t>2/4/2010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D9AC7-F293-48AA-8D79-569573AFB9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CF49F-128B-4067-9745-B7D935B5B64C}" type="datetimeFigureOut">
              <a:rPr lang="en-US" smtClean="0"/>
              <a:pPr/>
              <a:t>2/4/2010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D9AC7-F293-48AA-8D79-569573AFB9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CF49F-128B-4067-9745-B7D935B5B64C}" type="datetimeFigureOut">
              <a:rPr lang="en-US" smtClean="0"/>
              <a:pPr/>
              <a:t>2/4/2010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D9AC7-F293-48AA-8D79-569573AFB9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88BCF49F-128B-4067-9745-B7D935B5B64C}" type="datetimeFigureOut">
              <a:rPr lang="en-US" smtClean="0"/>
              <a:pPr/>
              <a:t>2/4/2010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986D9AC7-F293-48AA-8D79-569573AFB9E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movies\reklamy\Armani%20Diamonds%20Emporio%20-%20damska%20vune.wmv" TargetMode="External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video" Target="file:///C:\movies\reklamy\AXE%20Efekt%20-%20figurina%20-%20odprejskni.wmv" TargetMode="External"/><Relationship Id="rId7" Type="http://schemas.openxmlformats.org/officeDocument/2006/relationships/image" Target="../media/image30.png"/><Relationship Id="rId2" Type="http://schemas.openxmlformats.org/officeDocument/2006/relationships/video" Target="file:///C:\movies\reklamy\AXE%20Efekt%20-%20prst.wmv" TargetMode="External"/><Relationship Id="rId1" Type="http://schemas.openxmlformats.org/officeDocument/2006/relationships/video" Target="file:///C:\movies\reklamy\AXE%20Efekt%20-%20budes%20pri%20tom%20-%20cela.wmv" TargetMode="External"/><Relationship Id="rId6" Type="http://schemas.openxmlformats.org/officeDocument/2006/relationships/image" Target="../media/image29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ater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38800" y="1739900"/>
            <a:ext cx="3259869" cy="51181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“BLIND” 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Rate the samples on the scale from 1 to 5 in categories: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Flavor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Feel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Appearance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5" descr="mattoni 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86200" y="5715000"/>
            <a:ext cx="990600" cy="990600"/>
          </a:xfrm>
          <a:prstGeom prst="rect">
            <a:avLst/>
          </a:prstGeom>
        </p:spPr>
      </p:pic>
      <p:pic>
        <p:nvPicPr>
          <p:cNvPr id="7" name="Picture 6" descr="evian 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28800" y="5791200"/>
            <a:ext cx="1295400" cy="857250"/>
          </a:xfrm>
          <a:prstGeom prst="rect">
            <a:avLst/>
          </a:prstGeom>
        </p:spPr>
      </p:pic>
      <p:pic>
        <p:nvPicPr>
          <p:cNvPr id="9" name="Picture 8" descr="rajec log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4800" y="5867400"/>
            <a:ext cx="857250" cy="638175"/>
          </a:xfrm>
          <a:prstGeom prst="rect">
            <a:avLst/>
          </a:prstGeom>
        </p:spPr>
      </p:pic>
      <p:pic>
        <p:nvPicPr>
          <p:cNvPr id="10" name="Picture 9" descr="dobra voda logo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638800" y="5867400"/>
            <a:ext cx="1085850" cy="663575"/>
          </a:xfrm>
          <a:prstGeom prst="rect">
            <a:avLst/>
          </a:prstGeom>
        </p:spPr>
      </p:pic>
      <p:pic>
        <p:nvPicPr>
          <p:cNvPr id="12" name="Picture 11" descr="bonaqua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315200" y="5715000"/>
            <a:ext cx="95250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066800"/>
          </a:xfrm>
        </p:spPr>
        <p:txBody>
          <a:bodyPr/>
          <a:lstStyle/>
          <a:p>
            <a:r>
              <a:rPr lang="en-US" dirty="0" smtClean="0"/>
              <a:t>Classical conditioning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1636776"/>
          </a:xfrm>
        </p:spPr>
        <p:txBody>
          <a:bodyPr/>
          <a:lstStyle/>
          <a:p>
            <a:r>
              <a:rPr lang="en-US" dirty="0" smtClean="0"/>
              <a:t>A neutral unconditioned stimulus (US) is paired with a conditioned stimulus (CS) until the latter can substitute for the former. 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52400" y="4343400"/>
            <a:ext cx="4419600" cy="2308324"/>
          </a:xfrm>
          <a:prstGeom prst="rect">
            <a:avLst/>
          </a:prstGeom>
          <a:noFill/>
          <a:ln w="19050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b="1" dirty="0" smtClean="0"/>
              <a:t> Unconditioned stimulus (US)</a:t>
            </a:r>
          </a:p>
          <a:p>
            <a:r>
              <a:rPr lang="en-US" dirty="0" smtClean="0"/>
              <a:t>	- meat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/>
              <a:t> Unconditioned response (UR)</a:t>
            </a:r>
          </a:p>
          <a:p>
            <a:pPr lvl="2"/>
            <a:r>
              <a:rPr lang="en-US" dirty="0" smtClean="0"/>
              <a:t>- salivation in response to meat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/>
              <a:t> Conditioned stimulus (CS)</a:t>
            </a:r>
          </a:p>
          <a:p>
            <a:r>
              <a:rPr lang="en-US" dirty="0" smtClean="0"/>
              <a:t>	- bell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/>
              <a:t> Conditioned response (CR)</a:t>
            </a:r>
          </a:p>
          <a:p>
            <a:r>
              <a:rPr lang="en-US" dirty="0" smtClean="0"/>
              <a:t>	- salivation in response to bell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105400" y="3733800"/>
            <a:ext cx="609600" cy="381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5400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US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153400" y="3733800"/>
            <a:ext cx="533400" cy="3693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25400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CR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105400" y="5257800"/>
            <a:ext cx="609600" cy="381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5400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CS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543800" y="3733800"/>
            <a:ext cx="609600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  <a:ln w="25400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UR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5870620" y="3932349"/>
            <a:ext cx="1524000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5867400" y="4114800"/>
            <a:ext cx="1524000" cy="129540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5400000">
            <a:off x="4953794" y="4723606"/>
            <a:ext cx="914400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Classical conditioning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The power of associations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066800"/>
          </a:xfrm>
        </p:spPr>
        <p:txBody>
          <a:bodyPr/>
          <a:lstStyle/>
          <a:p>
            <a:r>
              <a:rPr lang="en-US" dirty="0" smtClean="0"/>
              <a:t>Classical conditioning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1636776"/>
          </a:xfrm>
        </p:spPr>
        <p:txBody>
          <a:bodyPr/>
          <a:lstStyle/>
          <a:p>
            <a:r>
              <a:rPr lang="en-US" dirty="0" smtClean="0"/>
              <a:t>A neutral unconditioned stimulus (US) is paired with a conditioned stimulus (CS) until the latter can substitute for the former. 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52400" y="4343400"/>
            <a:ext cx="4419600" cy="2308324"/>
          </a:xfrm>
          <a:prstGeom prst="rect">
            <a:avLst/>
          </a:prstGeom>
          <a:noFill/>
          <a:ln w="19050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en-US" b="1" dirty="0" smtClean="0"/>
              <a:t> Unconditioned stimulus (US)</a:t>
            </a:r>
          </a:p>
          <a:p>
            <a:r>
              <a:rPr lang="en-US" dirty="0" smtClean="0"/>
              <a:t>	- meat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/>
              <a:t> Unconditioned response (UR)</a:t>
            </a:r>
          </a:p>
          <a:p>
            <a:pPr lvl="2"/>
            <a:r>
              <a:rPr lang="en-US" dirty="0" smtClean="0"/>
              <a:t>- salivation in response to meat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/>
              <a:t> Conditioned stimulus (CS)</a:t>
            </a:r>
          </a:p>
          <a:p>
            <a:r>
              <a:rPr lang="en-US" dirty="0" smtClean="0"/>
              <a:t>	- bell</a:t>
            </a:r>
          </a:p>
          <a:p>
            <a:pPr>
              <a:buFont typeface="Wingdings" pitchFamily="2" charset="2"/>
              <a:buChar char="q"/>
            </a:pPr>
            <a:r>
              <a:rPr lang="en-US" b="1" dirty="0" smtClean="0"/>
              <a:t> Conditioned response (CR)</a:t>
            </a:r>
          </a:p>
          <a:p>
            <a:r>
              <a:rPr lang="en-US" dirty="0" smtClean="0"/>
              <a:t>	- salivation in response to bell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105400" y="3733800"/>
            <a:ext cx="609600" cy="381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5400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US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153400" y="3733800"/>
            <a:ext cx="533400" cy="3693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25400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CR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105400" y="5257800"/>
            <a:ext cx="609600" cy="381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5400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CS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543800" y="3733800"/>
            <a:ext cx="609600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  <a:ln w="25400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UR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5870620" y="3932349"/>
            <a:ext cx="1524000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5867400" y="4114800"/>
            <a:ext cx="1524000" cy="1295402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5400000">
            <a:off x="4953794" y="4723606"/>
            <a:ext cx="914400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cigarette a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4114800"/>
            <a:ext cx="2147319" cy="2743200"/>
          </a:xfrm>
        </p:spPr>
      </p:pic>
      <p:pic>
        <p:nvPicPr>
          <p:cNvPr id="5" name="Picture 4" descr="marlboro ki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3886200" cy="4206812"/>
          </a:xfrm>
          <a:prstGeom prst="rect">
            <a:avLst/>
          </a:prstGeom>
        </p:spPr>
      </p:pic>
      <p:pic>
        <p:nvPicPr>
          <p:cNvPr id="6" name="Picture 5" descr="camel a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86200" y="0"/>
            <a:ext cx="5257800" cy="6629400"/>
          </a:xfrm>
          <a:prstGeom prst="rect">
            <a:avLst/>
          </a:prstGeom>
        </p:spPr>
      </p:pic>
      <p:pic>
        <p:nvPicPr>
          <p:cNvPr id="7" name="Picture 6" descr="camel ad 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981200" y="4194529"/>
            <a:ext cx="1905000" cy="2663472"/>
          </a:xfrm>
          <a:prstGeom prst="rect">
            <a:avLst/>
          </a:prstGeom>
        </p:spPr>
      </p:pic>
      <p:pic>
        <p:nvPicPr>
          <p:cNvPr id="8" name="Picture 7" descr="no sign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66800" y="0"/>
            <a:ext cx="7010400" cy="701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smokingmovie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4508560"/>
            <a:ext cx="3752578" cy="2349440"/>
          </a:xfrm>
        </p:spPr>
      </p:pic>
      <p:pic>
        <p:nvPicPr>
          <p:cNvPr id="7" name="Picture 6" descr="smokingmovie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3671000" cy="2447333"/>
          </a:xfrm>
          <a:prstGeom prst="rect">
            <a:avLst/>
          </a:prstGeom>
        </p:spPr>
      </p:pic>
      <p:pic>
        <p:nvPicPr>
          <p:cNvPr id="10" name="Picture 9" descr="smokingmovie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96667" y="5136709"/>
            <a:ext cx="2447333" cy="1721291"/>
          </a:xfrm>
          <a:prstGeom prst="rect">
            <a:avLst/>
          </a:prstGeom>
        </p:spPr>
      </p:pic>
      <p:pic>
        <p:nvPicPr>
          <p:cNvPr id="11" name="Picture 10" descr="smokingmovie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19200" y="1752600"/>
            <a:ext cx="4038600" cy="3026926"/>
          </a:xfrm>
          <a:prstGeom prst="rect">
            <a:avLst/>
          </a:prstGeom>
        </p:spPr>
      </p:pic>
      <p:pic>
        <p:nvPicPr>
          <p:cNvPr id="12" name="Picture 11" descr="smokingmovie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681023" y="0"/>
            <a:ext cx="3462977" cy="4405200"/>
          </a:xfrm>
          <a:prstGeom prst="rect">
            <a:avLst/>
          </a:prstGeom>
        </p:spPr>
      </p:pic>
      <p:pic>
        <p:nvPicPr>
          <p:cNvPr id="9" name="Picture 8" descr="smokingmovie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038600" y="0"/>
            <a:ext cx="1524000" cy="1934307"/>
          </a:xfrm>
          <a:prstGeom prst="rect">
            <a:avLst/>
          </a:prstGeom>
        </p:spPr>
      </p:pic>
      <p:pic>
        <p:nvPicPr>
          <p:cNvPr id="8" name="Picture 7" descr="smokingmovie3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657600" y="3886200"/>
            <a:ext cx="3784736" cy="19168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Content Placeholder 7" descr="adidas 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3486150"/>
            <a:ext cx="4762500" cy="3371850"/>
          </a:xfrm>
        </p:spPr>
      </p:pic>
      <p:pic>
        <p:nvPicPr>
          <p:cNvPr id="10" name="Picture 9" descr="adidas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91000" y="0"/>
            <a:ext cx="4953000" cy="3506724"/>
          </a:xfrm>
          <a:prstGeom prst="rect">
            <a:avLst/>
          </a:prstGeom>
        </p:spPr>
      </p:pic>
      <p:pic>
        <p:nvPicPr>
          <p:cNvPr id="13" name="Picture 12" descr="adidas 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1000" y="533400"/>
            <a:ext cx="3336441" cy="2362200"/>
          </a:xfrm>
          <a:prstGeom prst="rect">
            <a:avLst/>
          </a:prstGeom>
        </p:spPr>
      </p:pic>
      <p:pic>
        <p:nvPicPr>
          <p:cNvPr id="14" name="Picture 13" descr="adidas 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81600" y="4038600"/>
            <a:ext cx="3336441" cy="2362200"/>
          </a:xfrm>
          <a:prstGeom prst="rect">
            <a:avLst/>
          </a:prstGeom>
        </p:spPr>
      </p:pic>
      <p:pic>
        <p:nvPicPr>
          <p:cNvPr id="15" name="Picture 14" descr="adidas log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657600" y="2819400"/>
            <a:ext cx="1905000" cy="127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coca cola ad 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898098" cy="4419600"/>
          </a:xfrm>
        </p:spPr>
      </p:pic>
      <p:pic>
        <p:nvPicPr>
          <p:cNvPr id="5" name="Picture 4" descr="coca cola ad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96000" y="0"/>
            <a:ext cx="3048000" cy="4424516"/>
          </a:xfrm>
          <a:prstGeom prst="rect">
            <a:avLst/>
          </a:prstGeom>
        </p:spPr>
      </p:pic>
      <p:pic>
        <p:nvPicPr>
          <p:cNvPr id="6" name="Picture 5" descr="coca cola ad 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95600" y="0"/>
            <a:ext cx="3277870" cy="4419600"/>
          </a:xfrm>
          <a:prstGeom prst="rect">
            <a:avLst/>
          </a:prstGeom>
        </p:spPr>
      </p:pic>
      <p:pic>
        <p:nvPicPr>
          <p:cNvPr id="7" name="Picture 6" descr="coca cola ad lon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2000" y="4413250"/>
            <a:ext cx="8382000" cy="244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Armani Diamonds Emporio - damska vune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600200" y="1447800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AXE Efekt - budes pri tom - cela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228600" y="304800"/>
            <a:ext cx="3714750" cy="2971800"/>
          </a:xfrm>
          <a:prstGeom prst="rect">
            <a:avLst/>
          </a:prstGeom>
        </p:spPr>
      </p:pic>
      <p:pic>
        <p:nvPicPr>
          <p:cNvPr id="5" name="AXE Efekt - prst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5257800" y="304800"/>
            <a:ext cx="3657600" cy="2926080"/>
          </a:xfrm>
          <a:prstGeom prst="rect">
            <a:avLst/>
          </a:prstGeom>
        </p:spPr>
      </p:pic>
      <p:pic>
        <p:nvPicPr>
          <p:cNvPr id="6" name="AXE Efekt - figurina - odprejskni.wmv">
            <a:hlinkClick r:id="" action="ppaction://media"/>
          </p:cNvPr>
          <p:cNvPicPr>
            <a:picLocks noRot="1" noChangeAspect="1"/>
          </p:cNvPicPr>
          <p:nvPr>
            <a:videoFile r:link="rId3"/>
          </p:nvPr>
        </p:nvPicPr>
        <p:blipFill>
          <a:blip r:embed="rId8" cstate="print"/>
          <a:stretch>
            <a:fillRect/>
          </a:stretch>
        </p:blipFill>
        <p:spPr>
          <a:xfrm>
            <a:off x="2286000" y="3486150"/>
            <a:ext cx="4495800" cy="337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695</TotalTime>
  <Words>139</Words>
  <Application>Microsoft Office PowerPoint</Application>
  <PresentationFormat>On-screen Show (4:3)</PresentationFormat>
  <Paragraphs>39</Paragraphs>
  <Slides>10</Slides>
  <Notes>2</Notes>
  <HiddenSlides>0</HiddenSlides>
  <MMClips>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Urban</vt:lpstr>
      <vt:lpstr>“BLIND” TEST</vt:lpstr>
      <vt:lpstr>Classical conditioning</vt:lpstr>
      <vt:lpstr>Classical conditioning</vt:lpstr>
      <vt:lpstr>Slide 4</vt:lpstr>
      <vt:lpstr>Slide 5</vt:lpstr>
      <vt:lpstr>Slide 6</vt:lpstr>
      <vt:lpstr>Slide 7</vt:lpstr>
      <vt:lpstr>Slide 8</vt:lpstr>
      <vt:lpstr>Slide 9</vt:lpstr>
      <vt:lpstr>Classical conditioning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Classical conditioning</dc:title>
  <dc:creator>Stanley</dc:creator>
  <cp:lastModifiedBy>Stanley</cp:lastModifiedBy>
  <cp:revision>47</cp:revision>
  <dcterms:created xsi:type="dcterms:W3CDTF">2009-07-09T10:46:15Z</dcterms:created>
  <dcterms:modified xsi:type="dcterms:W3CDTF">2010-02-04T14:01:42Z</dcterms:modified>
</cp:coreProperties>
</file>