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6" r:id="rId2"/>
    <p:sldId id="272" r:id="rId3"/>
    <p:sldId id="276" r:id="rId4"/>
    <p:sldId id="275" r:id="rId5"/>
    <p:sldId id="278" r:id="rId6"/>
    <p:sldId id="277" r:id="rId7"/>
    <p:sldId id="273" r:id="rId8"/>
    <p:sldId id="274" r:id="rId9"/>
    <p:sldId id="257" r:id="rId10"/>
    <p:sldId id="262" r:id="rId11"/>
    <p:sldId id="263" r:id="rId12"/>
    <p:sldId id="264" r:id="rId13"/>
    <p:sldId id="265" r:id="rId14"/>
    <p:sldId id="261" r:id="rId15"/>
    <p:sldId id="279" r:id="rId16"/>
    <p:sldId id="280" r:id="rId17"/>
    <p:sldId id="266" r:id="rId18"/>
    <p:sldId id="267" r:id="rId19"/>
    <p:sldId id="268" r:id="rId20"/>
    <p:sldId id="269" r:id="rId21"/>
    <p:sldId id="270" r:id="rId22"/>
    <p:sldId id="286" r:id="rId23"/>
    <p:sldId id="287" r:id="rId24"/>
    <p:sldId id="288" r:id="rId25"/>
    <p:sldId id="289" r:id="rId26"/>
    <p:sldId id="290" r:id="rId27"/>
    <p:sldId id="281" r:id="rId28"/>
    <p:sldId id="271" r:id="rId29"/>
    <p:sldId id="284" r:id="rId30"/>
    <p:sldId id="285" r:id="rId31"/>
    <p:sldId id="258" r:id="rId32"/>
    <p:sldId id="259" r:id="rId33"/>
    <p:sldId id="260" r:id="rId34"/>
    <p:sldId id="282"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500" autoAdjust="0"/>
  </p:normalViewPr>
  <p:slideViewPr>
    <p:cSldViewPr>
      <p:cViewPr varScale="1">
        <p:scale>
          <a:sx n="67" d="100"/>
          <a:sy n="67" d="100"/>
        </p:scale>
        <p:origin x="-124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A408484-2D14-4A5A-B642-DC521A6DC3E9}" type="datetimeFigureOut">
              <a:rPr lang="en-US" smtClean="0"/>
              <a:pPr/>
              <a:t>7/18/2009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22E9BD-33C7-4C08-B786-FBAE9F37E4A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D22E9BD-33C7-4C08-B786-FBAE9F37E4A9}" type="slidenum">
              <a:rPr lang="en-US" smtClean="0"/>
              <a:pPr/>
              <a:t>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Old Britain Cheesecake from Scottish</a:t>
            </a:r>
            <a:r>
              <a:rPr lang="en-US" baseline="0" dirty="0" smtClean="0"/>
              <a:t> milk French Strawberries and almond dough in the restaurant for 59,- CZK does not seem to be so expensive. But even good looking cake in Tesco for 24,- CZK looks expensive (What’s more, you can have it at home, with the person you love, cuddling under the blanket, watching romantic comedy)</a:t>
            </a:r>
            <a:endParaRPr lang="en-US" dirty="0"/>
          </a:p>
        </p:txBody>
      </p:sp>
      <p:sp>
        <p:nvSpPr>
          <p:cNvPr id="4" name="Slide Number Placeholder 3"/>
          <p:cNvSpPr>
            <a:spLocks noGrp="1"/>
          </p:cNvSpPr>
          <p:nvPr>
            <p:ph type="sldNum" sz="quarter" idx="10"/>
          </p:nvPr>
        </p:nvSpPr>
        <p:spPr/>
        <p:txBody>
          <a:bodyPr/>
          <a:lstStyle/>
          <a:p>
            <a:fld id="{BD22E9BD-33C7-4C08-B786-FBAE9F37E4A9}" type="slidenum">
              <a:rPr lang="en-US" smtClean="0"/>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Gladwell</a:t>
            </a:r>
            <a:r>
              <a:rPr lang="en-US" dirty="0" smtClean="0"/>
              <a:t> talks regarding</a:t>
            </a:r>
            <a:r>
              <a:rPr lang="en-US" baseline="0" dirty="0" smtClean="0"/>
              <a:t> how everyone is different and we cannot look for one universal thing. No perfect Pepsi but perfect Pepsis. No Perfect sauce, but perfect sauces!</a:t>
            </a:r>
          </a:p>
          <a:p>
            <a:r>
              <a:rPr lang="en-US" baseline="0" dirty="0" smtClean="0"/>
              <a:t>Prego vs. Ragu. </a:t>
            </a:r>
          </a:p>
          <a:p>
            <a:r>
              <a:rPr lang="en-US" baseline="0" dirty="0" smtClean="0"/>
              <a:t>Extra chunky – Prego made $600.000.000 in 10 years on extra chunky sauce</a:t>
            </a:r>
          </a:p>
          <a:p>
            <a:r>
              <a:rPr lang="en-US" dirty="0" smtClean="0"/>
              <a:t>The companies realized how important it is to provide variety</a:t>
            </a:r>
          </a:p>
          <a:p>
            <a:r>
              <a:rPr lang="en-US" dirty="0" smtClean="0"/>
              <a:t>It’s not good to look for universals (as we always attempted). We shift from search</a:t>
            </a:r>
            <a:r>
              <a:rPr lang="en-US" baseline="0" dirty="0" smtClean="0"/>
              <a:t> for universals to understanding of variety</a:t>
            </a:r>
          </a:p>
        </p:txBody>
      </p:sp>
      <p:sp>
        <p:nvSpPr>
          <p:cNvPr id="4" name="Slide Number Placeholder 3"/>
          <p:cNvSpPr>
            <a:spLocks noGrp="1"/>
          </p:cNvSpPr>
          <p:nvPr>
            <p:ph type="sldNum" sz="quarter" idx="10"/>
          </p:nvPr>
        </p:nvSpPr>
        <p:spPr/>
        <p:txBody>
          <a:bodyPr/>
          <a:lstStyle/>
          <a:p>
            <a:fld id="{BD22E9BD-33C7-4C08-B786-FBAE9F37E4A9}" type="slidenum">
              <a:rPr lang="en-US" smtClean="0"/>
              <a:pPr/>
              <a:t>33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3C15EF3B-EBA8-4124-8B7E-22F435118787}" type="datetimeFigureOut">
              <a:rPr lang="en-US" smtClean="0"/>
              <a:pPr/>
              <a:t>7/18/2009</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08199D48-41F1-4276-A4D1-BF098A0D6CD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C15EF3B-EBA8-4124-8B7E-22F435118787}" type="datetimeFigureOut">
              <a:rPr lang="en-US" smtClean="0"/>
              <a:pPr/>
              <a:t>7/18/2009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8199D48-41F1-4276-A4D1-BF098A0D6CD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3C15EF3B-EBA8-4124-8B7E-22F435118787}" type="datetimeFigureOut">
              <a:rPr lang="en-US" smtClean="0"/>
              <a:pPr/>
              <a:t>7/18/2009</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8199D48-41F1-4276-A4D1-BF098A0D6CD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C15EF3B-EBA8-4124-8B7E-22F435118787}" type="datetimeFigureOut">
              <a:rPr lang="en-US" smtClean="0"/>
              <a:pPr/>
              <a:t>7/18/2009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8199D48-41F1-4276-A4D1-BF098A0D6CD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3C15EF3B-EBA8-4124-8B7E-22F435118787}" type="datetimeFigureOut">
              <a:rPr lang="en-US" smtClean="0"/>
              <a:pPr/>
              <a:t>7/18/2009</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08199D48-41F1-4276-A4D1-BF098A0D6CD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C15EF3B-EBA8-4124-8B7E-22F435118787}" type="datetimeFigureOut">
              <a:rPr lang="en-US" smtClean="0"/>
              <a:pPr/>
              <a:t>7/18/2009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8199D48-41F1-4276-A4D1-BF098A0D6CD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3C15EF3B-EBA8-4124-8B7E-22F435118787}" type="datetimeFigureOut">
              <a:rPr lang="en-US" smtClean="0"/>
              <a:pPr/>
              <a:t>7/18/2009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8199D48-41F1-4276-A4D1-BF098A0D6CD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3C15EF3B-EBA8-4124-8B7E-22F435118787}" type="datetimeFigureOut">
              <a:rPr lang="en-US" smtClean="0"/>
              <a:pPr/>
              <a:t>7/18/2009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8199D48-41F1-4276-A4D1-BF098A0D6CD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3C15EF3B-EBA8-4124-8B7E-22F435118787}" type="datetimeFigureOut">
              <a:rPr lang="en-US" smtClean="0"/>
              <a:pPr/>
              <a:t>7/18/2009</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08199D48-41F1-4276-A4D1-BF098A0D6CD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C15EF3B-EBA8-4124-8B7E-22F435118787}" type="datetimeFigureOut">
              <a:rPr lang="en-US" smtClean="0"/>
              <a:pPr/>
              <a:t>7/18/2009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8199D48-41F1-4276-A4D1-BF098A0D6CD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3C15EF3B-EBA8-4124-8B7E-22F435118787}" type="datetimeFigureOut">
              <a:rPr lang="en-US" smtClean="0"/>
              <a:pPr/>
              <a:t>7/18/2009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8199D48-41F1-4276-A4D1-BF098A0D6CD2}"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3C15EF3B-EBA8-4124-8B7E-22F435118787}" type="datetimeFigureOut">
              <a:rPr lang="en-US" smtClean="0"/>
              <a:pPr/>
              <a:t>7/18/2009</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8199D48-41F1-4276-A4D1-BF098A0D6CD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image" Target="../media/image3.jpeg"/><Relationship Id="rId16" Type="http://schemas.openxmlformats.org/officeDocument/2006/relationships/image" Target="../media/image17.gif"/><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gif"/></Relationships>
</file>

<file path=ppt/slides/_rels/slide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Decision-MAKING</a:t>
            </a:r>
            <a:endParaRPr lang="en-US" dirty="0"/>
          </a:p>
        </p:txBody>
      </p:sp>
      <p:sp>
        <p:nvSpPr>
          <p:cNvPr id="3" name="Subtitle 2"/>
          <p:cNvSpPr>
            <a:spLocks noGrp="1"/>
          </p:cNvSpPr>
          <p:nvPr>
            <p:ph type="subTitle" idx="1"/>
          </p:nvPr>
        </p:nvSpPr>
        <p:spPr/>
        <p:txBody>
          <a:bodyPr/>
          <a:lstStyle/>
          <a:p>
            <a:r>
              <a:rPr lang="en-US" dirty="0" smtClean="0"/>
              <a:t>What a psychologist knows and other people don’t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 in Real estates</a:t>
            </a:r>
            <a:endParaRPr lang="en-US" dirty="0"/>
          </a:p>
        </p:txBody>
      </p:sp>
      <p:sp>
        <p:nvSpPr>
          <p:cNvPr id="3" name="Content Placeholder 2"/>
          <p:cNvSpPr>
            <a:spLocks noGrp="1"/>
          </p:cNvSpPr>
          <p:nvPr>
            <p:ph idx="1"/>
          </p:nvPr>
        </p:nvSpPr>
        <p:spPr/>
        <p:txBody>
          <a:bodyPr/>
          <a:lstStyle/>
          <a:p>
            <a:r>
              <a:rPr lang="en-US" dirty="0" smtClean="0"/>
              <a:t>“Setup properties”</a:t>
            </a:r>
          </a:p>
          <a:p>
            <a:pPr lvl="1">
              <a:buNone/>
            </a:pPr>
            <a:endParaRPr lang="en-US" dirty="0"/>
          </a:p>
        </p:txBody>
      </p:sp>
      <p:pic>
        <p:nvPicPr>
          <p:cNvPr id="4" name="Picture 3" descr="house ugly.jpg"/>
          <p:cNvPicPr>
            <a:picLocks noChangeAspect="1"/>
          </p:cNvPicPr>
          <p:nvPr/>
        </p:nvPicPr>
        <p:blipFill>
          <a:blip r:embed="rId2"/>
          <a:stretch>
            <a:fillRect/>
          </a:stretch>
        </p:blipFill>
        <p:spPr>
          <a:xfrm>
            <a:off x="228600" y="2895600"/>
            <a:ext cx="3695771" cy="2462308"/>
          </a:xfrm>
          <a:prstGeom prst="rect">
            <a:avLst/>
          </a:prstGeom>
        </p:spPr>
      </p:pic>
      <p:pic>
        <p:nvPicPr>
          <p:cNvPr id="5" name="Picture 4" descr="house nice.jpg"/>
          <p:cNvPicPr>
            <a:picLocks noChangeAspect="1"/>
          </p:cNvPicPr>
          <p:nvPr/>
        </p:nvPicPr>
        <p:blipFill>
          <a:blip r:embed="rId3"/>
          <a:stretch>
            <a:fillRect/>
          </a:stretch>
        </p:blipFill>
        <p:spPr>
          <a:xfrm>
            <a:off x="4191000" y="2895600"/>
            <a:ext cx="3810000" cy="2438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 in Fashion Store</a:t>
            </a:r>
            <a:endParaRPr lang="en-US" dirty="0"/>
          </a:p>
        </p:txBody>
      </p:sp>
      <p:sp>
        <p:nvSpPr>
          <p:cNvPr id="3" name="Content Placeholder 2"/>
          <p:cNvSpPr>
            <a:spLocks noGrp="1"/>
          </p:cNvSpPr>
          <p:nvPr>
            <p:ph idx="1"/>
          </p:nvPr>
        </p:nvSpPr>
        <p:spPr/>
        <p:txBody>
          <a:bodyPr/>
          <a:lstStyle/>
          <a:p>
            <a:r>
              <a:rPr lang="en-US" dirty="0" smtClean="0"/>
              <a:t>You are trying to sell the suit, sweater, shirt, and tie to your customer. What do you sell first?</a:t>
            </a:r>
            <a:endParaRPr lang="en-US" dirty="0"/>
          </a:p>
        </p:txBody>
      </p:sp>
      <p:pic>
        <p:nvPicPr>
          <p:cNvPr id="4" name="Picture 3" descr="suit.jpg"/>
          <p:cNvPicPr>
            <a:picLocks noChangeAspect="1"/>
          </p:cNvPicPr>
          <p:nvPr/>
        </p:nvPicPr>
        <p:blipFill>
          <a:blip r:embed="rId2"/>
          <a:stretch>
            <a:fillRect/>
          </a:stretch>
        </p:blipFill>
        <p:spPr>
          <a:xfrm>
            <a:off x="6858000" y="152400"/>
            <a:ext cx="1209675" cy="1209675"/>
          </a:xfrm>
          <a:prstGeom prst="rect">
            <a:avLst/>
          </a:prstGeom>
        </p:spPr>
      </p:pic>
      <p:pic>
        <p:nvPicPr>
          <p:cNvPr id="5" name="Picture 4" descr="suit2.jpg"/>
          <p:cNvPicPr>
            <a:picLocks noChangeAspect="1"/>
          </p:cNvPicPr>
          <p:nvPr/>
        </p:nvPicPr>
        <p:blipFill>
          <a:blip r:embed="rId3"/>
          <a:stretch>
            <a:fillRect/>
          </a:stretch>
        </p:blipFill>
        <p:spPr>
          <a:xfrm>
            <a:off x="1143000" y="3438526"/>
            <a:ext cx="1600200" cy="1600200"/>
          </a:xfrm>
          <a:prstGeom prst="rect">
            <a:avLst/>
          </a:prstGeom>
        </p:spPr>
      </p:pic>
      <p:pic>
        <p:nvPicPr>
          <p:cNvPr id="6" name="Picture 5" descr="shirt.jpg"/>
          <p:cNvPicPr>
            <a:picLocks noChangeAspect="1"/>
          </p:cNvPicPr>
          <p:nvPr/>
        </p:nvPicPr>
        <p:blipFill>
          <a:blip r:embed="rId4"/>
          <a:stretch>
            <a:fillRect/>
          </a:stretch>
        </p:blipFill>
        <p:spPr>
          <a:xfrm>
            <a:off x="3352800" y="3581400"/>
            <a:ext cx="1438275" cy="1438275"/>
          </a:xfrm>
          <a:prstGeom prst="rect">
            <a:avLst/>
          </a:prstGeom>
        </p:spPr>
      </p:pic>
      <p:pic>
        <p:nvPicPr>
          <p:cNvPr id="7" name="Picture 6" descr="tie.jpg"/>
          <p:cNvPicPr>
            <a:picLocks noChangeAspect="1"/>
          </p:cNvPicPr>
          <p:nvPr/>
        </p:nvPicPr>
        <p:blipFill>
          <a:blip r:embed="rId5"/>
          <a:stretch>
            <a:fillRect/>
          </a:stretch>
        </p:blipFill>
        <p:spPr>
          <a:xfrm>
            <a:off x="5334000" y="3505200"/>
            <a:ext cx="1428750" cy="1428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lide(fromBottom)">
                                      <p:cBhvr>
                                        <p:cTn id="11" dur="500"/>
                                        <p:tgtEl>
                                          <p:spTgt spid="6"/>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 in Car dealership</a:t>
            </a:r>
            <a:endParaRPr lang="en-US" dirty="0"/>
          </a:p>
        </p:txBody>
      </p:sp>
      <p:sp>
        <p:nvSpPr>
          <p:cNvPr id="3" name="Content Placeholder 2"/>
          <p:cNvSpPr>
            <a:spLocks noGrp="1"/>
          </p:cNvSpPr>
          <p:nvPr>
            <p:ph idx="1"/>
          </p:nvPr>
        </p:nvSpPr>
        <p:spPr/>
        <p:txBody>
          <a:bodyPr/>
          <a:lstStyle/>
          <a:p>
            <a:r>
              <a:rPr lang="en-US" dirty="0" smtClean="0"/>
              <a:t>after you decide to buy a car, price of better tires, accessories, or fancy paint looks really negligible</a:t>
            </a:r>
            <a:endParaRPr lang="en-US" dirty="0"/>
          </a:p>
        </p:txBody>
      </p:sp>
      <p:pic>
        <p:nvPicPr>
          <p:cNvPr id="5" name="Picture 4" descr="bmw.jpg"/>
          <p:cNvPicPr>
            <a:picLocks noChangeAspect="1"/>
          </p:cNvPicPr>
          <p:nvPr/>
        </p:nvPicPr>
        <p:blipFill>
          <a:blip r:embed="rId2"/>
          <a:stretch>
            <a:fillRect/>
          </a:stretch>
        </p:blipFill>
        <p:spPr>
          <a:xfrm>
            <a:off x="685800" y="3581400"/>
            <a:ext cx="2642681" cy="1987296"/>
          </a:xfrm>
          <a:prstGeom prst="rect">
            <a:avLst/>
          </a:prstGeom>
        </p:spPr>
      </p:pic>
      <p:pic>
        <p:nvPicPr>
          <p:cNvPr id="6" name="Picture 5" descr="bmw tuning.jpg"/>
          <p:cNvPicPr>
            <a:picLocks noChangeAspect="1"/>
          </p:cNvPicPr>
          <p:nvPr/>
        </p:nvPicPr>
        <p:blipFill>
          <a:blip r:embed="rId3"/>
          <a:stretch>
            <a:fillRect/>
          </a:stretch>
        </p:blipFill>
        <p:spPr>
          <a:xfrm>
            <a:off x="4876800" y="2819400"/>
            <a:ext cx="2692400" cy="40386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leva.jpg"/>
          <p:cNvPicPr>
            <a:picLocks noGrp="1" noChangeAspect="1"/>
          </p:cNvPicPr>
          <p:nvPr>
            <p:ph idx="1"/>
          </p:nvPr>
        </p:nvPicPr>
        <p:blipFill>
          <a:blip r:embed="rId2"/>
          <a:stretch>
            <a:fillRect/>
          </a:stretch>
        </p:blipFill>
        <p:spPr>
          <a:xfrm>
            <a:off x="0" y="381000"/>
            <a:ext cx="9062618" cy="6057900"/>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nizeni ceny.jpg"/>
          <p:cNvPicPr>
            <a:picLocks noGrp="1" noChangeAspect="1"/>
          </p:cNvPicPr>
          <p:nvPr>
            <p:ph idx="1"/>
          </p:nvPr>
        </p:nvPicPr>
        <p:blipFill>
          <a:blip r:embed="rId2"/>
          <a:stretch>
            <a:fillRect/>
          </a:stretch>
        </p:blipFill>
        <p:spPr>
          <a:xfrm>
            <a:off x="288552" y="533400"/>
            <a:ext cx="8855448" cy="552450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 ON BLIND DATE</a:t>
            </a:r>
            <a:endParaRPr lang="en-US" dirty="0"/>
          </a:p>
        </p:txBody>
      </p:sp>
      <p:sp>
        <p:nvSpPr>
          <p:cNvPr id="3" name="Content Placeholder 2"/>
          <p:cNvSpPr>
            <a:spLocks noGrp="1"/>
          </p:cNvSpPr>
          <p:nvPr>
            <p:ph idx="1"/>
          </p:nvPr>
        </p:nvSpPr>
        <p:spPr/>
        <p:txBody>
          <a:bodyPr/>
          <a:lstStyle/>
          <a:p>
            <a:r>
              <a:rPr lang="en-US" sz="1200" dirty="0" smtClean="0"/>
              <a:t>(</a:t>
            </a:r>
            <a:r>
              <a:rPr lang="en-US" sz="1200" dirty="0" err="1" smtClean="0"/>
              <a:t>Kenrick</a:t>
            </a:r>
            <a:r>
              <a:rPr lang="en-US" sz="1200" dirty="0" smtClean="0"/>
              <a:t> &amp; </a:t>
            </a:r>
            <a:r>
              <a:rPr lang="en-US" sz="1200" dirty="0" err="1" smtClean="0"/>
              <a:t>Gutierres</a:t>
            </a:r>
            <a:r>
              <a:rPr lang="en-US" sz="1200" dirty="0" smtClean="0"/>
              <a:t>, 1980)</a:t>
            </a:r>
          </a:p>
          <a:p>
            <a:r>
              <a:rPr lang="en-US" dirty="0" smtClean="0"/>
              <a:t>Sample: college male students</a:t>
            </a:r>
          </a:p>
          <a:p>
            <a:pPr marL="514350" indent="-514350">
              <a:buFont typeface="+mj-lt"/>
              <a:buAutoNum type="arabicPeriod"/>
            </a:pPr>
            <a:r>
              <a:rPr lang="en-US" dirty="0" smtClean="0"/>
              <a:t>The average woman was presented as a possible blind date and rated on a physical attractiveness scale</a:t>
            </a:r>
          </a:p>
          <a:p>
            <a:pPr>
              <a:buFont typeface="Wingdings" pitchFamily="2" charset="2"/>
              <a:buChar char="Ø"/>
            </a:pPr>
            <a:r>
              <a:rPr lang="en-US" dirty="0" smtClean="0"/>
              <a:t>Experimental group watched Charlie’s Angels</a:t>
            </a:r>
          </a:p>
          <a:p>
            <a:pPr>
              <a:buFont typeface="Wingdings" pitchFamily="2" charset="2"/>
              <a:buChar char="Ø"/>
            </a:pPr>
            <a:r>
              <a:rPr lang="en-US" dirty="0" smtClean="0"/>
              <a:t>Control group did not watch Charlie’s Angels</a:t>
            </a:r>
          </a:p>
          <a:p>
            <a:pPr algn="ctr"/>
            <a:endParaRPr lang="en-US" dirty="0" smtClean="0"/>
          </a:p>
          <a:p>
            <a:pPr algn="ctr">
              <a:buNone/>
            </a:pPr>
            <a:r>
              <a:rPr lang="en-US" dirty="0" smtClean="0"/>
              <a:t>	</a:t>
            </a:r>
            <a:r>
              <a:rPr lang="en-US" u="sng" dirty="0" smtClean="0"/>
              <a:t>Results</a:t>
            </a:r>
            <a:r>
              <a:rPr lang="en-US" dirty="0" smtClean="0"/>
              <a:t>: Experimental group rated women as significantly less attractive</a:t>
            </a:r>
          </a:p>
          <a:p>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500"/>
                                        <p:tgtEl>
                                          <p:spTgt spid="3">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lide(fromBottom)">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lide(fromBottom)">
                                      <p:cBhvr>
                                        <p:cTn id="18" dur="500"/>
                                        <p:tgtEl>
                                          <p:spTgt spid="3">
                                            <p:txEl>
                                              <p:pRg st="3" end="3"/>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slide(fromBottom)">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slide(fromBottom)">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CONTRAST PRINCIPLE</a:t>
            </a:r>
            <a:endParaRPr lang="en-US" dirty="0"/>
          </a:p>
        </p:txBody>
      </p:sp>
      <p:pic>
        <p:nvPicPr>
          <p:cNvPr id="4" name="Picture 3" descr="wine ľ.jpg"/>
          <p:cNvPicPr>
            <a:picLocks noChangeAspect="1"/>
          </p:cNvPicPr>
          <p:nvPr/>
        </p:nvPicPr>
        <p:blipFill>
          <a:blip r:embed="rId2"/>
          <a:stretch>
            <a:fillRect/>
          </a:stretch>
        </p:blipFill>
        <p:spPr>
          <a:xfrm>
            <a:off x="2667000" y="2971800"/>
            <a:ext cx="1447800" cy="2171700"/>
          </a:xfrm>
          <a:prstGeom prst="rect">
            <a:avLst/>
          </a:prstGeom>
        </p:spPr>
      </p:pic>
      <p:pic>
        <p:nvPicPr>
          <p:cNvPr id="5" name="Picture 4" descr="wine 4.jpg"/>
          <p:cNvPicPr>
            <a:picLocks noChangeAspect="1"/>
          </p:cNvPicPr>
          <p:nvPr/>
        </p:nvPicPr>
        <p:blipFill>
          <a:blip r:embed="rId3"/>
          <a:stretch>
            <a:fillRect/>
          </a:stretch>
        </p:blipFill>
        <p:spPr>
          <a:xfrm>
            <a:off x="609600" y="2971800"/>
            <a:ext cx="2495321" cy="2181225"/>
          </a:xfrm>
          <a:prstGeom prst="rect">
            <a:avLst/>
          </a:prstGeom>
        </p:spPr>
      </p:pic>
      <p:pic>
        <p:nvPicPr>
          <p:cNvPr id="7" name="Picture 6" descr="wine.jpg"/>
          <p:cNvPicPr>
            <a:picLocks noChangeAspect="1"/>
          </p:cNvPicPr>
          <p:nvPr/>
        </p:nvPicPr>
        <p:blipFill>
          <a:blip r:embed="rId4"/>
          <a:stretch>
            <a:fillRect/>
          </a:stretch>
        </p:blipFill>
        <p:spPr>
          <a:xfrm>
            <a:off x="6096000" y="2971800"/>
            <a:ext cx="685800" cy="2159540"/>
          </a:xfrm>
          <a:prstGeom prst="rect">
            <a:avLst/>
          </a:prstGeom>
        </p:spPr>
      </p:pic>
      <p:pic>
        <p:nvPicPr>
          <p:cNvPr id="8" name="Picture 7" descr="wine 5.jpg"/>
          <p:cNvPicPr>
            <a:picLocks noChangeAspect="1"/>
          </p:cNvPicPr>
          <p:nvPr/>
        </p:nvPicPr>
        <p:blipFill>
          <a:blip r:embed="rId5"/>
          <a:stretch>
            <a:fillRect/>
          </a:stretch>
        </p:blipFill>
        <p:spPr>
          <a:xfrm>
            <a:off x="4267200" y="2895600"/>
            <a:ext cx="1388076" cy="2334491"/>
          </a:xfrm>
          <a:prstGeom prst="rect">
            <a:avLst/>
          </a:prstGeom>
        </p:spPr>
      </p:pic>
      <p:sp>
        <p:nvSpPr>
          <p:cNvPr id="9" name="TextBox 8"/>
          <p:cNvSpPr txBox="1"/>
          <p:nvPr/>
        </p:nvSpPr>
        <p:spPr>
          <a:xfrm>
            <a:off x="1524000" y="5410200"/>
            <a:ext cx="1066800" cy="461665"/>
          </a:xfrm>
          <a:prstGeom prst="rect">
            <a:avLst/>
          </a:prstGeom>
          <a:noFill/>
        </p:spPr>
        <p:txBody>
          <a:bodyPr wrap="square" rtlCol="0">
            <a:spAutoFit/>
          </a:bodyPr>
          <a:lstStyle/>
          <a:p>
            <a:r>
              <a:rPr lang="en-US" sz="2400" dirty="0" smtClean="0"/>
              <a:t>69,-</a:t>
            </a:r>
            <a:endParaRPr lang="en-US" sz="2400" dirty="0"/>
          </a:p>
        </p:txBody>
      </p:sp>
      <p:sp>
        <p:nvSpPr>
          <p:cNvPr id="10" name="TextBox 9"/>
          <p:cNvSpPr txBox="1"/>
          <p:nvPr/>
        </p:nvSpPr>
        <p:spPr>
          <a:xfrm>
            <a:off x="3124200" y="5410200"/>
            <a:ext cx="1066800" cy="461665"/>
          </a:xfrm>
          <a:prstGeom prst="rect">
            <a:avLst/>
          </a:prstGeom>
          <a:noFill/>
        </p:spPr>
        <p:txBody>
          <a:bodyPr wrap="square" rtlCol="0">
            <a:spAutoFit/>
          </a:bodyPr>
          <a:lstStyle/>
          <a:p>
            <a:r>
              <a:rPr lang="sk-SK" sz="2400" dirty="0" smtClean="0"/>
              <a:t>80</a:t>
            </a:r>
            <a:r>
              <a:rPr lang="en-US" sz="2400" dirty="0" smtClean="0"/>
              <a:t>,-</a:t>
            </a:r>
            <a:endParaRPr lang="en-US" sz="2400" dirty="0"/>
          </a:p>
        </p:txBody>
      </p:sp>
      <p:sp>
        <p:nvSpPr>
          <p:cNvPr id="11" name="TextBox 10"/>
          <p:cNvSpPr txBox="1"/>
          <p:nvPr/>
        </p:nvSpPr>
        <p:spPr>
          <a:xfrm>
            <a:off x="4572000" y="5410200"/>
            <a:ext cx="1066800" cy="461665"/>
          </a:xfrm>
          <a:prstGeom prst="rect">
            <a:avLst/>
          </a:prstGeom>
          <a:noFill/>
        </p:spPr>
        <p:txBody>
          <a:bodyPr wrap="square" rtlCol="0">
            <a:spAutoFit/>
          </a:bodyPr>
          <a:lstStyle/>
          <a:p>
            <a:r>
              <a:rPr lang="sk-SK" sz="2400" dirty="0" smtClean="0"/>
              <a:t>120,-</a:t>
            </a:r>
            <a:endParaRPr lang="en-US" sz="2400" dirty="0"/>
          </a:p>
        </p:txBody>
      </p:sp>
      <p:sp>
        <p:nvSpPr>
          <p:cNvPr id="12" name="TextBox 11"/>
          <p:cNvSpPr txBox="1"/>
          <p:nvPr/>
        </p:nvSpPr>
        <p:spPr>
          <a:xfrm>
            <a:off x="6019800" y="5410200"/>
            <a:ext cx="1066800" cy="461665"/>
          </a:xfrm>
          <a:prstGeom prst="rect">
            <a:avLst/>
          </a:prstGeom>
          <a:noFill/>
        </p:spPr>
        <p:txBody>
          <a:bodyPr wrap="square" rtlCol="0">
            <a:spAutoFit/>
          </a:bodyPr>
          <a:lstStyle/>
          <a:p>
            <a:r>
              <a:rPr lang="sk-SK" sz="2400" dirty="0" smtClean="0"/>
              <a:t>189,-</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slide(fromBottom)">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a:t>
            </a:r>
            <a:endParaRPr lang="en-US" dirty="0"/>
          </a:p>
        </p:txBody>
      </p:sp>
      <p:sp>
        <p:nvSpPr>
          <p:cNvPr id="3" name="Content Placeholder 2"/>
          <p:cNvSpPr>
            <a:spLocks noGrp="1"/>
          </p:cNvSpPr>
          <p:nvPr>
            <p:ph idx="1"/>
          </p:nvPr>
        </p:nvSpPr>
        <p:spPr/>
        <p:txBody>
          <a:bodyPr/>
          <a:lstStyle/>
          <a:p>
            <a:r>
              <a:rPr lang="en-US" dirty="0" smtClean="0"/>
              <a:t>Suppose you were an attorney representing a woman who broke her leg in a department store and was suing the store for $100,000. How would you use the contrast principle to make the jury see $100,000 as a reasonable, even small, award?</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Defense</a:t>
            </a:r>
            <a:endParaRPr lang="en-US" dirty="0"/>
          </a:p>
        </p:txBody>
      </p:sp>
      <p:sp>
        <p:nvSpPr>
          <p:cNvPr id="3" name="Content Placeholder 2"/>
          <p:cNvSpPr>
            <a:spLocks noGrp="1"/>
          </p:cNvSpPr>
          <p:nvPr>
            <p:ph idx="1"/>
          </p:nvPr>
        </p:nvSpPr>
        <p:spPr/>
        <p:txBody>
          <a:bodyPr/>
          <a:lstStyle/>
          <a:p>
            <a:r>
              <a:rPr lang="en-US" dirty="0" smtClean="0"/>
              <a:t>When you make a decision, think about the comparison standards you are using. </a:t>
            </a:r>
          </a:p>
          <a:p>
            <a:r>
              <a:rPr lang="en-US" dirty="0" smtClean="0"/>
              <a:t>What is the object you use as a reference?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Asking for a charity organization contribution</a:t>
            </a:r>
          </a:p>
          <a:p>
            <a:endParaRPr lang="en-US" dirty="0" smtClean="0"/>
          </a:p>
          <a:p>
            <a:pPr algn="ctr">
              <a:buNone/>
            </a:pPr>
            <a:r>
              <a:rPr lang="en-US" dirty="0" smtClean="0"/>
              <a:t>“Even a penny will help”</a:t>
            </a:r>
          </a:p>
          <a:p>
            <a:pPr algn="ctr">
              <a:buNone/>
            </a:pPr>
            <a:endParaRPr lang="en-US" dirty="0" smtClean="0"/>
          </a:p>
          <a:p>
            <a:endParaRPr lang="en-US" dirty="0" smtClean="0"/>
          </a:p>
          <a:p>
            <a:r>
              <a:rPr lang="en-US" dirty="0" smtClean="0"/>
              <a:t>There was no difference in the average donation per contributor</a:t>
            </a:r>
            <a:endParaRPr lang="en-US" dirty="0"/>
          </a:p>
        </p:txBody>
      </p:sp>
      <p:sp>
        <p:nvSpPr>
          <p:cNvPr id="4" name="TextBox 3"/>
          <p:cNvSpPr txBox="1"/>
          <p:nvPr/>
        </p:nvSpPr>
        <p:spPr>
          <a:xfrm>
            <a:off x="2895600" y="3200400"/>
            <a:ext cx="2286000" cy="461665"/>
          </a:xfrm>
          <a:prstGeom prst="rect">
            <a:avLst/>
          </a:prstGeom>
          <a:solidFill>
            <a:schemeClr val="accent6">
              <a:lumMod val="60000"/>
              <a:lumOff val="40000"/>
            </a:schemeClr>
          </a:solidFill>
        </p:spPr>
        <p:txBody>
          <a:bodyPr wrap="square" rtlCol="0">
            <a:spAutoFit/>
          </a:bodyPr>
          <a:lstStyle/>
          <a:p>
            <a:pPr algn="r"/>
            <a:r>
              <a:rPr lang="en-US" sz="2400" dirty="0" smtClean="0"/>
              <a:t>28.6% vs. 50%</a:t>
            </a:r>
            <a:endParaRPr lang="en-US" sz="2400" dirty="0"/>
          </a:p>
        </p:txBody>
      </p:sp>
      <p:sp>
        <p:nvSpPr>
          <p:cNvPr id="5" name="Title 1"/>
          <p:cNvSpPr>
            <a:spLocks noGrp="1"/>
          </p:cNvSpPr>
          <p:nvPr>
            <p:ph type="title"/>
          </p:nvPr>
        </p:nvSpPr>
        <p:spPr>
          <a:xfrm>
            <a:off x="457200" y="320040"/>
            <a:ext cx="7239000" cy="1143000"/>
          </a:xfrm>
        </p:spPr>
        <p:txBody>
          <a:bodyPr/>
          <a:lstStyle/>
          <a:p>
            <a:r>
              <a:rPr lang="en-US" dirty="0" smtClean="0"/>
              <a:t>Words matters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Effect transition="in" filter="checkerboard(across)">
                                      <p:cBhvr>
                                        <p:cTn id="1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action patterns</a:t>
            </a:r>
            <a:endParaRPr lang="en-US" dirty="0"/>
          </a:p>
        </p:txBody>
      </p:sp>
      <p:sp>
        <p:nvSpPr>
          <p:cNvPr id="3" name="Content Placeholder 2"/>
          <p:cNvSpPr>
            <a:spLocks noGrp="1"/>
          </p:cNvSpPr>
          <p:nvPr>
            <p:ph idx="1"/>
          </p:nvPr>
        </p:nvSpPr>
        <p:spPr/>
        <p:txBody>
          <a:bodyPr/>
          <a:lstStyle/>
          <a:p>
            <a:r>
              <a:rPr lang="en-US" dirty="0" err="1" smtClean="0"/>
              <a:t>Ethology</a:t>
            </a:r>
            <a:endParaRPr lang="en-US" dirty="0" smtClean="0"/>
          </a:p>
          <a:p>
            <a:endParaRPr lang="en-US" dirty="0"/>
          </a:p>
        </p:txBody>
      </p:sp>
      <p:pic>
        <p:nvPicPr>
          <p:cNvPr id="4" name="Picture 3" descr="ducks.JPG"/>
          <p:cNvPicPr>
            <a:picLocks noChangeAspect="1"/>
          </p:cNvPicPr>
          <p:nvPr/>
        </p:nvPicPr>
        <p:blipFill>
          <a:blip r:embed="rId2"/>
          <a:stretch>
            <a:fillRect/>
          </a:stretch>
        </p:blipFill>
        <p:spPr>
          <a:xfrm>
            <a:off x="609600" y="2743200"/>
            <a:ext cx="3810000" cy="28575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840664"/>
            <a:ext cx="7239000" cy="4017336"/>
          </a:xfrm>
        </p:spPr>
        <p:txBody>
          <a:bodyPr>
            <a:normAutofit/>
          </a:bodyPr>
          <a:lstStyle/>
          <a:p>
            <a:r>
              <a:rPr lang="en-US" sz="2000" b="1" dirty="0" smtClean="0"/>
              <a:t>To start low or to start high? That is the question.</a:t>
            </a:r>
          </a:p>
          <a:p>
            <a:r>
              <a:rPr lang="en-US" sz="1200" dirty="0" err="1" smtClean="0"/>
              <a:t>Galinski</a:t>
            </a:r>
            <a:r>
              <a:rPr lang="en-US" sz="1200" dirty="0" smtClean="0"/>
              <a:t>, </a:t>
            </a:r>
            <a:r>
              <a:rPr lang="en-US" sz="1200" dirty="0" err="1" smtClean="0"/>
              <a:t>Murnigham</a:t>
            </a:r>
            <a:r>
              <a:rPr lang="en-US" sz="1200" dirty="0" smtClean="0"/>
              <a:t> (2006)</a:t>
            </a:r>
          </a:p>
          <a:p>
            <a:r>
              <a:rPr lang="en-US" sz="2200" b="1" dirty="0" smtClean="0"/>
              <a:t>Start low, end high!</a:t>
            </a:r>
          </a:p>
          <a:p>
            <a:pPr marL="457200" indent="-457200">
              <a:buFont typeface="+mj-lt"/>
              <a:buAutoNum type="arabicParenR"/>
            </a:pPr>
            <a:r>
              <a:rPr lang="en-US" sz="2200" dirty="0" smtClean="0"/>
              <a:t>Lower starting prices are better for encouraging participation by as many people as possible</a:t>
            </a:r>
          </a:p>
          <a:p>
            <a:pPr marL="457200" indent="-457200">
              <a:buFont typeface="+mj-lt"/>
              <a:buAutoNum type="arabicParenR"/>
            </a:pPr>
            <a:r>
              <a:rPr lang="en-US" sz="2200" dirty="0" smtClean="0"/>
              <a:t>The increase in number of interested people works as social proof</a:t>
            </a:r>
          </a:p>
          <a:p>
            <a:pPr marL="457200" indent="-457200">
              <a:buFont typeface="+mj-lt"/>
              <a:buAutoNum type="arabicParenR"/>
            </a:pPr>
            <a:r>
              <a:rPr lang="en-US" sz="2200" dirty="0" smtClean="0"/>
              <a:t>Those who started early are more likely to spend more time and effort updating their bids. To justify the effort they are likely to stay committed to winning the auction</a:t>
            </a:r>
            <a:endParaRPr lang="en-US" sz="2200" dirty="0"/>
          </a:p>
        </p:txBody>
      </p:sp>
      <p:sp>
        <p:nvSpPr>
          <p:cNvPr id="4" name="Title 3"/>
          <p:cNvSpPr>
            <a:spLocks noGrp="1"/>
          </p:cNvSpPr>
          <p:nvPr>
            <p:ph type="title"/>
          </p:nvPr>
        </p:nvSpPr>
        <p:spPr>
          <a:xfrm>
            <a:off x="838200" y="1524000"/>
            <a:ext cx="7239000" cy="1143000"/>
          </a:xfrm>
        </p:spPr>
        <p:txBody>
          <a:bodyPr/>
          <a:lstStyle/>
          <a:p>
            <a:pPr algn="ctr"/>
            <a:r>
              <a:rPr lang="en-US" dirty="0" smtClean="0"/>
              <a:t>Pricing at the auctions</a:t>
            </a:r>
            <a:endParaRPr lang="en-US" dirty="0"/>
          </a:p>
        </p:txBody>
      </p:sp>
      <p:pic>
        <p:nvPicPr>
          <p:cNvPr id="5" name="Picture 4" descr="auction.jpg"/>
          <p:cNvPicPr>
            <a:picLocks noChangeAspect="1"/>
          </p:cNvPicPr>
          <p:nvPr/>
        </p:nvPicPr>
        <p:blipFill>
          <a:blip r:embed="rId2"/>
          <a:stretch>
            <a:fillRect/>
          </a:stretch>
        </p:blipFill>
        <p:spPr>
          <a:xfrm>
            <a:off x="2514600" y="0"/>
            <a:ext cx="3733800" cy="1991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lide(fromBottom)">
                                      <p:cBhvr>
                                        <p:cTn id="7" dur="500"/>
                                        <p:tgtEl>
                                          <p:spTgt spid="3">
                                            <p:txEl>
                                              <p:pRg st="1" end="1"/>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slide(fromBottom)">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slide(fromBottom)">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slide(fromBottom)">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slide(fromBottom)">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Amount of information</a:t>
            </a:r>
            <a:endParaRPr lang="en-US" dirty="0"/>
          </a:p>
        </p:txBody>
      </p:sp>
      <p:sp>
        <p:nvSpPr>
          <p:cNvPr id="3" name="Content Placeholder 2"/>
          <p:cNvSpPr>
            <a:spLocks noGrp="1"/>
          </p:cNvSpPr>
          <p:nvPr>
            <p:ph idx="1"/>
          </p:nvPr>
        </p:nvSpPr>
        <p:spPr/>
        <p:txBody>
          <a:bodyPr/>
          <a:lstStyle/>
          <a:p>
            <a:r>
              <a:rPr lang="en-US" dirty="0" smtClean="0"/>
              <a:t>When the prior message contained a great deal of information, the target message was seen as less persuasive and produced less favorable attitude. The opposite occurred when prior message contained little information.</a:t>
            </a:r>
          </a:p>
          <a:p>
            <a:r>
              <a:rPr lang="en-US" dirty="0" smtClean="0"/>
              <a:t>Question: </a:t>
            </a:r>
          </a:p>
          <a:p>
            <a:pPr>
              <a:buNone/>
            </a:pPr>
            <a:r>
              <a:rPr lang="en-US" dirty="0" smtClean="0"/>
              <a:t>	How would you apply this finding as a shop assistant selling washing machines?</a:t>
            </a:r>
          </a:p>
          <a:p>
            <a:pPr>
              <a:buNone/>
            </a:pPr>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lide(fromBottom)">
                                      <p:cBhvr>
                                        <p:cTn id="7" dur="500"/>
                                        <p:tgtEl>
                                          <p:spTgt spid="3">
                                            <p:txEl>
                                              <p:pRg st="1" end="1"/>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slide(fromBottom)">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Emotions and Number-related decision-making</a:t>
            </a:r>
            <a:endParaRPr lang="en-US" dirty="0"/>
          </a:p>
        </p:txBody>
      </p:sp>
      <p:sp>
        <p:nvSpPr>
          <p:cNvPr id="3" name="Content Placeholder 2"/>
          <p:cNvSpPr>
            <a:spLocks noGrp="1"/>
          </p:cNvSpPr>
          <p:nvPr>
            <p:ph idx="1"/>
          </p:nvPr>
        </p:nvSpPr>
        <p:spPr/>
        <p:txBody>
          <a:bodyPr/>
          <a:lstStyle/>
          <a:p>
            <a:r>
              <a:rPr lang="en-US" sz="1400" dirty="0" smtClean="0"/>
              <a:t>Lerner, Small, </a:t>
            </a:r>
            <a:r>
              <a:rPr lang="en-US" sz="1400" dirty="0" err="1" smtClean="0"/>
              <a:t>Loewenstein</a:t>
            </a:r>
            <a:r>
              <a:rPr lang="en-US" sz="1400" dirty="0" smtClean="0"/>
              <a:t> (2004)</a:t>
            </a:r>
          </a:p>
          <a:p>
            <a:pPr algn="ctr"/>
            <a:r>
              <a:rPr lang="en-US" dirty="0" smtClean="0"/>
              <a:t>Sad buyers are willing to pay MORE than neutral buyers</a:t>
            </a:r>
          </a:p>
          <a:p>
            <a:pPr algn="ctr"/>
            <a:endParaRPr lang="en-US" dirty="0" smtClean="0"/>
          </a:p>
          <a:p>
            <a:pPr algn="ctr"/>
            <a:endParaRPr lang="en-US" dirty="0" smtClean="0"/>
          </a:p>
          <a:p>
            <a:pPr algn="ctr"/>
            <a:r>
              <a:rPr lang="en-US" dirty="0" smtClean="0"/>
              <a:t>Sad sellers are willing to sell for LESS than neutral buyers</a:t>
            </a:r>
            <a:endParaRPr lang="en-US" dirty="0"/>
          </a:p>
        </p:txBody>
      </p:sp>
      <p:sp>
        <p:nvSpPr>
          <p:cNvPr id="4" name="TextBox 3"/>
          <p:cNvSpPr txBox="1"/>
          <p:nvPr/>
        </p:nvSpPr>
        <p:spPr>
          <a:xfrm>
            <a:off x="762000" y="2895600"/>
            <a:ext cx="7086600" cy="369332"/>
          </a:xfrm>
          <a:prstGeom prst="rect">
            <a:avLst/>
          </a:prstGeom>
          <a:solidFill>
            <a:schemeClr val="bg2">
              <a:lumMod val="50000"/>
            </a:schemeClr>
          </a:solidFill>
        </p:spPr>
        <p:txBody>
          <a:bodyPr wrap="square" rtlCol="0">
            <a:spAutoFit/>
          </a:bodyPr>
          <a:lstStyle/>
          <a:p>
            <a:pPr algn="ctr"/>
            <a:r>
              <a:rPr lang="en-US" dirty="0" smtClean="0"/>
              <a:t>Sad buyers were willing to purchase the item for around </a:t>
            </a:r>
            <a:r>
              <a:rPr lang="en-US" dirty="0" smtClean="0">
                <a:solidFill>
                  <a:schemeClr val="bg1"/>
                </a:solidFill>
              </a:rPr>
              <a:t>30% </a:t>
            </a:r>
            <a:r>
              <a:rPr lang="en-US" dirty="0" smtClean="0"/>
              <a:t>more</a:t>
            </a:r>
            <a:endParaRPr lang="en-US" dirty="0"/>
          </a:p>
        </p:txBody>
      </p:sp>
      <p:sp>
        <p:nvSpPr>
          <p:cNvPr id="5" name="TextBox 4"/>
          <p:cNvSpPr txBox="1"/>
          <p:nvPr/>
        </p:nvSpPr>
        <p:spPr>
          <a:xfrm>
            <a:off x="685800" y="4572000"/>
            <a:ext cx="7086600" cy="369332"/>
          </a:xfrm>
          <a:prstGeom prst="rect">
            <a:avLst/>
          </a:prstGeom>
          <a:solidFill>
            <a:schemeClr val="bg2">
              <a:lumMod val="50000"/>
            </a:schemeClr>
          </a:solidFill>
        </p:spPr>
        <p:txBody>
          <a:bodyPr wrap="square" rtlCol="0">
            <a:spAutoFit/>
          </a:bodyPr>
          <a:lstStyle/>
          <a:p>
            <a:pPr algn="ctr"/>
            <a:r>
              <a:rPr lang="en-US" dirty="0" smtClean="0"/>
              <a:t>Sad sellers were willing to sell the item for around </a:t>
            </a:r>
            <a:r>
              <a:rPr lang="en-US" dirty="0" smtClean="0">
                <a:solidFill>
                  <a:schemeClr val="bg1"/>
                </a:solidFill>
              </a:rPr>
              <a:t>33% </a:t>
            </a:r>
            <a:r>
              <a:rPr lang="en-US" dirty="0" smtClean="0"/>
              <a:t>less</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Emotions and Number-related decision-making</a:t>
            </a:r>
            <a:endParaRPr lang="en-US" dirty="0"/>
          </a:p>
        </p:txBody>
      </p:sp>
      <p:sp>
        <p:nvSpPr>
          <p:cNvPr id="3" name="Content Placeholder 2"/>
          <p:cNvSpPr>
            <a:spLocks noGrp="1"/>
          </p:cNvSpPr>
          <p:nvPr>
            <p:ph idx="1"/>
          </p:nvPr>
        </p:nvSpPr>
        <p:spPr/>
        <p:txBody>
          <a:bodyPr/>
          <a:lstStyle/>
          <a:p>
            <a:r>
              <a:rPr lang="en-US" sz="1400" dirty="0" err="1" smtClean="0"/>
              <a:t>Hsee</a:t>
            </a:r>
            <a:r>
              <a:rPr lang="en-US" sz="1400" dirty="0" smtClean="0"/>
              <a:t>, </a:t>
            </a:r>
            <a:r>
              <a:rPr lang="en-US" sz="1400" dirty="0" err="1" smtClean="0"/>
              <a:t>Rottenstreich</a:t>
            </a:r>
            <a:r>
              <a:rPr lang="en-US" sz="1400" dirty="0" smtClean="0"/>
              <a:t> (2004)</a:t>
            </a:r>
          </a:p>
          <a:p>
            <a:pPr algn="just"/>
            <a:r>
              <a:rPr lang="en-US" sz="2000" dirty="0" smtClean="0"/>
              <a:t>They argue that emotions lead people to become less sensitive to difference in the magnitude of numbers.</a:t>
            </a:r>
          </a:p>
          <a:p>
            <a:pPr algn="just"/>
            <a:r>
              <a:rPr lang="en-US" sz="2000" dirty="0" smtClean="0"/>
              <a:t>People are more likely to pay attention to simple presence/absence of an event than to specific numbers</a:t>
            </a:r>
          </a:p>
          <a:p>
            <a:pPr algn="just"/>
            <a:r>
              <a:rPr lang="en-US" sz="2000" dirty="0" smtClean="0"/>
              <a:t>5 CDs for $50 and 10CDs for $50</a:t>
            </a:r>
          </a:p>
          <a:p>
            <a:pPr algn="just"/>
            <a:r>
              <a:rPr lang="en-US" sz="2000" dirty="0" smtClean="0"/>
              <a:t>Example: When you’re buying a car and you’re in a emotional roller coaster, salespeople will try to throw in additional items</a:t>
            </a:r>
          </a:p>
          <a:p>
            <a:pPr algn="just"/>
            <a:r>
              <a:rPr lang="en-US" sz="2000" u="sng" dirty="0" smtClean="0"/>
              <a:t>If you’ve just gone through an emotional experience, even though you might think your decision-making ability would be unaffected, you should consider holding off on the negotiation process</a:t>
            </a:r>
            <a:endParaRPr lang="en-US" sz="2000"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slide(fromBottom)">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slide(fromBottom)">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 calcmode="lin" valueType="num">
                                      <p:cBhvr additive="base">
                                        <p:cTn id="1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to utilize this information?</a:t>
            </a:r>
            <a:endParaRPr lang="en-US" dirty="0"/>
          </a:p>
        </p:txBody>
      </p:sp>
      <p:sp>
        <p:nvSpPr>
          <p:cNvPr id="3" name="Content Placeholder 2"/>
          <p:cNvSpPr>
            <a:spLocks noGrp="1"/>
          </p:cNvSpPr>
          <p:nvPr>
            <p:ph idx="1"/>
          </p:nvPr>
        </p:nvSpPr>
        <p:spPr/>
        <p:txBody>
          <a:bodyPr/>
          <a:lstStyle/>
          <a:p>
            <a:r>
              <a:rPr lang="en-US" dirty="0" smtClean="0"/>
              <a:t>You, as a psychologist, should be aware of the role that emotions play in DM.</a:t>
            </a:r>
          </a:p>
          <a:p>
            <a:endParaRPr lang="en-US" dirty="0" smtClean="0"/>
          </a:p>
          <a:p>
            <a:r>
              <a:rPr lang="en-US" dirty="0" smtClean="0"/>
              <a:t>USE IT WISELY!</a:t>
            </a:r>
          </a:p>
          <a:p>
            <a:endParaRPr lang="en-US" dirty="0" smtClean="0"/>
          </a:p>
          <a:p>
            <a:pPr algn="just"/>
            <a:r>
              <a:rPr lang="en-US" sz="2000" u="sng" dirty="0" smtClean="0"/>
              <a:t>Do not exploit one’s sadness or other strong emotion. </a:t>
            </a:r>
            <a:r>
              <a:rPr lang="en-US" sz="2000" dirty="0" smtClean="0"/>
              <a:t>Actually, by postponing negotiations with somebody who has just experienced negative emotions, you’ll strengthen your relationship by making yourself seem noble, caring, and wise. These are priceless characteristics of anyone who wishes to be more influential.</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slide(fromBottom)">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a Real life:</a:t>
            </a:r>
            <a:endParaRPr lang="en-US" dirty="0"/>
          </a:p>
        </p:txBody>
      </p:sp>
      <p:sp>
        <p:nvSpPr>
          <p:cNvPr id="22" name="TextBox 21"/>
          <p:cNvSpPr txBox="1"/>
          <p:nvPr/>
        </p:nvSpPr>
        <p:spPr>
          <a:xfrm>
            <a:off x="2743200" y="3657600"/>
            <a:ext cx="1371600" cy="584775"/>
          </a:xfrm>
          <a:prstGeom prst="rect">
            <a:avLst/>
          </a:prstGeom>
          <a:noFill/>
        </p:spPr>
        <p:txBody>
          <a:bodyPr wrap="square" rtlCol="0">
            <a:spAutoFit/>
          </a:bodyPr>
          <a:lstStyle/>
          <a:p>
            <a:r>
              <a:rPr lang="en-US" sz="3200" dirty="0" smtClean="0"/>
              <a:t>179,-</a:t>
            </a:r>
          </a:p>
        </p:txBody>
      </p:sp>
      <p:pic>
        <p:nvPicPr>
          <p:cNvPr id="23" name="Picture 22" descr="bacardi.gif"/>
          <p:cNvPicPr>
            <a:picLocks noChangeAspect="1"/>
          </p:cNvPicPr>
          <p:nvPr/>
        </p:nvPicPr>
        <p:blipFill>
          <a:blip r:embed="rId2"/>
          <a:stretch>
            <a:fillRect/>
          </a:stretch>
        </p:blipFill>
        <p:spPr>
          <a:xfrm>
            <a:off x="0" y="2590800"/>
            <a:ext cx="2667000" cy="2667000"/>
          </a:xfrm>
          <a:prstGeom prst="rect">
            <a:avLst/>
          </a:prstGeom>
        </p:spPr>
      </p:pic>
      <p:sp>
        <p:nvSpPr>
          <p:cNvPr id="24" name="TextBox 23"/>
          <p:cNvSpPr txBox="1"/>
          <p:nvPr/>
        </p:nvSpPr>
        <p:spPr>
          <a:xfrm>
            <a:off x="2819400" y="3048000"/>
            <a:ext cx="1371600" cy="584775"/>
          </a:xfrm>
          <a:prstGeom prst="rect">
            <a:avLst/>
          </a:prstGeom>
          <a:noFill/>
        </p:spPr>
        <p:txBody>
          <a:bodyPr wrap="square" rtlCol="0">
            <a:spAutoFit/>
          </a:bodyPr>
          <a:lstStyle/>
          <a:p>
            <a:r>
              <a:rPr lang="en-US" sz="3200" dirty="0" smtClean="0"/>
              <a:t>239,-</a:t>
            </a:r>
          </a:p>
        </p:txBody>
      </p:sp>
      <p:cxnSp>
        <p:nvCxnSpPr>
          <p:cNvPr id="26" name="Straight Connector 25"/>
          <p:cNvCxnSpPr/>
          <p:nvPr/>
        </p:nvCxnSpPr>
        <p:spPr>
          <a:xfrm rot="10800000" flipV="1">
            <a:off x="2971800" y="3124200"/>
            <a:ext cx="609600" cy="45720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0800000">
            <a:off x="2895600" y="3124202"/>
            <a:ext cx="685800" cy="380999"/>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pic>
        <p:nvPicPr>
          <p:cNvPr id="31" name="Picture 30" descr="panak.jpg"/>
          <p:cNvPicPr>
            <a:picLocks noChangeAspect="1"/>
          </p:cNvPicPr>
          <p:nvPr/>
        </p:nvPicPr>
        <p:blipFill>
          <a:blip r:embed="rId3"/>
          <a:stretch>
            <a:fillRect/>
          </a:stretch>
        </p:blipFill>
        <p:spPr>
          <a:xfrm>
            <a:off x="4343400" y="3657600"/>
            <a:ext cx="1727200" cy="1727200"/>
          </a:xfrm>
          <a:prstGeom prst="rect">
            <a:avLst/>
          </a:prstGeom>
        </p:spPr>
      </p:pic>
      <p:sp>
        <p:nvSpPr>
          <p:cNvPr id="33" name="TextBox 32"/>
          <p:cNvSpPr txBox="1"/>
          <p:nvPr/>
        </p:nvSpPr>
        <p:spPr>
          <a:xfrm>
            <a:off x="6172200" y="3733800"/>
            <a:ext cx="1066800" cy="1569660"/>
          </a:xfrm>
          <a:prstGeom prst="rect">
            <a:avLst/>
          </a:prstGeom>
          <a:noFill/>
        </p:spPr>
        <p:txBody>
          <a:bodyPr wrap="square" rtlCol="0">
            <a:spAutoFit/>
          </a:bodyPr>
          <a:lstStyle/>
          <a:p>
            <a:r>
              <a:rPr lang="en-US" sz="3200" dirty="0" smtClean="0"/>
              <a:t>39,-</a:t>
            </a:r>
          </a:p>
          <a:p>
            <a:r>
              <a:rPr lang="en-US" sz="3200" dirty="0" smtClean="0"/>
              <a:t>or</a:t>
            </a:r>
          </a:p>
          <a:p>
            <a:r>
              <a:rPr lang="en-US" sz="3200" dirty="0" smtClean="0"/>
              <a:t>49,-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a Real life:</a:t>
            </a:r>
            <a:endParaRPr lang="en-US" dirty="0"/>
          </a:p>
        </p:txBody>
      </p:sp>
      <p:pic>
        <p:nvPicPr>
          <p:cNvPr id="4" name="Content Placeholder 3" descr="cake 2.jpg"/>
          <p:cNvPicPr>
            <a:picLocks noGrp="1" noChangeAspect="1"/>
          </p:cNvPicPr>
          <p:nvPr>
            <p:ph idx="1"/>
          </p:nvPr>
        </p:nvPicPr>
        <p:blipFill>
          <a:blip r:embed="rId3"/>
          <a:stretch>
            <a:fillRect/>
          </a:stretch>
        </p:blipFill>
        <p:spPr>
          <a:xfrm>
            <a:off x="1295400" y="2286000"/>
            <a:ext cx="5651500" cy="3933444"/>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dirty="0" smtClean="0"/>
              <a:t>How many choices???</a:t>
            </a:r>
            <a:endParaRPr lang="en-US" dirty="0"/>
          </a:p>
        </p:txBody>
      </p:sp>
      <p:sp>
        <p:nvSpPr>
          <p:cNvPr id="3" name="Content Placeholder 2"/>
          <p:cNvSpPr>
            <a:spLocks noGrp="1"/>
          </p:cNvSpPr>
          <p:nvPr>
            <p:ph idx="1"/>
          </p:nvPr>
        </p:nvSpPr>
        <p:spPr>
          <a:xfrm>
            <a:off x="457200" y="1600200"/>
            <a:ext cx="7239000" cy="4846320"/>
          </a:xfrm>
        </p:spPr>
        <p:txBody>
          <a:bodyPr/>
          <a:lstStyle/>
          <a:p>
            <a:r>
              <a:rPr lang="en-US" dirty="0" err="1" smtClean="0"/>
              <a:t>Iyengar</a:t>
            </a:r>
            <a:r>
              <a:rPr lang="en-US" dirty="0" smtClean="0"/>
              <a:t>, </a:t>
            </a:r>
            <a:r>
              <a:rPr lang="en-US" dirty="0" err="1" smtClean="0"/>
              <a:t>Lepper</a:t>
            </a:r>
            <a:r>
              <a:rPr lang="en-US" dirty="0" smtClean="0"/>
              <a:t> (2000)</a:t>
            </a:r>
          </a:p>
          <a:p>
            <a:r>
              <a:rPr lang="en-US" dirty="0" smtClean="0"/>
              <a:t>Is there a damaging effect of too many choices?</a:t>
            </a:r>
          </a:p>
          <a:p>
            <a:r>
              <a:rPr lang="en-US" dirty="0" smtClean="0"/>
              <a:t>In their study, passerby in a supermarket could sample a variety of jams that were made by a single manufacturer</a:t>
            </a:r>
          </a:p>
          <a:p>
            <a:r>
              <a:rPr lang="en-US" dirty="0" smtClean="0"/>
              <a:t>6 or 24 flavors were offered</a:t>
            </a:r>
          </a:p>
          <a:p>
            <a:endParaRPr lang="en-US" dirty="0" smtClean="0"/>
          </a:p>
          <a:p>
            <a:endParaRPr lang="en-US" dirty="0"/>
          </a:p>
        </p:txBody>
      </p:sp>
      <p:sp>
        <p:nvSpPr>
          <p:cNvPr id="4" name="TextBox 3"/>
          <p:cNvSpPr txBox="1"/>
          <p:nvPr/>
        </p:nvSpPr>
        <p:spPr>
          <a:xfrm>
            <a:off x="762000" y="5105400"/>
            <a:ext cx="7010400" cy="1261884"/>
          </a:xfrm>
          <a:prstGeom prst="rect">
            <a:avLst/>
          </a:prstGeom>
          <a:solidFill>
            <a:schemeClr val="accent6">
              <a:lumMod val="60000"/>
              <a:lumOff val="40000"/>
            </a:schemeClr>
          </a:solidFill>
        </p:spPr>
        <p:txBody>
          <a:bodyPr wrap="square" rtlCol="0">
            <a:spAutoFit/>
          </a:bodyPr>
          <a:lstStyle/>
          <a:p>
            <a:pPr algn="ctr"/>
            <a:r>
              <a:rPr lang="en-US" sz="2800" dirty="0" smtClean="0"/>
              <a:t>3% </a:t>
            </a:r>
            <a:r>
              <a:rPr lang="en-US" sz="2000" dirty="0" smtClean="0"/>
              <a:t>of customers purchased from extensive-choice display</a:t>
            </a:r>
          </a:p>
          <a:p>
            <a:pPr algn="ctr"/>
            <a:r>
              <a:rPr lang="en-US" sz="2000" dirty="0" smtClean="0"/>
              <a:t>vs.</a:t>
            </a:r>
          </a:p>
          <a:p>
            <a:pPr algn="ctr"/>
            <a:r>
              <a:rPr lang="en-US" sz="2800" dirty="0" smtClean="0"/>
              <a:t>30% </a:t>
            </a:r>
            <a:r>
              <a:rPr lang="en-US" sz="2000" dirty="0" smtClean="0"/>
              <a:t>of customers purchased from limited-choice display</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lide(fromBottom)">
                                      <p:cBhvr>
                                        <p:cTn id="7" dur="500"/>
                                        <p:tgtEl>
                                          <p:spTgt spid="3">
                                            <p:txEl>
                                              <p:pRg st="2" end="2"/>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slide(fromBottom)">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IS TOO MANY CHOICES TOO BAD?</a:t>
            </a:r>
            <a:endParaRPr lang="en-US" dirty="0"/>
          </a:p>
        </p:txBody>
      </p:sp>
      <p:sp>
        <p:nvSpPr>
          <p:cNvPr id="3" name="Content Placeholder 2"/>
          <p:cNvSpPr>
            <a:spLocks noGrp="1"/>
          </p:cNvSpPr>
          <p:nvPr>
            <p:ph idx="1"/>
          </p:nvPr>
        </p:nvSpPr>
        <p:spPr/>
        <p:txBody>
          <a:bodyPr/>
          <a:lstStyle/>
          <a:p>
            <a:pPr algn="just"/>
            <a:r>
              <a:rPr lang="en-US" dirty="0" smtClean="0"/>
              <a:t>When so many choices are available, consumers often find the decision-making process frustrating, perhaps due to the burden of having to differentiate so many options from one another in an attempt to make the best decision. This may result in disengagement from the task at hand, leading to an overall reduction in motivation and interest in the product.</a:t>
            </a:r>
          </a:p>
          <a:p>
            <a:pPr algn="just">
              <a:buNone/>
            </a:pPr>
            <a:r>
              <a:rPr lang="en-US" sz="1400" dirty="0" smtClean="0"/>
              <a:t>	 (Goldstein, Martin, </a:t>
            </a:r>
            <a:r>
              <a:rPr lang="en-US" sz="1400" dirty="0" err="1" smtClean="0"/>
              <a:t>Cialdini</a:t>
            </a:r>
            <a:r>
              <a:rPr lang="en-US" sz="1400" dirty="0" smtClean="0"/>
              <a:t>, 2008)</a:t>
            </a:r>
            <a:endParaRPr lang="en-US" sz="1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On the other hand…</a:t>
            </a:r>
            <a:br>
              <a:rPr lang="en-US" dirty="0" smtClean="0"/>
            </a:br>
            <a:r>
              <a:rPr lang="en-US" dirty="0" smtClean="0"/>
              <a:t>Never say never!</a:t>
            </a:r>
            <a:endParaRPr lang="en-US" dirty="0"/>
          </a:p>
        </p:txBody>
      </p:sp>
      <p:sp>
        <p:nvSpPr>
          <p:cNvPr id="3" name="Content Placeholder 2"/>
          <p:cNvSpPr>
            <a:spLocks noGrp="1"/>
          </p:cNvSpPr>
          <p:nvPr>
            <p:ph idx="1"/>
          </p:nvPr>
        </p:nvSpPr>
        <p:spPr/>
        <p:txBody>
          <a:bodyPr/>
          <a:lstStyle/>
          <a:p>
            <a:r>
              <a:rPr lang="en-US" dirty="0" smtClean="0"/>
              <a:t>La Casa Gelato in Vancouver has over two hundred flavors of ice cream and is </a:t>
            </a:r>
            <a:r>
              <a:rPr lang="en-US" dirty="0" err="1" smtClean="0"/>
              <a:t>superpopular</a:t>
            </a:r>
            <a:r>
              <a:rPr lang="en-US" dirty="0" smtClean="0"/>
              <a:t>. WHY?</a:t>
            </a:r>
          </a:p>
          <a:p>
            <a:endParaRPr lang="en-US" dirty="0" smtClean="0"/>
          </a:p>
          <a:p>
            <a:pPr marL="514350" indent="-514350">
              <a:buFont typeface="+mj-lt"/>
              <a:buAutoNum type="arabicPeriod"/>
            </a:pPr>
            <a:r>
              <a:rPr lang="en-US" sz="2200" dirty="0" smtClean="0"/>
              <a:t>The extensive variety has created great popularity</a:t>
            </a:r>
          </a:p>
          <a:p>
            <a:pPr marL="514350" indent="-514350">
              <a:buFont typeface="+mj-lt"/>
              <a:buAutoNum type="arabicPeriod"/>
            </a:pPr>
            <a:endParaRPr lang="en-US" sz="2200" dirty="0" smtClean="0"/>
          </a:p>
          <a:p>
            <a:pPr marL="514350" indent="-514350">
              <a:buFont typeface="+mj-lt"/>
              <a:buAutoNum type="arabicPeriod"/>
            </a:pPr>
            <a:r>
              <a:rPr lang="en-US" sz="2200" dirty="0" smtClean="0"/>
              <a:t>Majority of clients truly enjoy the process of sampling and choosing the flavors</a:t>
            </a:r>
          </a:p>
          <a:p>
            <a:pPr marL="514350" indent="-514350">
              <a:buFont typeface="+mj-lt"/>
              <a:buAutoNum type="arabicPeriod"/>
            </a:pPr>
            <a:endParaRPr lang="en-US" sz="2200" dirty="0" smtClean="0"/>
          </a:p>
          <a:p>
            <a:pPr marL="514350" indent="-514350">
              <a:buFont typeface="+mj-lt"/>
              <a:buAutoNum type="arabicPeriod"/>
            </a:pPr>
            <a:r>
              <a:rPr lang="en-US" sz="2200" dirty="0" smtClean="0"/>
              <a:t>Maximizing the number of options is helpful especially when customers know what they want and are looking for a store that supplies it</a:t>
            </a:r>
          </a:p>
        </p:txBody>
      </p:sp>
      <p:pic>
        <p:nvPicPr>
          <p:cNvPr id="4" name="Picture 3" descr="la casa gelato.jpg"/>
          <p:cNvPicPr>
            <a:picLocks noChangeAspect="1"/>
          </p:cNvPicPr>
          <p:nvPr/>
        </p:nvPicPr>
        <p:blipFill>
          <a:blip r:embed="rId2"/>
          <a:stretch>
            <a:fillRect/>
          </a:stretch>
        </p:blipFill>
        <p:spPr>
          <a:xfrm>
            <a:off x="7010400" y="0"/>
            <a:ext cx="2133600" cy="1600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lide(fromBottom)">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slide(fromBottom)">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slide(fromBottom)">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“BECAUSE”</a:t>
            </a:r>
            <a:endParaRPr lang="en-US" dirty="0"/>
          </a:p>
        </p:txBody>
      </p:sp>
      <p:sp>
        <p:nvSpPr>
          <p:cNvPr id="3" name="Content Placeholder 2"/>
          <p:cNvSpPr>
            <a:spLocks noGrp="1"/>
          </p:cNvSpPr>
          <p:nvPr>
            <p:ph idx="1"/>
          </p:nvPr>
        </p:nvSpPr>
        <p:spPr>
          <a:xfrm>
            <a:off x="457200" y="1600200"/>
            <a:ext cx="7239000" cy="4846320"/>
          </a:xfrm>
        </p:spPr>
        <p:txBody>
          <a:bodyPr/>
          <a:lstStyle/>
          <a:p>
            <a:r>
              <a:rPr lang="en-US" sz="1400" dirty="0" smtClean="0"/>
              <a:t>(Langer, Blank, &amp; </a:t>
            </a:r>
            <a:r>
              <a:rPr lang="en-US" sz="1400" dirty="0" err="1" smtClean="0"/>
              <a:t>Chanowitz</a:t>
            </a:r>
            <a:r>
              <a:rPr lang="en-US" sz="1400" dirty="0" smtClean="0"/>
              <a:t>, 1978)</a:t>
            </a:r>
            <a:endParaRPr lang="en-US" dirty="0" smtClean="0"/>
          </a:p>
          <a:p>
            <a:r>
              <a:rPr lang="en-US" dirty="0" smtClean="0"/>
              <a:t>The effect of providing reason</a:t>
            </a:r>
          </a:p>
          <a:p>
            <a:endParaRPr lang="en-US" dirty="0" smtClean="0"/>
          </a:p>
          <a:p>
            <a:pPr>
              <a:spcBef>
                <a:spcPts val="1200"/>
              </a:spcBef>
              <a:buNone/>
            </a:pPr>
            <a:r>
              <a:rPr lang="en-US" sz="2000" dirty="0" smtClean="0"/>
              <a:t>	Excuse me, I have 5 pages, may I use the copy machine, because I’m in a rush?</a:t>
            </a:r>
          </a:p>
          <a:p>
            <a:pPr>
              <a:spcBef>
                <a:spcPts val="1200"/>
              </a:spcBef>
              <a:buNone/>
            </a:pPr>
            <a:r>
              <a:rPr lang="en-US" sz="2000" dirty="0" smtClean="0"/>
              <a:t>	Excuse me, I have 5 pages, may I use the copy machine?</a:t>
            </a:r>
          </a:p>
          <a:p>
            <a:pPr>
              <a:spcBef>
                <a:spcPts val="1200"/>
              </a:spcBef>
              <a:buNone/>
            </a:pPr>
            <a:r>
              <a:rPr lang="en-US" sz="2000" dirty="0" smtClean="0"/>
              <a:t>	Excuse me, I have 5 pages, may I use the copy machine, because I have to make some copies?</a:t>
            </a:r>
          </a:p>
          <a:p>
            <a:endParaRPr lang="en-US" dirty="0"/>
          </a:p>
        </p:txBody>
      </p:sp>
      <p:sp>
        <p:nvSpPr>
          <p:cNvPr id="4" name="TextBox 3"/>
          <p:cNvSpPr txBox="1"/>
          <p:nvPr/>
        </p:nvSpPr>
        <p:spPr>
          <a:xfrm>
            <a:off x="3505200" y="3276600"/>
            <a:ext cx="1676400" cy="381000"/>
          </a:xfrm>
          <a:prstGeom prst="rect">
            <a:avLst/>
          </a:prstGeom>
          <a:solidFill>
            <a:schemeClr val="accent4"/>
          </a:solidFill>
        </p:spPr>
        <p:txBody>
          <a:bodyPr wrap="square" rtlCol="0">
            <a:spAutoFit/>
          </a:bodyPr>
          <a:lstStyle/>
          <a:p>
            <a:pPr algn="ctr"/>
            <a:r>
              <a:rPr lang="en-US" dirty="0" smtClean="0"/>
              <a:t>94 % complied</a:t>
            </a:r>
            <a:endParaRPr lang="en-US" dirty="0"/>
          </a:p>
        </p:txBody>
      </p:sp>
      <p:sp>
        <p:nvSpPr>
          <p:cNvPr id="5" name="TextBox 4"/>
          <p:cNvSpPr txBox="1"/>
          <p:nvPr/>
        </p:nvSpPr>
        <p:spPr>
          <a:xfrm>
            <a:off x="7010400" y="3886200"/>
            <a:ext cx="1676400" cy="381000"/>
          </a:xfrm>
          <a:prstGeom prst="rect">
            <a:avLst/>
          </a:prstGeom>
          <a:solidFill>
            <a:schemeClr val="accent4"/>
          </a:solidFill>
        </p:spPr>
        <p:txBody>
          <a:bodyPr wrap="square" rtlCol="0">
            <a:spAutoFit/>
          </a:bodyPr>
          <a:lstStyle/>
          <a:p>
            <a:pPr algn="ctr"/>
            <a:r>
              <a:rPr lang="en-US" dirty="0" smtClean="0"/>
              <a:t>60 % complied</a:t>
            </a:r>
            <a:endParaRPr lang="en-US" dirty="0"/>
          </a:p>
        </p:txBody>
      </p:sp>
      <p:sp>
        <p:nvSpPr>
          <p:cNvPr id="6" name="TextBox 5"/>
          <p:cNvSpPr txBox="1"/>
          <p:nvPr/>
        </p:nvSpPr>
        <p:spPr>
          <a:xfrm>
            <a:off x="5029200" y="4495800"/>
            <a:ext cx="1676400" cy="381000"/>
          </a:xfrm>
          <a:prstGeom prst="rect">
            <a:avLst/>
          </a:prstGeom>
          <a:solidFill>
            <a:schemeClr val="accent4"/>
          </a:solidFill>
        </p:spPr>
        <p:txBody>
          <a:bodyPr wrap="square" rtlCol="0">
            <a:spAutoFit/>
          </a:bodyPr>
          <a:lstStyle/>
          <a:p>
            <a:pPr algn="ctr"/>
            <a:r>
              <a:rPr lang="en-US" dirty="0" smtClean="0"/>
              <a:t>93 % complied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Offer less sell more</a:t>
            </a:r>
            <a:endParaRPr lang="en-US" dirty="0"/>
          </a:p>
        </p:txBody>
      </p:sp>
      <p:sp>
        <p:nvSpPr>
          <p:cNvPr id="3" name="Content Placeholder 2"/>
          <p:cNvSpPr>
            <a:spLocks noGrp="1"/>
          </p:cNvSpPr>
          <p:nvPr>
            <p:ph idx="1"/>
          </p:nvPr>
        </p:nvSpPr>
        <p:spPr/>
        <p:txBody>
          <a:bodyPr/>
          <a:lstStyle/>
          <a:p>
            <a:r>
              <a:rPr lang="en-US" dirty="0" smtClean="0"/>
              <a:t>Proctor &amp; Gamble</a:t>
            </a:r>
          </a:p>
          <a:p>
            <a:endParaRPr lang="en-US" dirty="0"/>
          </a:p>
        </p:txBody>
      </p:sp>
      <p:pic>
        <p:nvPicPr>
          <p:cNvPr id="4" name="Picture 3" descr="head and shoulders.png"/>
          <p:cNvPicPr>
            <a:picLocks noChangeAspect="1"/>
          </p:cNvPicPr>
          <p:nvPr/>
        </p:nvPicPr>
        <p:blipFill>
          <a:blip r:embed="rId2"/>
          <a:stretch>
            <a:fillRect/>
          </a:stretch>
        </p:blipFill>
        <p:spPr>
          <a:xfrm>
            <a:off x="533400" y="1981200"/>
            <a:ext cx="3485705" cy="2976208"/>
          </a:xfrm>
          <a:prstGeom prst="rect">
            <a:avLst/>
          </a:prstGeom>
        </p:spPr>
      </p:pic>
      <p:sp>
        <p:nvSpPr>
          <p:cNvPr id="5" name="TextBox 4"/>
          <p:cNvSpPr txBox="1"/>
          <p:nvPr/>
        </p:nvSpPr>
        <p:spPr>
          <a:xfrm>
            <a:off x="457200" y="5257800"/>
            <a:ext cx="4038600" cy="92333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just"/>
            <a:r>
              <a:rPr lang="en-US" dirty="0" smtClean="0"/>
              <a:t>When the company reduced the number of versions from 26 to 15, the sales went up by 10%</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dirty="0" smtClean="0"/>
              <a:t>Choices, choices...</a:t>
            </a:r>
            <a:endParaRPr lang="en-US" dirty="0"/>
          </a:p>
        </p:txBody>
      </p:sp>
      <p:sp>
        <p:nvSpPr>
          <p:cNvPr id="3" name="Content Placeholder 2"/>
          <p:cNvSpPr>
            <a:spLocks noGrp="1"/>
          </p:cNvSpPr>
          <p:nvPr>
            <p:ph idx="1"/>
          </p:nvPr>
        </p:nvSpPr>
        <p:spPr/>
        <p:txBody>
          <a:bodyPr>
            <a:normAutofit lnSpcReduction="10000"/>
          </a:bodyPr>
          <a:lstStyle/>
          <a:p>
            <a:pPr algn="just"/>
            <a:r>
              <a:rPr lang="sk-SK" sz="2000" dirty="0" smtClean="0"/>
              <a:t>The more options, the harder to choose</a:t>
            </a:r>
            <a:r>
              <a:rPr lang="en-US" sz="2000" dirty="0" smtClean="0"/>
              <a:t>. </a:t>
            </a:r>
          </a:p>
          <a:p>
            <a:pPr algn="just">
              <a:buNone/>
            </a:pPr>
            <a:r>
              <a:rPr lang="en-US" sz="2000" i="1" dirty="0" smtClean="0"/>
              <a:t>	Hypothesis:</a:t>
            </a:r>
          </a:p>
          <a:p>
            <a:pPr algn="just">
              <a:buNone/>
            </a:pPr>
            <a:r>
              <a:rPr lang="en-US" sz="2000" dirty="0" smtClean="0"/>
              <a:t>	The harder to chose, the more people make their decisions based on what choices are </a:t>
            </a:r>
            <a:r>
              <a:rPr lang="en-US" sz="2000" u="sng" dirty="0" smtClean="0"/>
              <a:t>easiest to justify</a:t>
            </a:r>
            <a:r>
              <a:rPr lang="en-US" sz="2000" dirty="0" smtClean="0"/>
              <a:t>.</a:t>
            </a:r>
          </a:p>
          <a:p>
            <a:pPr algn="just">
              <a:buNone/>
            </a:pPr>
            <a:endParaRPr lang="en-US" sz="2000" dirty="0" smtClean="0"/>
          </a:p>
          <a:p>
            <a:pPr algn="just"/>
            <a:r>
              <a:rPr lang="en-US" sz="2000" i="1" dirty="0" smtClean="0"/>
              <a:t>Method:</a:t>
            </a:r>
          </a:p>
          <a:p>
            <a:pPr algn="just">
              <a:buNone/>
            </a:pPr>
            <a:r>
              <a:rPr lang="en-US" sz="2000" dirty="0" smtClean="0"/>
              <a:t>	A table at each of two entrances to a building. Each table had a tray of food along with a sign telling people that they could help themselves to one item. Whereas one tray contained </a:t>
            </a:r>
            <a:r>
              <a:rPr lang="en-US" sz="2000" b="1" dirty="0" smtClean="0"/>
              <a:t>six</a:t>
            </a:r>
            <a:r>
              <a:rPr lang="en-US" sz="2000" dirty="0" smtClean="0"/>
              <a:t> types of fruit and six types of baked items (e.g. cookies, cakes, muffins), the other tray contained only </a:t>
            </a:r>
            <a:r>
              <a:rPr lang="en-US" sz="2000" b="1" dirty="0" smtClean="0"/>
              <a:t>two</a:t>
            </a:r>
            <a:r>
              <a:rPr lang="en-US" sz="2000" dirty="0" smtClean="0"/>
              <a:t> options from each category. </a:t>
            </a:r>
          </a:p>
          <a:p>
            <a:pPr algn="just">
              <a:buNone/>
            </a:pPr>
            <a:r>
              <a:rPr lang="en-US" sz="2000" dirty="0" smtClean="0"/>
              <a:t>	(Researchers pre-tested the food to make sure they were all equally desirable. They were made sure their findings were not the result of something idiosyncratic)</a:t>
            </a:r>
          </a:p>
          <a:p>
            <a:pPr algn="just"/>
            <a:endParaRPr lang="en-US" sz="1600" dirty="0"/>
          </a:p>
        </p:txBody>
      </p:sp>
      <p:sp>
        <p:nvSpPr>
          <p:cNvPr id="4" name="TextBox 3"/>
          <p:cNvSpPr txBox="1"/>
          <p:nvPr/>
        </p:nvSpPr>
        <p:spPr>
          <a:xfrm>
            <a:off x="5715000" y="6400800"/>
            <a:ext cx="3200400" cy="304800"/>
          </a:xfrm>
          <a:prstGeom prst="rect">
            <a:avLst/>
          </a:prstGeom>
          <a:noFill/>
        </p:spPr>
        <p:txBody>
          <a:bodyPr wrap="square" rtlCol="0">
            <a:spAutoFit/>
          </a:bodyPr>
          <a:lstStyle/>
          <a:p>
            <a:r>
              <a:rPr lang="en-US" sz="1400" dirty="0" err="1" smtClean="0"/>
              <a:t>Sela</a:t>
            </a:r>
            <a:r>
              <a:rPr lang="en-US" sz="1400" dirty="0" smtClean="0"/>
              <a:t>, A., Berger, J., &amp; Liu, W. (2009). </a:t>
            </a:r>
            <a:endParaRPr lang="en-US" sz="1400" dirty="0"/>
          </a:p>
        </p:txBody>
      </p:sp>
      <p:pic>
        <p:nvPicPr>
          <p:cNvPr id="5" name="Picture 4" descr="choices.jpg"/>
          <p:cNvPicPr>
            <a:picLocks noChangeAspect="1"/>
          </p:cNvPicPr>
          <p:nvPr/>
        </p:nvPicPr>
        <p:blipFill>
          <a:blip r:embed="rId2"/>
          <a:stretch>
            <a:fillRect/>
          </a:stretch>
        </p:blipFill>
        <p:spPr>
          <a:xfrm>
            <a:off x="6858000" y="0"/>
            <a:ext cx="2286000" cy="17104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lide(fromBottom)">
                                      <p:cBhvr>
                                        <p:cTn id="7" dur="500"/>
                                        <p:tgtEl>
                                          <p:spTgt spid="3">
                                            <p:txEl>
                                              <p:pRg st="1" end="1"/>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slide(fromBottom)">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slide(fromBottom)">
                                      <p:cBhvr>
                                        <p:cTn id="15" dur="500"/>
                                        <p:tgtEl>
                                          <p:spTgt spid="3">
                                            <p:txEl>
                                              <p:pRg st="4" end="4"/>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slide(fromBottom)">
                                      <p:cBhvr>
                                        <p:cTn id="18" dur="500"/>
                                        <p:tgtEl>
                                          <p:spTgt spid="3">
                                            <p:txEl>
                                              <p:pRg st="5" end="5"/>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slide(fromBottom)">
                                      <p:cBhvr>
                                        <p:cTn id="2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Choices, choices…</a:t>
            </a:r>
            <a:endParaRPr lang="en-US" dirty="0"/>
          </a:p>
        </p:txBody>
      </p:sp>
      <p:sp>
        <p:nvSpPr>
          <p:cNvPr id="3" name="Content Placeholder 2"/>
          <p:cNvSpPr>
            <a:spLocks noGrp="1"/>
          </p:cNvSpPr>
          <p:nvPr>
            <p:ph idx="1"/>
          </p:nvPr>
        </p:nvSpPr>
        <p:spPr>
          <a:xfrm>
            <a:off x="457200" y="2249424"/>
            <a:ext cx="7620000" cy="4325112"/>
          </a:xfrm>
        </p:spPr>
        <p:txBody>
          <a:bodyPr>
            <a:normAutofit lnSpcReduction="10000"/>
          </a:bodyPr>
          <a:lstStyle/>
          <a:p>
            <a:r>
              <a:rPr lang="en-US" sz="2000" i="1" dirty="0" smtClean="0"/>
              <a:t>Results:</a:t>
            </a:r>
          </a:p>
          <a:p>
            <a:pPr algn="just">
              <a:buNone/>
            </a:pPr>
            <a:r>
              <a:rPr lang="en-US" sz="2000" dirty="0" smtClean="0"/>
              <a:t>	Consistent with their predictions, whereas 55% of the participants chose fruit (the more practical choice) over the cookies (the more hedonistic, pleasurable choice) when the number of choices was small, 76% of the participants chose fruit when the number of choices was large.</a:t>
            </a:r>
          </a:p>
          <a:p>
            <a:pPr algn="just">
              <a:buNone/>
            </a:pPr>
            <a:r>
              <a:rPr lang="en-US" sz="2000" dirty="0" smtClean="0"/>
              <a:t> </a:t>
            </a:r>
          </a:p>
          <a:p>
            <a:pPr algn="just"/>
            <a:r>
              <a:rPr lang="en-US" sz="2000" i="1" dirty="0" smtClean="0"/>
              <a:t>Applications:</a:t>
            </a:r>
          </a:p>
          <a:p>
            <a:pPr algn="just">
              <a:buNone/>
            </a:pPr>
            <a:r>
              <a:rPr lang="en-US" sz="2000" i="1" dirty="0" smtClean="0"/>
              <a:t>	</a:t>
            </a:r>
            <a:r>
              <a:rPr lang="en-US" sz="2000" dirty="0" smtClean="0"/>
              <a:t>If the option you want people to pick is more on the </a:t>
            </a:r>
            <a:r>
              <a:rPr lang="en-US" sz="2000" u="sng" dirty="0" smtClean="0"/>
              <a:t>pleasurable/luxurious side, a small number of choices will do.</a:t>
            </a:r>
            <a:r>
              <a:rPr lang="en-US" sz="2000" dirty="0" smtClean="0"/>
              <a:t> </a:t>
            </a:r>
          </a:p>
          <a:p>
            <a:pPr algn="just">
              <a:buNone/>
            </a:pPr>
            <a:r>
              <a:rPr lang="en-US" sz="2000" dirty="0" smtClean="0"/>
              <a:t>	On the other hand, if your preferred option is more on the </a:t>
            </a:r>
            <a:r>
              <a:rPr lang="en-US" sz="2000" u="sng" dirty="0" smtClean="0"/>
              <a:t>practical/frugal side, a larger number of choices would be more effective. </a:t>
            </a:r>
            <a:endParaRPr lang="en-US" sz="2000" i="1" u="sng" dirty="0" smtClean="0"/>
          </a:p>
          <a:p>
            <a:pPr>
              <a:buNone/>
            </a:pPr>
            <a:endParaRPr lang="en-US" i="1" u="sng" dirty="0"/>
          </a:p>
        </p:txBody>
      </p:sp>
      <p:sp>
        <p:nvSpPr>
          <p:cNvPr id="4" name="TextBox 3"/>
          <p:cNvSpPr txBox="1"/>
          <p:nvPr/>
        </p:nvSpPr>
        <p:spPr>
          <a:xfrm>
            <a:off x="5715000" y="6400800"/>
            <a:ext cx="3200400" cy="304800"/>
          </a:xfrm>
          <a:prstGeom prst="rect">
            <a:avLst/>
          </a:prstGeom>
          <a:noFill/>
        </p:spPr>
        <p:txBody>
          <a:bodyPr wrap="square" rtlCol="0">
            <a:spAutoFit/>
          </a:bodyPr>
          <a:lstStyle/>
          <a:p>
            <a:r>
              <a:rPr lang="en-US" sz="1400" dirty="0" err="1" smtClean="0"/>
              <a:t>Sela</a:t>
            </a:r>
            <a:r>
              <a:rPr lang="en-US" sz="1400" dirty="0" smtClean="0"/>
              <a:t>, A., Berger, J., &amp; Liu, W. (2009). </a:t>
            </a:r>
            <a:endParaRPr lang="en-US" sz="1400" dirty="0"/>
          </a:p>
        </p:txBody>
      </p:sp>
      <p:pic>
        <p:nvPicPr>
          <p:cNvPr id="5" name="Picture 4" descr="choices.jpg"/>
          <p:cNvPicPr>
            <a:picLocks noChangeAspect="1"/>
          </p:cNvPicPr>
          <p:nvPr/>
        </p:nvPicPr>
        <p:blipFill>
          <a:blip r:embed="rId2"/>
          <a:stretch>
            <a:fillRect/>
          </a:stretch>
        </p:blipFill>
        <p:spPr>
          <a:xfrm>
            <a:off x="6858000" y="0"/>
            <a:ext cx="2286000" cy="17104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slide(fromBottom)">
                                      <p:cBhvr>
                                        <p:cTn id="15" dur="500"/>
                                        <p:tgtEl>
                                          <p:spTgt spid="3">
                                            <p:txEl>
                                              <p:pRg st="3" end="3"/>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slide(fromBottom)">
                                      <p:cBhvr>
                                        <p:cTn id="18" dur="500"/>
                                        <p:tgtEl>
                                          <p:spTgt spid="3">
                                            <p:txEl>
                                              <p:pRg st="4" end="4"/>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slide(fromBottom)">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Malcolm </a:t>
            </a:r>
            <a:r>
              <a:rPr lang="en-US" dirty="0" err="1" smtClean="0"/>
              <a:t>Gladwell</a:t>
            </a:r>
            <a:endParaRPr lang="en-US" dirty="0"/>
          </a:p>
        </p:txBody>
      </p:sp>
      <p:pic>
        <p:nvPicPr>
          <p:cNvPr id="5" name="Content Placeholder 4" descr="choices predgo.jpg"/>
          <p:cNvPicPr>
            <a:picLocks noGrp="1" noChangeAspect="1"/>
          </p:cNvPicPr>
          <p:nvPr>
            <p:ph idx="1"/>
          </p:nvPr>
        </p:nvPicPr>
        <p:blipFill>
          <a:blip r:embed="rId3"/>
          <a:stretch>
            <a:fillRect/>
          </a:stretch>
        </p:blipFill>
        <p:spPr>
          <a:xfrm>
            <a:off x="609600" y="2209800"/>
            <a:ext cx="5769216" cy="4324350"/>
          </a:xfrm>
        </p:spPr>
      </p:pic>
      <p:pic>
        <p:nvPicPr>
          <p:cNvPr id="4" name="Picture 3" descr="prego small.jpg"/>
          <p:cNvPicPr>
            <a:picLocks noChangeAspect="1"/>
          </p:cNvPicPr>
          <p:nvPr/>
        </p:nvPicPr>
        <p:blipFill>
          <a:blip r:embed="rId4"/>
          <a:stretch>
            <a:fillRect/>
          </a:stretch>
        </p:blipFill>
        <p:spPr>
          <a:xfrm>
            <a:off x="6629400" y="152400"/>
            <a:ext cx="1238250" cy="86677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1200"/>
            <a:ext cx="7239000" cy="3048000"/>
          </a:xfrm>
          <a:solidFill>
            <a:schemeClr val="accent2">
              <a:lumMod val="75000"/>
            </a:schemeClr>
          </a:solidFill>
        </p:spPr>
        <p:txBody>
          <a:bodyPr/>
          <a:lstStyle/>
          <a:p>
            <a:pPr algn="ctr">
              <a:buNone/>
            </a:pPr>
            <a:endParaRPr lang="en-US" b="1" i="1" dirty="0" smtClean="0">
              <a:solidFill>
                <a:schemeClr val="bg1"/>
              </a:solidFill>
            </a:endParaRPr>
          </a:p>
          <a:p>
            <a:pPr algn="ctr">
              <a:buNone/>
            </a:pPr>
            <a:endParaRPr lang="en-US" b="1" i="1" dirty="0" smtClean="0">
              <a:solidFill>
                <a:schemeClr val="bg1"/>
              </a:solidFill>
            </a:endParaRPr>
          </a:p>
          <a:p>
            <a:pPr algn="ctr">
              <a:buNone/>
            </a:pPr>
            <a:r>
              <a:rPr lang="en-US" b="1" i="1" dirty="0" smtClean="0">
                <a:solidFill>
                  <a:schemeClr val="bg1"/>
                </a:solidFill>
              </a:rPr>
              <a:t>In order to be persuasive we have to understand how people think</a:t>
            </a:r>
            <a:endParaRPr lang="en-US" b="1" i="1" dirty="0">
              <a:solidFill>
                <a:schemeClr val="bg1"/>
              </a:solidFill>
            </a:endParaRPr>
          </a:p>
        </p:txBody>
      </p:sp>
      <p:pic>
        <p:nvPicPr>
          <p:cNvPr id="4" name="Picture 3" descr="homer brain.jpg"/>
          <p:cNvPicPr>
            <a:picLocks noChangeAspect="1"/>
          </p:cNvPicPr>
          <p:nvPr/>
        </p:nvPicPr>
        <p:blipFill>
          <a:blip r:embed="rId2"/>
          <a:stretch>
            <a:fillRect/>
          </a:stretch>
        </p:blipFill>
        <p:spPr>
          <a:xfrm>
            <a:off x="7839075" y="1295400"/>
            <a:ext cx="1304925" cy="981075"/>
          </a:xfrm>
          <a:prstGeom prst="rect">
            <a:avLst/>
          </a:prstGeom>
        </p:spPr>
      </p:pic>
      <p:pic>
        <p:nvPicPr>
          <p:cNvPr id="5" name="Picture 4" descr="homer brain.jpg"/>
          <p:cNvPicPr>
            <a:picLocks noChangeAspect="1"/>
          </p:cNvPicPr>
          <p:nvPr/>
        </p:nvPicPr>
        <p:blipFill>
          <a:blip r:embed="rId2"/>
          <a:stretch>
            <a:fillRect/>
          </a:stretch>
        </p:blipFill>
        <p:spPr>
          <a:xfrm>
            <a:off x="7839075" y="2209800"/>
            <a:ext cx="1304925" cy="981075"/>
          </a:xfrm>
          <a:prstGeom prst="rect">
            <a:avLst/>
          </a:prstGeom>
        </p:spPr>
      </p:pic>
      <p:pic>
        <p:nvPicPr>
          <p:cNvPr id="6" name="Picture 5" descr="homer brain.jpg"/>
          <p:cNvPicPr>
            <a:picLocks noChangeAspect="1"/>
          </p:cNvPicPr>
          <p:nvPr/>
        </p:nvPicPr>
        <p:blipFill>
          <a:blip r:embed="rId2"/>
          <a:stretch>
            <a:fillRect/>
          </a:stretch>
        </p:blipFill>
        <p:spPr>
          <a:xfrm>
            <a:off x="7839075" y="3124200"/>
            <a:ext cx="1304925" cy="981075"/>
          </a:xfrm>
          <a:prstGeom prst="rect">
            <a:avLst/>
          </a:prstGeom>
        </p:spPr>
      </p:pic>
      <p:pic>
        <p:nvPicPr>
          <p:cNvPr id="7" name="Picture 6" descr="homer brain.jpg"/>
          <p:cNvPicPr>
            <a:picLocks noChangeAspect="1"/>
          </p:cNvPicPr>
          <p:nvPr/>
        </p:nvPicPr>
        <p:blipFill>
          <a:blip r:embed="rId2"/>
          <a:stretch>
            <a:fillRect/>
          </a:stretch>
        </p:blipFill>
        <p:spPr>
          <a:xfrm>
            <a:off x="7839075" y="4038600"/>
            <a:ext cx="1304925" cy="981075"/>
          </a:xfrm>
          <a:prstGeom prst="rect">
            <a:avLst/>
          </a:prstGeom>
        </p:spPr>
      </p:pic>
      <p:pic>
        <p:nvPicPr>
          <p:cNvPr id="8" name="Picture 7" descr="homer brain.jpg"/>
          <p:cNvPicPr>
            <a:picLocks noChangeAspect="1"/>
          </p:cNvPicPr>
          <p:nvPr/>
        </p:nvPicPr>
        <p:blipFill>
          <a:blip r:embed="rId2"/>
          <a:stretch>
            <a:fillRect/>
          </a:stretch>
        </p:blipFill>
        <p:spPr>
          <a:xfrm>
            <a:off x="7839075" y="4953000"/>
            <a:ext cx="1304925" cy="981075"/>
          </a:xfrm>
          <a:prstGeom prst="rect">
            <a:avLst/>
          </a:prstGeom>
        </p:spPr>
      </p:pic>
      <p:pic>
        <p:nvPicPr>
          <p:cNvPr id="9" name="Picture 8" descr="homer brain.jpg"/>
          <p:cNvPicPr>
            <a:picLocks noChangeAspect="1"/>
          </p:cNvPicPr>
          <p:nvPr/>
        </p:nvPicPr>
        <p:blipFill>
          <a:blip r:embed="rId2"/>
          <a:stretch>
            <a:fillRect/>
          </a:stretch>
        </p:blipFill>
        <p:spPr>
          <a:xfrm>
            <a:off x="7839075" y="5876925"/>
            <a:ext cx="1304925" cy="981075"/>
          </a:xfrm>
          <a:prstGeom prst="rect">
            <a:avLst/>
          </a:prstGeom>
        </p:spPr>
      </p:pic>
      <p:pic>
        <p:nvPicPr>
          <p:cNvPr id="11" name="Picture 10" descr="homer brain.jpg"/>
          <p:cNvPicPr>
            <a:picLocks noChangeAspect="1"/>
          </p:cNvPicPr>
          <p:nvPr/>
        </p:nvPicPr>
        <p:blipFill>
          <a:blip r:embed="rId2"/>
          <a:stretch>
            <a:fillRect/>
          </a:stretch>
        </p:blipFill>
        <p:spPr>
          <a:xfrm>
            <a:off x="7420992" y="0"/>
            <a:ext cx="1723008" cy="12954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Mental shortcuts</a:t>
            </a:r>
            <a:endParaRPr lang="en-US" dirty="0"/>
          </a:p>
        </p:txBody>
      </p:sp>
      <p:sp>
        <p:nvSpPr>
          <p:cNvPr id="3" name="Content Placeholder 2"/>
          <p:cNvSpPr>
            <a:spLocks noGrp="1"/>
          </p:cNvSpPr>
          <p:nvPr>
            <p:ph idx="1"/>
          </p:nvPr>
        </p:nvSpPr>
        <p:spPr/>
        <p:txBody>
          <a:bodyPr/>
          <a:lstStyle/>
          <a:p>
            <a:r>
              <a:rPr lang="en-US" dirty="0" smtClean="0"/>
              <a:t>WHY?</a:t>
            </a:r>
          </a:p>
          <a:p>
            <a:r>
              <a:rPr lang="en-US" dirty="0" smtClean="0"/>
              <a:t>We live extremely complicated environment</a:t>
            </a:r>
            <a:endParaRPr lang="en-US" dirty="0"/>
          </a:p>
        </p:txBody>
      </p:sp>
      <p:pic>
        <p:nvPicPr>
          <p:cNvPr id="4" name="Picture 3" descr="cookie.jpg"/>
          <p:cNvPicPr>
            <a:picLocks noChangeAspect="1"/>
          </p:cNvPicPr>
          <p:nvPr/>
        </p:nvPicPr>
        <p:blipFill>
          <a:blip r:embed="rId2"/>
          <a:stretch>
            <a:fillRect/>
          </a:stretch>
        </p:blipFill>
        <p:spPr>
          <a:xfrm>
            <a:off x="1066800" y="3276600"/>
            <a:ext cx="990600" cy="1076325"/>
          </a:xfrm>
          <a:prstGeom prst="rect">
            <a:avLst/>
          </a:prstGeom>
        </p:spPr>
      </p:pic>
      <p:pic>
        <p:nvPicPr>
          <p:cNvPr id="5" name="Picture 4" descr="blue mau mini.jpg"/>
          <p:cNvPicPr>
            <a:picLocks noChangeAspect="1"/>
          </p:cNvPicPr>
          <p:nvPr/>
        </p:nvPicPr>
        <p:blipFill>
          <a:blip r:embed="rId3"/>
          <a:stretch>
            <a:fillRect/>
          </a:stretch>
        </p:blipFill>
        <p:spPr>
          <a:xfrm>
            <a:off x="4129087" y="2928937"/>
            <a:ext cx="885825" cy="1000125"/>
          </a:xfrm>
          <a:prstGeom prst="rect">
            <a:avLst/>
          </a:prstGeom>
        </p:spPr>
      </p:pic>
      <p:pic>
        <p:nvPicPr>
          <p:cNvPr id="6" name="Picture 5" descr="alf small.jpg"/>
          <p:cNvPicPr>
            <a:picLocks noChangeAspect="1"/>
          </p:cNvPicPr>
          <p:nvPr/>
        </p:nvPicPr>
        <p:blipFill>
          <a:blip r:embed="rId4"/>
          <a:stretch>
            <a:fillRect/>
          </a:stretch>
        </p:blipFill>
        <p:spPr>
          <a:xfrm>
            <a:off x="5638800" y="2819400"/>
            <a:ext cx="1181100" cy="885825"/>
          </a:xfrm>
          <a:prstGeom prst="rect">
            <a:avLst/>
          </a:prstGeom>
        </p:spPr>
      </p:pic>
      <p:pic>
        <p:nvPicPr>
          <p:cNvPr id="7" name="Picture 6" descr="Coca cola bottle.jpg"/>
          <p:cNvPicPr>
            <a:picLocks noChangeAspect="1"/>
          </p:cNvPicPr>
          <p:nvPr/>
        </p:nvPicPr>
        <p:blipFill>
          <a:blip r:embed="rId5"/>
          <a:stretch>
            <a:fillRect/>
          </a:stretch>
        </p:blipFill>
        <p:spPr>
          <a:xfrm>
            <a:off x="7010400" y="3200400"/>
            <a:ext cx="1076325" cy="1428750"/>
          </a:xfrm>
          <a:prstGeom prst="rect">
            <a:avLst/>
          </a:prstGeom>
        </p:spPr>
      </p:pic>
      <p:pic>
        <p:nvPicPr>
          <p:cNvPr id="9" name="Picture 8" descr="friends small.jpg"/>
          <p:cNvPicPr>
            <a:picLocks noChangeAspect="1"/>
          </p:cNvPicPr>
          <p:nvPr/>
        </p:nvPicPr>
        <p:blipFill>
          <a:blip r:embed="rId6"/>
          <a:stretch>
            <a:fillRect/>
          </a:stretch>
        </p:blipFill>
        <p:spPr>
          <a:xfrm>
            <a:off x="990600" y="5334000"/>
            <a:ext cx="838200" cy="1228725"/>
          </a:xfrm>
          <a:prstGeom prst="rect">
            <a:avLst/>
          </a:prstGeom>
        </p:spPr>
      </p:pic>
      <p:pic>
        <p:nvPicPr>
          <p:cNvPr id="10" name="Picture 9" descr="business man 3.jpg"/>
          <p:cNvPicPr>
            <a:picLocks noChangeAspect="1"/>
          </p:cNvPicPr>
          <p:nvPr/>
        </p:nvPicPr>
        <p:blipFill>
          <a:blip r:embed="rId7" cstate="print"/>
          <a:stretch>
            <a:fillRect/>
          </a:stretch>
        </p:blipFill>
        <p:spPr>
          <a:xfrm>
            <a:off x="3505200" y="5263896"/>
            <a:ext cx="1063989" cy="1594104"/>
          </a:xfrm>
          <a:prstGeom prst="rect">
            <a:avLst/>
          </a:prstGeom>
        </p:spPr>
      </p:pic>
      <p:pic>
        <p:nvPicPr>
          <p:cNvPr id="11" name="Picture 10" descr="lim edition twix.jpg"/>
          <p:cNvPicPr>
            <a:picLocks noChangeAspect="1"/>
          </p:cNvPicPr>
          <p:nvPr/>
        </p:nvPicPr>
        <p:blipFill>
          <a:blip r:embed="rId8"/>
          <a:stretch>
            <a:fillRect/>
          </a:stretch>
        </p:blipFill>
        <p:spPr>
          <a:xfrm>
            <a:off x="3657600" y="4191000"/>
            <a:ext cx="2133600" cy="885444"/>
          </a:xfrm>
          <a:prstGeom prst="rect">
            <a:avLst/>
          </a:prstGeom>
        </p:spPr>
      </p:pic>
      <p:pic>
        <p:nvPicPr>
          <p:cNvPr id="12" name="Picture 11" descr="plato.jpg"/>
          <p:cNvPicPr>
            <a:picLocks noChangeAspect="1"/>
          </p:cNvPicPr>
          <p:nvPr/>
        </p:nvPicPr>
        <p:blipFill>
          <a:blip r:embed="rId9"/>
          <a:stretch>
            <a:fillRect/>
          </a:stretch>
        </p:blipFill>
        <p:spPr>
          <a:xfrm>
            <a:off x="2819400" y="2819400"/>
            <a:ext cx="904875" cy="1209675"/>
          </a:xfrm>
          <a:prstGeom prst="rect">
            <a:avLst/>
          </a:prstGeom>
        </p:spPr>
      </p:pic>
      <p:pic>
        <p:nvPicPr>
          <p:cNvPr id="13" name="Picture 12" descr="nurses.jpg"/>
          <p:cNvPicPr>
            <a:picLocks noChangeAspect="1"/>
          </p:cNvPicPr>
          <p:nvPr/>
        </p:nvPicPr>
        <p:blipFill>
          <a:blip r:embed="rId10"/>
          <a:stretch>
            <a:fillRect/>
          </a:stretch>
        </p:blipFill>
        <p:spPr>
          <a:xfrm>
            <a:off x="6629400" y="5219700"/>
            <a:ext cx="1214201" cy="1638300"/>
          </a:xfrm>
          <a:prstGeom prst="rect">
            <a:avLst/>
          </a:prstGeom>
        </p:spPr>
      </p:pic>
      <p:pic>
        <p:nvPicPr>
          <p:cNvPr id="14" name="Picture 13" descr="rohlik.jpg"/>
          <p:cNvPicPr>
            <a:picLocks noChangeAspect="1"/>
          </p:cNvPicPr>
          <p:nvPr/>
        </p:nvPicPr>
        <p:blipFill>
          <a:blip r:embed="rId11"/>
          <a:stretch>
            <a:fillRect/>
          </a:stretch>
        </p:blipFill>
        <p:spPr>
          <a:xfrm>
            <a:off x="5257800" y="1219200"/>
            <a:ext cx="1238250" cy="704850"/>
          </a:xfrm>
          <a:prstGeom prst="rect">
            <a:avLst/>
          </a:prstGeom>
        </p:spPr>
      </p:pic>
      <p:pic>
        <p:nvPicPr>
          <p:cNvPr id="15" name="Picture 14" descr="bmw.jpg"/>
          <p:cNvPicPr>
            <a:picLocks noChangeAspect="1"/>
          </p:cNvPicPr>
          <p:nvPr/>
        </p:nvPicPr>
        <p:blipFill>
          <a:blip r:embed="rId12"/>
          <a:stretch>
            <a:fillRect/>
          </a:stretch>
        </p:blipFill>
        <p:spPr>
          <a:xfrm>
            <a:off x="1981200" y="4495800"/>
            <a:ext cx="1345660" cy="1011936"/>
          </a:xfrm>
          <a:prstGeom prst="rect">
            <a:avLst/>
          </a:prstGeom>
        </p:spPr>
      </p:pic>
      <p:pic>
        <p:nvPicPr>
          <p:cNvPr id="16" name="Picture 15" descr="clocks.jpg"/>
          <p:cNvPicPr>
            <a:picLocks noChangeAspect="1"/>
          </p:cNvPicPr>
          <p:nvPr/>
        </p:nvPicPr>
        <p:blipFill>
          <a:blip r:embed="rId13"/>
          <a:stretch>
            <a:fillRect/>
          </a:stretch>
        </p:blipFill>
        <p:spPr>
          <a:xfrm>
            <a:off x="7010400" y="0"/>
            <a:ext cx="1076325" cy="1285875"/>
          </a:xfrm>
          <a:prstGeom prst="rect">
            <a:avLst/>
          </a:prstGeom>
        </p:spPr>
      </p:pic>
      <p:pic>
        <p:nvPicPr>
          <p:cNvPr id="17" name="Picture 16" descr="dog.gif"/>
          <p:cNvPicPr>
            <a:picLocks noChangeAspect="1"/>
          </p:cNvPicPr>
          <p:nvPr/>
        </p:nvPicPr>
        <p:blipFill>
          <a:blip r:embed="rId14"/>
          <a:stretch>
            <a:fillRect/>
          </a:stretch>
        </p:blipFill>
        <p:spPr>
          <a:xfrm>
            <a:off x="0" y="3657600"/>
            <a:ext cx="1007698" cy="1938337"/>
          </a:xfrm>
          <a:prstGeom prst="rect">
            <a:avLst/>
          </a:prstGeom>
        </p:spPr>
      </p:pic>
      <p:pic>
        <p:nvPicPr>
          <p:cNvPr id="18" name="Picture 17" descr="choices.jpg"/>
          <p:cNvPicPr>
            <a:picLocks noChangeAspect="1"/>
          </p:cNvPicPr>
          <p:nvPr/>
        </p:nvPicPr>
        <p:blipFill>
          <a:blip r:embed="rId15"/>
          <a:stretch>
            <a:fillRect/>
          </a:stretch>
        </p:blipFill>
        <p:spPr>
          <a:xfrm>
            <a:off x="457200" y="3505200"/>
            <a:ext cx="3581400" cy="2679700"/>
          </a:xfrm>
          <a:prstGeom prst="rect">
            <a:avLst/>
          </a:prstGeom>
        </p:spPr>
      </p:pic>
      <p:pic>
        <p:nvPicPr>
          <p:cNvPr id="22" name="Picture 21" descr="Milgram_experiment.gif"/>
          <p:cNvPicPr>
            <a:picLocks noChangeAspect="1"/>
          </p:cNvPicPr>
          <p:nvPr/>
        </p:nvPicPr>
        <p:blipFill>
          <a:blip r:embed="rId16"/>
          <a:stretch>
            <a:fillRect/>
          </a:stretch>
        </p:blipFill>
        <p:spPr>
          <a:xfrm>
            <a:off x="4648200" y="3200400"/>
            <a:ext cx="2619375" cy="3324225"/>
          </a:xfrm>
          <a:prstGeom prst="rect">
            <a:avLst/>
          </a:prstGeom>
        </p:spPr>
      </p:pic>
      <p:pic>
        <p:nvPicPr>
          <p:cNvPr id="23" name="Picture 22" descr="wedding.jpg"/>
          <p:cNvPicPr>
            <a:picLocks noChangeAspect="1"/>
          </p:cNvPicPr>
          <p:nvPr/>
        </p:nvPicPr>
        <p:blipFill>
          <a:blip r:embed="rId17"/>
          <a:stretch>
            <a:fillRect/>
          </a:stretch>
        </p:blipFill>
        <p:spPr>
          <a:xfrm>
            <a:off x="2438400" y="4272522"/>
            <a:ext cx="2545080" cy="2585478"/>
          </a:xfrm>
          <a:prstGeom prst="rect">
            <a:avLst/>
          </a:prstGeom>
        </p:spPr>
      </p:pic>
      <p:sp>
        <p:nvSpPr>
          <p:cNvPr id="24" name="TextBox 23"/>
          <p:cNvSpPr txBox="1"/>
          <p:nvPr/>
        </p:nvSpPr>
        <p:spPr>
          <a:xfrm>
            <a:off x="152400" y="4191000"/>
            <a:ext cx="7848600" cy="1323439"/>
          </a:xfrm>
          <a:prstGeom prst="rect">
            <a:avLst/>
          </a:prstGeom>
          <a:solidFill>
            <a:schemeClr val="tx2">
              <a:lumMod val="75000"/>
            </a:schemeClr>
          </a:solidFill>
        </p:spPr>
        <p:txBody>
          <a:bodyPr wrap="square" rtlCol="0">
            <a:spAutoFit/>
          </a:bodyPr>
          <a:lstStyle/>
          <a:p>
            <a:pPr algn="ctr"/>
            <a:r>
              <a:rPr lang="en-US" sz="4000" dirty="0" smtClean="0">
                <a:solidFill>
                  <a:schemeClr val="bg1"/>
                </a:solidFill>
              </a:rPr>
              <a:t>TO DEAL WITH IT WE NEED SHORTCUTS</a:t>
            </a:r>
            <a:endParaRPr lang="en-US" sz="40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5" presetClass="entr" presetSubtype="10" fill="hold" grpId="0"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checkerboard(across)">
                                      <p:cBhvr>
                                        <p:cTn id="71" dur="2000"/>
                                        <p:tgtEl>
                                          <p:spTgt spid="24"/>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4" fill="hold" nodeType="clickEffect">
                                  <p:stCondLst>
                                    <p:cond delay="0"/>
                                  </p:stCondLst>
                                  <p:childTnLst>
                                    <p:set>
                                      <p:cBhvr>
                                        <p:cTn id="75" dur="1" fill="hold">
                                          <p:stCondLst>
                                            <p:cond delay="0"/>
                                          </p:stCondLst>
                                        </p:cTn>
                                        <p:tgtEl>
                                          <p:spTgt spid="3">
                                            <p:txEl>
                                              <p:pRg st="1" end="1"/>
                                            </p:txEl>
                                          </p:spTgt>
                                        </p:tgtEl>
                                        <p:attrNameLst>
                                          <p:attrName>style.visibility</p:attrName>
                                        </p:attrNameLst>
                                      </p:cBhvr>
                                      <p:to>
                                        <p:strVal val="visible"/>
                                      </p:to>
                                    </p:set>
                                    <p:animEffect transition="in" filter="slide(fromBottom)">
                                      <p:cBhvr>
                                        <p:cTn id="7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mazon.jpg"/>
          <p:cNvPicPr>
            <a:picLocks noGrp="1" noChangeAspect="1"/>
          </p:cNvPicPr>
          <p:nvPr>
            <p:ph idx="1"/>
          </p:nvPr>
        </p:nvPicPr>
        <p:blipFill>
          <a:blip r:embed="rId2"/>
          <a:stretch>
            <a:fillRect/>
          </a:stretch>
        </p:blipFill>
        <p:spPr>
          <a:xfrm>
            <a:off x="-71812" y="0"/>
            <a:ext cx="9215812" cy="68580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you remember?</a:t>
            </a:r>
            <a:endParaRPr lang="en-US" dirty="0"/>
          </a:p>
        </p:txBody>
      </p:sp>
      <p:sp>
        <p:nvSpPr>
          <p:cNvPr id="3" name="Content Placeholder 2"/>
          <p:cNvSpPr>
            <a:spLocks noGrp="1"/>
          </p:cNvSpPr>
          <p:nvPr>
            <p:ph idx="1"/>
          </p:nvPr>
        </p:nvSpPr>
        <p:spPr/>
        <p:txBody>
          <a:bodyPr/>
          <a:lstStyle/>
          <a:p>
            <a:r>
              <a:rPr lang="en-US" dirty="0" smtClean="0"/>
              <a:t>Elaboration likelihood model</a:t>
            </a:r>
          </a:p>
          <a:p>
            <a:endParaRPr lang="en-US" dirty="0" smtClean="0"/>
          </a:p>
          <a:p>
            <a:r>
              <a:rPr lang="en-US" dirty="0" smtClean="0"/>
              <a:t>Central route vs. Peripheral route</a:t>
            </a:r>
          </a:p>
          <a:p>
            <a:endParaRPr lang="en-US" dirty="0" smtClean="0"/>
          </a:p>
          <a:p>
            <a:r>
              <a:rPr lang="en-US" dirty="0" smtClean="0"/>
              <a:t>For </a:t>
            </a:r>
            <a:r>
              <a:rPr lang="en-US" i="1" dirty="0" smtClean="0"/>
              <a:t>controlled responses</a:t>
            </a:r>
            <a:r>
              <a:rPr lang="en-US" dirty="0" smtClean="0"/>
              <a:t> we need MOTIVATION and ABILITY</a:t>
            </a:r>
          </a:p>
          <a:p>
            <a:endParaRPr lang="en-US" dirty="0" smtClean="0"/>
          </a:p>
          <a:p>
            <a:r>
              <a:rPr lang="en-US" b="1" u="sng" dirty="0" smtClean="0"/>
              <a:t>AUTOMATIC vs. REASONED actions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Expensive = good</a:t>
            </a:r>
            <a:endParaRPr lang="en-US" dirty="0"/>
          </a:p>
        </p:txBody>
      </p:sp>
      <p:sp>
        <p:nvSpPr>
          <p:cNvPr id="3" name="Content Placeholder 2"/>
          <p:cNvSpPr>
            <a:spLocks noGrp="1"/>
          </p:cNvSpPr>
          <p:nvPr>
            <p:ph idx="1"/>
          </p:nvPr>
        </p:nvSpPr>
        <p:spPr/>
        <p:txBody>
          <a:bodyPr/>
          <a:lstStyle/>
          <a:p>
            <a:r>
              <a:rPr lang="en-US" dirty="0" smtClean="0"/>
              <a:t>People who are not certain about estimating the item’s quality</a:t>
            </a:r>
            <a:endParaRPr lang="en-US" dirty="0"/>
          </a:p>
        </p:txBody>
      </p:sp>
      <p:pic>
        <p:nvPicPr>
          <p:cNvPr id="4" name="Picture 3" descr="whiskey jack.jpg"/>
          <p:cNvPicPr>
            <a:picLocks noChangeAspect="1"/>
          </p:cNvPicPr>
          <p:nvPr/>
        </p:nvPicPr>
        <p:blipFill>
          <a:blip r:embed="rId2"/>
          <a:stretch>
            <a:fillRect/>
          </a:stretch>
        </p:blipFill>
        <p:spPr>
          <a:xfrm>
            <a:off x="152400" y="3429000"/>
            <a:ext cx="2370909" cy="3073400"/>
          </a:xfrm>
          <a:prstGeom prst="rect">
            <a:avLst/>
          </a:prstGeom>
        </p:spPr>
      </p:pic>
      <p:pic>
        <p:nvPicPr>
          <p:cNvPr id="5" name="Picture 4" descr="whiskey cheap.jpg"/>
          <p:cNvPicPr>
            <a:picLocks noChangeAspect="1"/>
          </p:cNvPicPr>
          <p:nvPr/>
        </p:nvPicPr>
        <p:blipFill>
          <a:blip r:embed="rId3"/>
          <a:stretch>
            <a:fillRect/>
          </a:stretch>
        </p:blipFill>
        <p:spPr>
          <a:xfrm>
            <a:off x="2590800" y="3429000"/>
            <a:ext cx="2781300" cy="2781300"/>
          </a:xfrm>
          <a:prstGeom prst="rect">
            <a:avLst/>
          </a:prstGeom>
        </p:spPr>
      </p:pic>
      <p:pic>
        <p:nvPicPr>
          <p:cNvPr id="7" name="Picture 6" descr="whiskey expe.jpg"/>
          <p:cNvPicPr>
            <a:picLocks noChangeAspect="1"/>
          </p:cNvPicPr>
          <p:nvPr/>
        </p:nvPicPr>
        <p:blipFill>
          <a:blip r:embed="rId4"/>
          <a:stretch>
            <a:fillRect/>
          </a:stretch>
        </p:blipFill>
        <p:spPr>
          <a:xfrm>
            <a:off x="5486400" y="3429000"/>
            <a:ext cx="257175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Bottom)">
                                      <p:cBhvr>
                                        <p:cTn id="11" dur="500"/>
                                        <p:tgtEl>
                                          <p:spTgt spid="5"/>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“If an expert says so, it must be true”</a:t>
            </a:r>
            <a:endParaRPr lang="en-US" dirty="0"/>
          </a:p>
        </p:txBody>
      </p:sp>
      <p:sp>
        <p:nvSpPr>
          <p:cNvPr id="3" name="Content Placeholder 2"/>
          <p:cNvSpPr>
            <a:spLocks noGrp="1"/>
          </p:cNvSpPr>
          <p:nvPr>
            <p:ph idx="1"/>
          </p:nvPr>
        </p:nvSpPr>
        <p:spPr/>
        <p:txBody>
          <a:bodyPr/>
          <a:lstStyle/>
          <a:p>
            <a:r>
              <a:rPr lang="en-US" dirty="0" smtClean="0"/>
              <a:t>Authority principle</a:t>
            </a:r>
          </a:p>
          <a:p>
            <a:r>
              <a:rPr lang="en-US" dirty="0" smtClean="0"/>
              <a:t>Credibility – expertise</a:t>
            </a:r>
          </a:p>
          <a:p>
            <a:endParaRPr lang="en-US" dirty="0" smtClean="0"/>
          </a:p>
          <a:p>
            <a:endParaRPr lang="en-US" dirty="0"/>
          </a:p>
        </p:txBody>
      </p:sp>
      <p:pic>
        <p:nvPicPr>
          <p:cNvPr id="4" name="Picture 3" descr="chucknorris_christiebrinkly_totalgym.png"/>
          <p:cNvPicPr>
            <a:picLocks noChangeAspect="1"/>
          </p:cNvPicPr>
          <p:nvPr/>
        </p:nvPicPr>
        <p:blipFill>
          <a:blip r:embed="rId2"/>
          <a:stretch>
            <a:fillRect/>
          </a:stretch>
        </p:blipFill>
        <p:spPr>
          <a:xfrm>
            <a:off x="457200" y="3305619"/>
            <a:ext cx="2685714" cy="3552381"/>
          </a:xfrm>
          <a:prstGeom prst="rect">
            <a:avLst/>
          </a:prstGeom>
        </p:spPr>
      </p:pic>
      <p:pic>
        <p:nvPicPr>
          <p:cNvPr id="5" name="Picture 4" descr="chef.jpg"/>
          <p:cNvPicPr>
            <a:picLocks noChangeAspect="1"/>
          </p:cNvPicPr>
          <p:nvPr/>
        </p:nvPicPr>
        <p:blipFill>
          <a:blip r:embed="rId3"/>
          <a:stretch>
            <a:fillRect/>
          </a:stretch>
        </p:blipFill>
        <p:spPr>
          <a:xfrm>
            <a:off x="3810000" y="3276600"/>
            <a:ext cx="4124325" cy="3419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Contrast PRINCIPLE</a:t>
            </a:r>
            <a:endParaRPr lang="en-US" dirty="0"/>
          </a:p>
        </p:txBody>
      </p:sp>
      <p:sp>
        <p:nvSpPr>
          <p:cNvPr id="3" name="Content Placeholder 2"/>
          <p:cNvSpPr>
            <a:spLocks noGrp="1"/>
          </p:cNvSpPr>
          <p:nvPr>
            <p:ph idx="1"/>
          </p:nvPr>
        </p:nvSpPr>
        <p:spPr/>
        <p:txBody>
          <a:bodyPr/>
          <a:lstStyle/>
          <a:p>
            <a:r>
              <a:rPr lang="en-US" dirty="0" smtClean="0"/>
              <a:t>AKA </a:t>
            </a:r>
            <a:r>
              <a:rPr lang="en-US" i="1" dirty="0" smtClean="0"/>
              <a:t>Perceived contrast effect</a:t>
            </a:r>
          </a:p>
          <a:p>
            <a:pPr algn="just">
              <a:buNone/>
            </a:pPr>
            <a:r>
              <a:rPr lang="en-US" dirty="0" smtClean="0"/>
              <a:t>	When we make decisions, we tend to do it by contrasting between the decision item and reference items.</a:t>
            </a:r>
            <a:endParaRPr lang="en-US" i="1" dirty="0" smtClean="0"/>
          </a:p>
          <a:p>
            <a:r>
              <a:rPr lang="en-US" dirty="0" smtClean="0"/>
              <a:t>Psychophysics</a:t>
            </a:r>
            <a:endParaRPr lang="en-US" i="1" dirty="0" smtClean="0"/>
          </a:p>
          <a:p>
            <a:r>
              <a:rPr lang="en-US" dirty="0" smtClean="0"/>
              <a:t>Hard to detect</a:t>
            </a:r>
            <a:endParaRPr lang="en-US" dirty="0"/>
          </a:p>
        </p:txBody>
      </p:sp>
      <p:pic>
        <p:nvPicPr>
          <p:cNvPr id="4" name="Content Placeholder 3" descr="optical 2.gif"/>
          <p:cNvPicPr>
            <a:picLocks noChangeAspect="1"/>
          </p:cNvPicPr>
          <p:nvPr/>
        </p:nvPicPr>
        <p:blipFill>
          <a:blip r:embed="rId3"/>
          <a:stretch>
            <a:fillRect/>
          </a:stretch>
        </p:blipFill>
        <p:spPr>
          <a:xfrm>
            <a:off x="3352800" y="4114800"/>
            <a:ext cx="4514926" cy="251274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607</TotalTime>
  <Words>1177</Words>
  <Application>Microsoft Office PowerPoint</Application>
  <PresentationFormat>On-screen Show (4:3)</PresentationFormat>
  <Paragraphs>159</Paragraphs>
  <Slides>34</Slides>
  <Notes>3</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Opulent</vt:lpstr>
      <vt:lpstr>Decision-MAKING</vt:lpstr>
      <vt:lpstr>Fixed action patterns</vt:lpstr>
      <vt:lpstr>“BECAUSE”</vt:lpstr>
      <vt:lpstr>Mental shortcuts</vt:lpstr>
      <vt:lpstr>Slide 5</vt:lpstr>
      <vt:lpstr>Do you remember?</vt:lpstr>
      <vt:lpstr>Expensive = good</vt:lpstr>
      <vt:lpstr>“If an expert says so, it must be true”</vt:lpstr>
      <vt:lpstr>Contrast PRINCIPLE</vt:lpstr>
      <vt:lpstr>CP in Real estates</vt:lpstr>
      <vt:lpstr>CP in Fashion Store</vt:lpstr>
      <vt:lpstr>CP in Car dealership</vt:lpstr>
      <vt:lpstr>Slide 13</vt:lpstr>
      <vt:lpstr>Slide 14</vt:lpstr>
      <vt:lpstr>CP ON BLIND DATE</vt:lpstr>
      <vt:lpstr>CONTRAST PRINCIPLE</vt:lpstr>
      <vt:lpstr>Question</vt:lpstr>
      <vt:lpstr>Defense</vt:lpstr>
      <vt:lpstr>Words matters</vt:lpstr>
      <vt:lpstr>Pricing at the auctions</vt:lpstr>
      <vt:lpstr>Amount of information</vt:lpstr>
      <vt:lpstr>Emotions and Number-related decision-making</vt:lpstr>
      <vt:lpstr>Emotions and Number-related decision-making</vt:lpstr>
      <vt:lpstr>How to utilize this information?</vt:lpstr>
      <vt:lpstr>IN a Real life:</vt:lpstr>
      <vt:lpstr>IN a Real life:</vt:lpstr>
      <vt:lpstr>How many choices???</vt:lpstr>
      <vt:lpstr>WHY IS TOO MANY CHOICES TOO BAD?</vt:lpstr>
      <vt:lpstr>On the other hand… Never say never!</vt:lpstr>
      <vt:lpstr>Offer less sell more</vt:lpstr>
      <vt:lpstr>Choices, choices...</vt:lpstr>
      <vt:lpstr>Choices, choices…</vt:lpstr>
      <vt:lpstr>Malcolm Gladwell</vt:lpstr>
      <vt:lpstr>Slide 34</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Stanley</dc:creator>
  <cp:lastModifiedBy>Stanley</cp:lastModifiedBy>
  <cp:revision>52</cp:revision>
  <dcterms:created xsi:type="dcterms:W3CDTF">2009-06-02T08:50:00Z</dcterms:created>
  <dcterms:modified xsi:type="dcterms:W3CDTF">2009-07-18T20:39:15Z</dcterms:modified>
</cp:coreProperties>
</file>