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9" r:id="rId13"/>
    <p:sldId id="270" r:id="rId14"/>
    <p:sldId id="280" r:id="rId15"/>
    <p:sldId id="267" r:id="rId16"/>
    <p:sldId id="268" r:id="rId17"/>
    <p:sldId id="271" r:id="rId18"/>
    <p:sldId id="272" r:id="rId19"/>
    <p:sldId id="273" r:id="rId20"/>
    <p:sldId id="274" r:id="rId21"/>
    <p:sldId id="275" r:id="rId22"/>
    <p:sldId id="276" r:id="rId23"/>
    <p:sldId id="27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70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02D221-088A-442F-8750-665529FCE587}" type="doc">
      <dgm:prSet loTypeId="urn:microsoft.com/office/officeart/2005/8/layout/process1" loCatId="process" qsTypeId="urn:microsoft.com/office/officeart/2005/8/quickstyle/simple1" qsCatId="simple" csTypeId="urn:microsoft.com/office/officeart/2005/8/colors/colorful2" csCatId="colorful" phldr="1"/>
      <dgm:spPr/>
    </dgm:pt>
    <dgm:pt modelId="{4BC2EF41-0889-4180-B87B-B50146249682}">
      <dgm:prSet phldrT="[Text]"/>
      <dgm:spPr/>
      <dgm:t>
        <a:bodyPr/>
        <a:lstStyle/>
        <a:p>
          <a:r>
            <a:rPr lang="en-US" dirty="0" smtClean="0"/>
            <a:t>$2000</a:t>
          </a:r>
          <a:endParaRPr lang="en-US" dirty="0"/>
        </a:p>
      </dgm:t>
    </dgm:pt>
    <dgm:pt modelId="{CACF5152-4BBE-4CEF-B152-C884DBB20463}" type="parTrans" cxnId="{5332A5A9-DBB7-4EB3-8A1D-C4E5DD97CA6F}">
      <dgm:prSet/>
      <dgm:spPr/>
      <dgm:t>
        <a:bodyPr/>
        <a:lstStyle/>
        <a:p>
          <a:endParaRPr lang="en-US"/>
        </a:p>
      </dgm:t>
    </dgm:pt>
    <dgm:pt modelId="{114B8468-320E-4B0C-9E74-4C3044344091}" type="sibTrans" cxnId="{5332A5A9-DBB7-4EB3-8A1D-C4E5DD97CA6F}">
      <dgm:prSet/>
      <dgm:spPr/>
      <dgm:t>
        <a:bodyPr/>
        <a:lstStyle/>
        <a:p>
          <a:endParaRPr lang="en-US"/>
        </a:p>
      </dgm:t>
    </dgm:pt>
    <dgm:pt modelId="{B7292B2C-35E4-4864-A378-7981026EC0CF}">
      <dgm:prSet phldrT="[Text]"/>
      <dgm:spPr/>
      <dgm:t>
        <a:bodyPr/>
        <a:lstStyle/>
        <a:p>
          <a:r>
            <a:rPr lang="en-US" dirty="0" smtClean="0"/>
            <a:t>$800</a:t>
          </a:r>
          <a:endParaRPr lang="en-US" dirty="0"/>
        </a:p>
      </dgm:t>
    </dgm:pt>
    <dgm:pt modelId="{7EAFDD01-DD79-4397-9508-497C8B015687}" type="parTrans" cxnId="{D9350974-CC80-46EA-B90D-0A499878280E}">
      <dgm:prSet/>
      <dgm:spPr/>
      <dgm:t>
        <a:bodyPr/>
        <a:lstStyle/>
        <a:p>
          <a:endParaRPr lang="en-US"/>
        </a:p>
      </dgm:t>
    </dgm:pt>
    <dgm:pt modelId="{BBA8B98E-DECD-4F23-930F-BEE0159B2664}" type="sibTrans" cxnId="{D9350974-CC80-46EA-B90D-0A499878280E}">
      <dgm:prSet/>
      <dgm:spPr/>
      <dgm:t>
        <a:bodyPr/>
        <a:lstStyle/>
        <a:p>
          <a:endParaRPr lang="en-US"/>
        </a:p>
      </dgm:t>
    </dgm:pt>
    <dgm:pt modelId="{84311605-B499-492F-A4B4-49D1DBCE7D31}">
      <dgm:prSet phldrT="[Text]"/>
      <dgm:spPr/>
      <dgm:t>
        <a:bodyPr/>
        <a:lstStyle/>
        <a:p>
          <a:r>
            <a:rPr lang="en-US" dirty="0" smtClean="0"/>
            <a:t>$1500</a:t>
          </a:r>
          <a:endParaRPr lang="en-US" dirty="0"/>
        </a:p>
      </dgm:t>
    </dgm:pt>
    <dgm:pt modelId="{86D5049C-BB31-4C00-95F8-55D60606206F}" type="parTrans" cxnId="{81AA9A33-139F-48AA-9734-FD35549DE41F}">
      <dgm:prSet/>
      <dgm:spPr/>
      <dgm:t>
        <a:bodyPr/>
        <a:lstStyle/>
        <a:p>
          <a:endParaRPr lang="en-US"/>
        </a:p>
      </dgm:t>
    </dgm:pt>
    <dgm:pt modelId="{7CBEEF01-172B-4A0D-BB18-95AEC8D04E47}" type="sibTrans" cxnId="{81AA9A33-139F-48AA-9734-FD35549DE41F}">
      <dgm:prSet/>
      <dgm:spPr/>
      <dgm:t>
        <a:bodyPr/>
        <a:lstStyle/>
        <a:p>
          <a:endParaRPr lang="en-US"/>
        </a:p>
      </dgm:t>
    </dgm:pt>
    <dgm:pt modelId="{BD07BAFF-2AAA-4EC1-9257-663B7A809F84}" type="pres">
      <dgm:prSet presAssocID="{A402D221-088A-442F-8750-665529FCE587}" presName="Name0" presStyleCnt="0">
        <dgm:presLayoutVars>
          <dgm:dir/>
          <dgm:resizeHandles val="exact"/>
        </dgm:presLayoutVars>
      </dgm:prSet>
      <dgm:spPr/>
    </dgm:pt>
    <dgm:pt modelId="{1981AFE2-7437-432D-B891-5D9081CB97E1}" type="pres">
      <dgm:prSet presAssocID="{4BC2EF41-0889-4180-B87B-B50146249682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BE51CA-4DEB-4C65-A639-04E9E09FE1A8}" type="pres">
      <dgm:prSet presAssocID="{114B8468-320E-4B0C-9E74-4C3044344091}" presName="sibTrans" presStyleLbl="sibTrans2D1" presStyleIdx="0" presStyleCnt="2"/>
      <dgm:spPr/>
      <dgm:t>
        <a:bodyPr/>
        <a:lstStyle/>
        <a:p>
          <a:endParaRPr lang="en-US"/>
        </a:p>
      </dgm:t>
    </dgm:pt>
    <dgm:pt modelId="{DC3FDCB6-8E5C-4BDB-8AEE-F4698C8F9894}" type="pres">
      <dgm:prSet presAssocID="{114B8468-320E-4B0C-9E74-4C3044344091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2418C7A1-193F-4B6D-9A72-2D4E7707DD2C}" type="pres">
      <dgm:prSet presAssocID="{B7292B2C-35E4-4864-A378-7981026EC0C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078B87-26B3-44D8-A0A6-2D9D7BF87F71}" type="pres">
      <dgm:prSet presAssocID="{BBA8B98E-DECD-4F23-930F-BEE0159B2664}" presName="sibTrans" presStyleLbl="sibTrans2D1" presStyleIdx="1" presStyleCnt="2"/>
      <dgm:spPr/>
      <dgm:t>
        <a:bodyPr/>
        <a:lstStyle/>
        <a:p>
          <a:endParaRPr lang="en-US"/>
        </a:p>
      </dgm:t>
    </dgm:pt>
    <dgm:pt modelId="{7E41E965-FEFD-4445-81B0-EB2470B959EE}" type="pres">
      <dgm:prSet presAssocID="{BBA8B98E-DECD-4F23-930F-BEE0159B2664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3D01C4A4-9B3B-4F1D-ACD2-8BA70187933A}" type="pres">
      <dgm:prSet presAssocID="{84311605-B499-492F-A4B4-49D1DBCE7D3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E5C4E99-1B82-491B-A3D0-0B56FC90007A}" type="presOf" srcId="{BBA8B98E-DECD-4F23-930F-BEE0159B2664}" destId="{11078B87-26B3-44D8-A0A6-2D9D7BF87F71}" srcOrd="0" destOrd="0" presId="urn:microsoft.com/office/officeart/2005/8/layout/process1"/>
    <dgm:cxn modelId="{26A54DCC-568E-4D0E-B075-E95537E8BEFB}" type="presOf" srcId="{B7292B2C-35E4-4864-A378-7981026EC0CF}" destId="{2418C7A1-193F-4B6D-9A72-2D4E7707DD2C}" srcOrd="0" destOrd="0" presId="urn:microsoft.com/office/officeart/2005/8/layout/process1"/>
    <dgm:cxn modelId="{B178D736-511E-4950-ACE4-E5245FC0C2CA}" type="presOf" srcId="{A402D221-088A-442F-8750-665529FCE587}" destId="{BD07BAFF-2AAA-4EC1-9257-663B7A809F84}" srcOrd="0" destOrd="0" presId="urn:microsoft.com/office/officeart/2005/8/layout/process1"/>
    <dgm:cxn modelId="{302889EC-7D16-4001-9A64-D96FAF43AD42}" type="presOf" srcId="{4BC2EF41-0889-4180-B87B-B50146249682}" destId="{1981AFE2-7437-432D-B891-5D9081CB97E1}" srcOrd="0" destOrd="0" presId="urn:microsoft.com/office/officeart/2005/8/layout/process1"/>
    <dgm:cxn modelId="{62861D71-4944-48D7-8BFE-D3B07B17EAE8}" type="presOf" srcId="{84311605-B499-492F-A4B4-49D1DBCE7D31}" destId="{3D01C4A4-9B3B-4F1D-ACD2-8BA70187933A}" srcOrd="0" destOrd="0" presId="urn:microsoft.com/office/officeart/2005/8/layout/process1"/>
    <dgm:cxn modelId="{81AA9A33-139F-48AA-9734-FD35549DE41F}" srcId="{A402D221-088A-442F-8750-665529FCE587}" destId="{84311605-B499-492F-A4B4-49D1DBCE7D31}" srcOrd="2" destOrd="0" parTransId="{86D5049C-BB31-4C00-95F8-55D60606206F}" sibTransId="{7CBEEF01-172B-4A0D-BB18-95AEC8D04E47}"/>
    <dgm:cxn modelId="{637EE3EB-103D-4572-99A5-E19E515BF680}" type="presOf" srcId="{114B8468-320E-4B0C-9E74-4C3044344091}" destId="{09BE51CA-4DEB-4C65-A639-04E9E09FE1A8}" srcOrd="0" destOrd="0" presId="urn:microsoft.com/office/officeart/2005/8/layout/process1"/>
    <dgm:cxn modelId="{8D18EBCF-7DAD-4DE8-BFD3-049C6A7B5300}" type="presOf" srcId="{114B8468-320E-4B0C-9E74-4C3044344091}" destId="{DC3FDCB6-8E5C-4BDB-8AEE-F4698C8F9894}" srcOrd="1" destOrd="0" presId="urn:microsoft.com/office/officeart/2005/8/layout/process1"/>
    <dgm:cxn modelId="{D9350974-CC80-46EA-B90D-0A499878280E}" srcId="{A402D221-088A-442F-8750-665529FCE587}" destId="{B7292B2C-35E4-4864-A378-7981026EC0CF}" srcOrd="1" destOrd="0" parTransId="{7EAFDD01-DD79-4397-9508-497C8B015687}" sibTransId="{BBA8B98E-DECD-4F23-930F-BEE0159B2664}"/>
    <dgm:cxn modelId="{F6CEB21B-149F-43A0-B64A-E39A16036A51}" type="presOf" srcId="{BBA8B98E-DECD-4F23-930F-BEE0159B2664}" destId="{7E41E965-FEFD-4445-81B0-EB2470B959EE}" srcOrd="1" destOrd="0" presId="urn:microsoft.com/office/officeart/2005/8/layout/process1"/>
    <dgm:cxn modelId="{5332A5A9-DBB7-4EB3-8A1D-C4E5DD97CA6F}" srcId="{A402D221-088A-442F-8750-665529FCE587}" destId="{4BC2EF41-0889-4180-B87B-B50146249682}" srcOrd="0" destOrd="0" parTransId="{CACF5152-4BBE-4CEF-B152-C884DBB20463}" sibTransId="{114B8468-320E-4B0C-9E74-4C3044344091}"/>
    <dgm:cxn modelId="{7B0E7CE7-B265-4865-A46A-ABA66FE0069B}" type="presParOf" srcId="{BD07BAFF-2AAA-4EC1-9257-663B7A809F84}" destId="{1981AFE2-7437-432D-B891-5D9081CB97E1}" srcOrd="0" destOrd="0" presId="urn:microsoft.com/office/officeart/2005/8/layout/process1"/>
    <dgm:cxn modelId="{0531A029-BFED-4791-A596-BC3B7F2E4FDB}" type="presParOf" srcId="{BD07BAFF-2AAA-4EC1-9257-663B7A809F84}" destId="{09BE51CA-4DEB-4C65-A639-04E9E09FE1A8}" srcOrd="1" destOrd="0" presId="urn:microsoft.com/office/officeart/2005/8/layout/process1"/>
    <dgm:cxn modelId="{CF09C605-A0D1-4C87-A171-59EBFD89B278}" type="presParOf" srcId="{09BE51CA-4DEB-4C65-A639-04E9E09FE1A8}" destId="{DC3FDCB6-8E5C-4BDB-8AEE-F4698C8F9894}" srcOrd="0" destOrd="0" presId="urn:microsoft.com/office/officeart/2005/8/layout/process1"/>
    <dgm:cxn modelId="{BF391BA5-FF42-4507-9E88-ACD7467771B5}" type="presParOf" srcId="{BD07BAFF-2AAA-4EC1-9257-663B7A809F84}" destId="{2418C7A1-193F-4B6D-9A72-2D4E7707DD2C}" srcOrd="2" destOrd="0" presId="urn:microsoft.com/office/officeart/2005/8/layout/process1"/>
    <dgm:cxn modelId="{68BCD777-DFE9-427F-8923-EC515953B854}" type="presParOf" srcId="{BD07BAFF-2AAA-4EC1-9257-663B7A809F84}" destId="{11078B87-26B3-44D8-A0A6-2D9D7BF87F71}" srcOrd="3" destOrd="0" presId="urn:microsoft.com/office/officeart/2005/8/layout/process1"/>
    <dgm:cxn modelId="{E612AD9A-C81A-4170-960B-5DF27235C613}" type="presParOf" srcId="{11078B87-26B3-44D8-A0A6-2D9D7BF87F71}" destId="{7E41E965-FEFD-4445-81B0-EB2470B959EE}" srcOrd="0" destOrd="0" presId="urn:microsoft.com/office/officeart/2005/8/layout/process1"/>
    <dgm:cxn modelId="{119B06CC-B6A0-468A-A7CD-74D92EB30B9B}" type="presParOf" srcId="{BD07BAFF-2AAA-4EC1-9257-663B7A809F84}" destId="{3D01C4A4-9B3B-4F1D-ACD2-8BA70187933A}" srcOrd="4" destOrd="0" presId="urn:microsoft.com/office/officeart/2005/8/layout/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02D221-088A-442F-8750-665529FCE587}" type="doc">
      <dgm:prSet loTypeId="urn:microsoft.com/office/officeart/2005/8/layout/process1" loCatId="process" qsTypeId="urn:microsoft.com/office/officeart/2005/8/quickstyle/simple1" qsCatId="simple" csTypeId="urn:microsoft.com/office/officeart/2005/8/colors/colorful2" csCatId="colorful" phldr="1"/>
      <dgm:spPr/>
    </dgm:pt>
    <dgm:pt modelId="{4BC2EF41-0889-4180-B87B-B50146249682}">
      <dgm:prSet phldrT="[Text]"/>
      <dgm:spPr/>
      <dgm:t>
        <a:bodyPr/>
        <a:lstStyle/>
        <a:p>
          <a:r>
            <a:rPr lang="en-US" dirty="0" smtClean="0"/>
            <a:t>$2000</a:t>
          </a:r>
          <a:endParaRPr lang="en-US" dirty="0"/>
        </a:p>
      </dgm:t>
    </dgm:pt>
    <dgm:pt modelId="{CACF5152-4BBE-4CEF-B152-C884DBB20463}" type="parTrans" cxnId="{5332A5A9-DBB7-4EB3-8A1D-C4E5DD97CA6F}">
      <dgm:prSet/>
      <dgm:spPr/>
      <dgm:t>
        <a:bodyPr/>
        <a:lstStyle/>
        <a:p>
          <a:endParaRPr lang="en-US"/>
        </a:p>
      </dgm:t>
    </dgm:pt>
    <dgm:pt modelId="{114B8468-320E-4B0C-9E74-4C3044344091}" type="sibTrans" cxnId="{5332A5A9-DBB7-4EB3-8A1D-C4E5DD97CA6F}">
      <dgm:prSet/>
      <dgm:spPr/>
      <dgm:t>
        <a:bodyPr/>
        <a:lstStyle/>
        <a:p>
          <a:endParaRPr lang="en-US"/>
        </a:p>
      </dgm:t>
    </dgm:pt>
    <dgm:pt modelId="{84311605-B499-492F-A4B4-49D1DBCE7D31}">
      <dgm:prSet phldrT="[Text]"/>
      <dgm:spPr/>
      <dgm:t>
        <a:bodyPr/>
        <a:lstStyle/>
        <a:p>
          <a:r>
            <a:rPr lang="en-US" dirty="0" smtClean="0"/>
            <a:t>$1600</a:t>
          </a:r>
          <a:endParaRPr lang="en-US" dirty="0"/>
        </a:p>
      </dgm:t>
    </dgm:pt>
    <dgm:pt modelId="{86D5049C-BB31-4C00-95F8-55D60606206F}" type="parTrans" cxnId="{81AA9A33-139F-48AA-9734-FD35549DE41F}">
      <dgm:prSet/>
      <dgm:spPr/>
      <dgm:t>
        <a:bodyPr/>
        <a:lstStyle/>
        <a:p>
          <a:endParaRPr lang="en-US"/>
        </a:p>
      </dgm:t>
    </dgm:pt>
    <dgm:pt modelId="{7CBEEF01-172B-4A0D-BB18-95AEC8D04E47}" type="sibTrans" cxnId="{81AA9A33-139F-48AA-9734-FD35549DE41F}">
      <dgm:prSet/>
      <dgm:spPr/>
      <dgm:t>
        <a:bodyPr/>
        <a:lstStyle/>
        <a:p>
          <a:endParaRPr lang="en-US"/>
        </a:p>
      </dgm:t>
    </dgm:pt>
    <dgm:pt modelId="{BD07BAFF-2AAA-4EC1-9257-663B7A809F84}" type="pres">
      <dgm:prSet presAssocID="{A402D221-088A-442F-8750-665529FCE587}" presName="Name0" presStyleCnt="0">
        <dgm:presLayoutVars>
          <dgm:dir/>
          <dgm:resizeHandles val="exact"/>
        </dgm:presLayoutVars>
      </dgm:prSet>
      <dgm:spPr/>
    </dgm:pt>
    <dgm:pt modelId="{1981AFE2-7437-432D-B891-5D9081CB97E1}" type="pres">
      <dgm:prSet presAssocID="{4BC2EF41-0889-4180-B87B-B50146249682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BE51CA-4DEB-4C65-A639-04E9E09FE1A8}" type="pres">
      <dgm:prSet presAssocID="{114B8468-320E-4B0C-9E74-4C3044344091}" presName="sibTrans" presStyleLbl="sibTrans2D1" presStyleIdx="0" presStyleCnt="1"/>
      <dgm:spPr/>
      <dgm:t>
        <a:bodyPr/>
        <a:lstStyle/>
        <a:p>
          <a:endParaRPr lang="en-US"/>
        </a:p>
      </dgm:t>
    </dgm:pt>
    <dgm:pt modelId="{DC3FDCB6-8E5C-4BDB-8AEE-F4698C8F9894}" type="pres">
      <dgm:prSet presAssocID="{114B8468-320E-4B0C-9E74-4C3044344091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3D01C4A4-9B3B-4F1D-ACD2-8BA70187933A}" type="pres">
      <dgm:prSet presAssocID="{84311605-B499-492F-A4B4-49D1DBCE7D3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74B1D74-02EC-4ACD-B9BE-256A527B8652}" type="presOf" srcId="{4BC2EF41-0889-4180-B87B-B50146249682}" destId="{1981AFE2-7437-432D-B891-5D9081CB97E1}" srcOrd="0" destOrd="0" presId="urn:microsoft.com/office/officeart/2005/8/layout/process1"/>
    <dgm:cxn modelId="{81AA9A33-139F-48AA-9734-FD35549DE41F}" srcId="{A402D221-088A-442F-8750-665529FCE587}" destId="{84311605-B499-492F-A4B4-49D1DBCE7D31}" srcOrd="1" destOrd="0" parTransId="{86D5049C-BB31-4C00-95F8-55D60606206F}" sibTransId="{7CBEEF01-172B-4A0D-BB18-95AEC8D04E47}"/>
    <dgm:cxn modelId="{CF5783E9-337B-41B8-A263-D0C95C06C52E}" type="presOf" srcId="{114B8468-320E-4B0C-9E74-4C3044344091}" destId="{DC3FDCB6-8E5C-4BDB-8AEE-F4698C8F9894}" srcOrd="1" destOrd="0" presId="urn:microsoft.com/office/officeart/2005/8/layout/process1"/>
    <dgm:cxn modelId="{86E34B3D-8615-4637-972A-3B7B7C4BD0E6}" type="presOf" srcId="{A402D221-088A-442F-8750-665529FCE587}" destId="{BD07BAFF-2AAA-4EC1-9257-663B7A809F84}" srcOrd="0" destOrd="0" presId="urn:microsoft.com/office/officeart/2005/8/layout/process1"/>
    <dgm:cxn modelId="{8B05DA8A-4C8D-4B17-90B6-754717700184}" type="presOf" srcId="{84311605-B499-492F-A4B4-49D1DBCE7D31}" destId="{3D01C4A4-9B3B-4F1D-ACD2-8BA70187933A}" srcOrd="0" destOrd="0" presId="urn:microsoft.com/office/officeart/2005/8/layout/process1"/>
    <dgm:cxn modelId="{6EB04739-0E9A-4F7B-A48A-F426BA01234B}" type="presOf" srcId="{114B8468-320E-4B0C-9E74-4C3044344091}" destId="{09BE51CA-4DEB-4C65-A639-04E9E09FE1A8}" srcOrd="0" destOrd="0" presId="urn:microsoft.com/office/officeart/2005/8/layout/process1"/>
    <dgm:cxn modelId="{5332A5A9-DBB7-4EB3-8A1D-C4E5DD97CA6F}" srcId="{A402D221-088A-442F-8750-665529FCE587}" destId="{4BC2EF41-0889-4180-B87B-B50146249682}" srcOrd="0" destOrd="0" parTransId="{CACF5152-4BBE-4CEF-B152-C884DBB20463}" sibTransId="{114B8468-320E-4B0C-9E74-4C3044344091}"/>
    <dgm:cxn modelId="{D08D0760-5B4B-47C9-8712-F8F63697A844}" type="presParOf" srcId="{BD07BAFF-2AAA-4EC1-9257-663B7A809F84}" destId="{1981AFE2-7437-432D-B891-5D9081CB97E1}" srcOrd="0" destOrd="0" presId="urn:microsoft.com/office/officeart/2005/8/layout/process1"/>
    <dgm:cxn modelId="{12A0DF0C-6F38-4408-A425-29E6ABA10D41}" type="presParOf" srcId="{BD07BAFF-2AAA-4EC1-9257-663B7A809F84}" destId="{09BE51CA-4DEB-4C65-A639-04E9E09FE1A8}" srcOrd="1" destOrd="0" presId="urn:microsoft.com/office/officeart/2005/8/layout/process1"/>
    <dgm:cxn modelId="{7BD15EED-FBD0-46CF-90AE-10436CD3506D}" type="presParOf" srcId="{09BE51CA-4DEB-4C65-A639-04E9E09FE1A8}" destId="{DC3FDCB6-8E5C-4BDB-8AEE-F4698C8F9894}" srcOrd="0" destOrd="0" presId="urn:microsoft.com/office/officeart/2005/8/layout/process1"/>
    <dgm:cxn modelId="{EA4BCA2F-8019-4836-9A2B-7486D37D9129}" type="presParOf" srcId="{BD07BAFF-2AAA-4EC1-9257-663B7A809F84}" destId="{3D01C4A4-9B3B-4F1D-ACD2-8BA70187933A}" srcOrd="2" destOrd="0" presId="urn:microsoft.com/office/officeart/2005/8/layout/process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0CF1E-FC30-421A-AA18-F6857422DCDD}" type="datetimeFigureOut">
              <a:rPr lang="en-US" smtClean="0"/>
              <a:pPr/>
              <a:t>7/8/2009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91CB8-3105-499A-A315-AEB304620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30 sec per person</a:t>
            </a:r>
            <a:r>
              <a:rPr lang="en-US" baseline="0" dirty="0" smtClean="0"/>
              <a:t> – 9,5 years of undivided attention  to watching </a:t>
            </a:r>
            <a:r>
              <a:rPr lang="en-US" baseline="0" dirty="0" err="1" smtClean="0"/>
              <a:t>loosers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91CB8-3105-499A-A315-AEB304620C1F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30 sec per person</a:t>
            </a:r>
            <a:r>
              <a:rPr lang="en-US" baseline="0" dirty="0" smtClean="0"/>
              <a:t> – 9,5 years of undivided attention  to watching </a:t>
            </a:r>
            <a:r>
              <a:rPr lang="en-US" baseline="0" dirty="0" err="1" smtClean="0"/>
              <a:t>loosers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91CB8-3105-499A-A315-AEB304620C1F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Value – what is it worth, how much pleasure will it give us, how happy</a:t>
            </a:r>
            <a:r>
              <a:rPr lang="en-US" baseline="0" dirty="0" smtClean="0"/>
              <a:t> will it make you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91CB8-3105-499A-A315-AEB304620C1F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if the</a:t>
            </a:r>
            <a:r>
              <a:rPr lang="en-US" baseline="0" dirty="0" smtClean="0"/>
              <a:t> other stores sell it for the same price?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91CB8-3105-499A-A315-AEB304620C1F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But the gustatory</a:t>
            </a:r>
            <a:r>
              <a:rPr lang="en-US" baseline="0" dirty="0" smtClean="0"/>
              <a:t> experience</a:t>
            </a:r>
            <a:r>
              <a:rPr lang="en-US" dirty="0" smtClean="0"/>
              <a:t> you have at home is still the same.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91CB8-3105-499A-A315-AEB304620C1F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F926417F-CCDA-4244-B47D-579851244A39}" type="datetimeFigureOut">
              <a:rPr lang="en-US" smtClean="0"/>
              <a:pPr/>
              <a:t>7/8/2009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CB49E68-BF19-4DFB-BB84-EB3E375A60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417F-CCDA-4244-B47D-579851244A39}" type="datetimeFigureOut">
              <a:rPr lang="en-US" smtClean="0"/>
              <a:pPr/>
              <a:t>7/8/2009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49E68-BF19-4DFB-BB84-EB3E375A60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417F-CCDA-4244-B47D-579851244A39}" type="datetimeFigureOut">
              <a:rPr lang="en-US" smtClean="0"/>
              <a:pPr/>
              <a:t>7/8/2009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49E68-BF19-4DFB-BB84-EB3E375A60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417F-CCDA-4244-B47D-579851244A39}" type="datetimeFigureOut">
              <a:rPr lang="en-US" smtClean="0"/>
              <a:pPr/>
              <a:t>7/8/2009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49E68-BF19-4DFB-BB84-EB3E375A60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417F-CCDA-4244-B47D-579851244A39}" type="datetimeFigureOut">
              <a:rPr lang="en-US" smtClean="0"/>
              <a:pPr/>
              <a:t>7/8/2009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49E68-BF19-4DFB-BB84-EB3E375A60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417F-CCDA-4244-B47D-579851244A39}" type="datetimeFigureOut">
              <a:rPr lang="en-US" smtClean="0"/>
              <a:pPr/>
              <a:t>7/8/2009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49E68-BF19-4DFB-BB84-EB3E375A60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926417F-CCDA-4244-B47D-579851244A39}" type="datetimeFigureOut">
              <a:rPr lang="en-US" smtClean="0"/>
              <a:pPr/>
              <a:t>7/8/2009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CB49E68-BF19-4DFB-BB84-EB3E375A60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F926417F-CCDA-4244-B47D-579851244A39}" type="datetimeFigureOut">
              <a:rPr lang="en-US" smtClean="0"/>
              <a:pPr/>
              <a:t>7/8/2009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CB49E68-BF19-4DFB-BB84-EB3E375A60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417F-CCDA-4244-B47D-579851244A39}" type="datetimeFigureOut">
              <a:rPr lang="en-US" smtClean="0"/>
              <a:pPr/>
              <a:t>7/8/2009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49E68-BF19-4DFB-BB84-EB3E375A60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417F-CCDA-4244-B47D-579851244A39}" type="datetimeFigureOut">
              <a:rPr lang="en-US" smtClean="0"/>
              <a:pPr/>
              <a:t>7/8/2009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49E68-BF19-4DFB-BB84-EB3E375A60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6417F-CCDA-4244-B47D-579851244A39}" type="datetimeFigureOut">
              <a:rPr lang="en-US" smtClean="0"/>
              <a:pPr/>
              <a:t>7/8/2009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49E68-BF19-4DFB-BB84-EB3E375A60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F926417F-CCDA-4244-B47D-579851244A39}" type="datetimeFigureOut">
              <a:rPr lang="en-US" smtClean="0"/>
              <a:pPr/>
              <a:t>7/8/2009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CB49E68-BF19-4DFB-BB84-EB3E375A60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diagramColors" Target="../diagrams/colors2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09800"/>
            <a:ext cx="8458200" cy="1470025"/>
          </a:xfrm>
        </p:spPr>
        <p:txBody>
          <a:bodyPr/>
          <a:lstStyle/>
          <a:p>
            <a:r>
              <a:rPr lang="en-US" dirty="0" smtClean="0"/>
              <a:t>Estimating value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Estimating value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4" name="Picture 3" descr="cooki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3495676"/>
            <a:ext cx="1981200" cy="21526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62200" y="2971800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How much would you pay for this cookie?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Estimating value </a:t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sz="3600" i="1" u="sng" dirty="0" smtClean="0">
                <a:solidFill>
                  <a:schemeClr val="tx1"/>
                </a:solidFill>
              </a:rPr>
              <a:t>Comparing to the past instead of possible</a:t>
            </a:r>
            <a:endParaRPr lang="en-US" sz="3600" u="sng" dirty="0">
              <a:solidFill>
                <a:srgbClr val="C00000"/>
              </a:solidFill>
            </a:endParaRPr>
          </a:p>
        </p:txBody>
      </p:sp>
      <p:pic>
        <p:nvPicPr>
          <p:cNvPr id="10" name="Picture 9" descr="slev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2667000"/>
            <a:ext cx="5600700" cy="3743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Estimating value </a:t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sz="3600" i="1" u="sng" dirty="0" smtClean="0">
                <a:solidFill>
                  <a:schemeClr val="tx1"/>
                </a:solidFill>
              </a:rPr>
              <a:t>Comparing to the past instead of possible</a:t>
            </a:r>
            <a:endParaRPr lang="en-US" sz="3600" u="sng" dirty="0">
              <a:solidFill>
                <a:srgbClr val="C00000"/>
              </a:solidFill>
            </a:endParaRPr>
          </a:p>
        </p:txBody>
      </p:sp>
      <p:pic>
        <p:nvPicPr>
          <p:cNvPr id="8" name="Picture 7" descr="vacat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743200"/>
            <a:ext cx="3733800" cy="3733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2971800"/>
            <a:ext cx="1752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Original price</a:t>
            </a:r>
          </a:p>
          <a:p>
            <a:r>
              <a:rPr lang="en-US" dirty="0" smtClean="0"/>
              <a:t>$2000</a:t>
            </a:r>
          </a:p>
          <a:p>
            <a:endParaRPr lang="en-US" dirty="0" smtClean="0"/>
          </a:p>
          <a:p>
            <a:r>
              <a:rPr lang="en-US" dirty="0" smtClean="0"/>
              <a:t>Price NOW!</a:t>
            </a:r>
          </a:p>
          <a:p>
            <a:r>
              <a:rPr lang="en-US" dirty="0" smtClean="0"/>
              <a:t>$1600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0" y="2971800"/>
            <a:ext cx="1752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Original price</a:t>
            </a:r>
          </a:p>
          <a:p>
            <a:r>
              <a:rPr lang="en-US" dirty="0" smtClean="0"/>
              <a:t>$2000</a:t>
            </a:r>
          </a:p>
          <a:p>
            <a:endParaRPr lang="en-US" dirty="0" smtClean="0"/>
          </a:p>
          <a:p>
            <a:r>
              <a:rPr lang="en-US" dirty="0" smtClean="0"/>
              <a:t>Price NOW!</a:t>
            </a:r>
          </a:p>
          <a:p>
            <a:r>
              <a:rPr lang="en-US" dirty="0" smtClean="0"/>
              <a:t>$800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0" y="45720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Changed price</a:t>
            </a:r>
          </a:p>
          <a:p>
            <a:r>
              <a:rPr lang="en-US" dirty="0"/>
              <a:t>$</a:t>
            </a:r>
            <a:r>
              <a:rPr lang="en-US" dirty="0" smtClean="0"/>
              <a:t>1500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Estimating value </a:t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sz="3600" i="1" u="sng" dirty="0" smtClean="0">
                <a:solidFill>
                  <a:schemeClr val="tx1"/>
                </a:solidFill>
              </a:rPr>
              <a:t>Comparing to the past instead of possible</a:t>
            </a:r>
            <a:endParaRPr lang="en-US" sz="3600" u="sng" dirty="0">
              <a:solidFill>
                <a:srgbClr val="C00000"/>
              </a:solidFill>
            </a:endParaRPr>
          </a:p>
        </p:txBody>
      </p:sp>
      <p:pic>
        <p:nvPicPr>
          <p:cNvPr id="8" name="Picture 7" descr="vacati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0" y="2438400"/>
            <a:ext cx="1143000" cy="1143000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/>
        </p:nvGraphicFramePr>
        <p:xfrm>
          <a:off x="1447800" y="5029200"/>
          <a:ext cx="6096000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Diagram 9"/>
          <p:cNvGraphicFramePr/>
          <p:nvPr/>
        </p:nvGraphicFramePr>
        <p:xfrm>
          <a:off x="2819400" y="3581400"/>
          <a:ext cx="3429000" cy="167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1" name="Rectangle 10"/>
          <p:cNvSpPr/>
          <p:nvPr/>
        </p:nvSpPr>
        <p:spPr>
          <a:xfrm>
            <a:off x="7391400" y="5410200"/>
            <a:ext cx="19050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NO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00800" y="3886200"/>
            <a:ext cx="19050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YES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Estimating value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	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dirty="0" smtClean="0"/>
              <a:t>Give me some other examples when people compare to the past instead of possible.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0"/>
            <a:ext cx="8229600" cy="10668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Estimating value</a:t>
            </a:r>
            <a:endParaRPr lang="en-US" dirty="0"/>
          </a:p>
        </p:txBody>
      </p:sp>
      <p:pic>
        <p:nvPicPr>
          <p:cNvPr id="4" name="Content Placeholder 3" descr="cinem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77000" y="2"/>
            <a:ext cx="2667000" cy="1454728"/>
          </a:xfrm>
        </p:spPr>
      </p:pic>
      <p:sp>
        <p:nvSpPr>
          <p:cNvPr id="5" name="TextBox 4"/>
          <p:cNvSpPr txBox="1"/>
          <p:nvPr/>
        </p:nvSpPr>
        <p:spPr>
          <a:xfrm>
            <a:off x="533400" y="2209800"/>
            <a:ext cx="2362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You are on your way to the cinema. In the wallet, you ticket that you’ve bought for $20 and a $20 bill.</a:t>
            </a:r>
          </a:p>
          <a:p>
            <a:pPr algn="just"/>
            <a:r>
              <a:rPr lang="en-US" dirty="0" smtClean="0"/>
              <a:t>You find out that you’ve </a:t>
            </a:r>
            <a:r>
              <a:rPr lang="en-US" dirty="0" smtClean="0">
                <a:solidFill>
                  <a:srgbClr val="C00000"/>
                </a:solidFill>
              </a:rPr>
              <a:t>lost the ticket.</a:t>
            </a:r>
          </a:p>
          <a:p>
            <a:pPr algn="just"/>
            <a:endParaRPr lang="en-US" dirty="0" smtClean="0">
              <a:solidFill>
                <a:srgbClr val="C00000"/>
              </a:solidFill>
            </a:endParaRPr>
          </a:p>
          <a:p>
            <a:pPr algn="just"/>
            <a:r>
              <a:rPr lang="en-US" dirty="0" smtClean="0"/>
              <a:t>Would you spent your remaining $20 on a ticket?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24600" y="2209800"/>
            <a:ext cx="2362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You are on your way to the cinema. In the wallet, you have two $20 bills.</a:t>
            </a:r>
          </a:p>
          <a:p>
            <a:pPr algn="just"/>
            <a:r>
              <a:rPr lang="en-US" dirty="0" smtClean="0"/>
              <a:t>You find out that you’ve </a:t>
            </a:r>
            <a:r>
              <a:rPr lang="en-US" dirty="0" smtClean="0">
                <a:solidFill>
                  <a:srgbClr val="C00000"/>
                </a:solidFill>
              </a:rPr>
              <a:t>lost one bill.</a:t>
            </a:r>
          </a:p>
          <a:p>
            <a:pPr algn="just"/>
            <a:endParaRPr lang="en-US" dirty="0" smtClean="0">
              <a:solidFill>
                <a:srgbClr val="C00000"/>
              </a:solidFill>
            </a:endParaRPr>
          </a:p>
          <a:p>
            <a:pPr algn="just"/>
            <a:r>
              <a:rPr lang="en-US" dirty="0" smtClean="0"/>
              <a:t>Would you spent your remaining $20 on a ticket?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400800" y="5410200"/>
            <a:ext cx="19050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YES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66800" y="5410200"/>
            <a:ext cx="19050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NO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Picture 8" descr="forrest gum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3429000"/>
            <a:ext cx="24003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Other errors in estimating value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CONTRAST PRINCIPLE</a:t>
            </a:r>
            <a:endParaRPr lang="en-US" dirty="0"/>
          </a:p>
        </p:txBody>
      </p:sp>
      <p:pic>
        <p:nvPicPr>
          <p:cNvPr id="4" name="Picture 3" descr="wine 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2971800"/>
            <a:ext cx="1447800" cy="2171700"/>
          </a:xfrm>
          <a:prstGeom prst="rect">
            <a:avLst/>
          </a:prstGeom>
        </p:spPr>
      </p:pic>
      <p:pic>
        <p:nvPicPr>
          <p:cNvPr id="5" name="Picture 4" descr="wine 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2971800"/>
            <a:ext cx="2495321" cy="2181225"/>
          </a:xfrm>
          <a:prstGeom prst="rect">
            <a:avLst/>
          </a:prstGeom>
        </p:spPr>
      </p:pic>
      <p:pic>
        <p:nvPicPr>
          <p:cNvPr id="7" name="Picture 6" descr="win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971800"/>
            <a:ext cx="685800" cy="2159540"/>
          </a:xfrm>
          <a:prstGeom prst="rect">
            <a:avLst/>
          </a:prstGeom>
        </p:spPr>
      </p:pic>
      <p:pic>
        <p:nvPicPr>
          <p:cNvPr id="8" name="Picture 7" descr="wine 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7200" y="2895600"/>
            <a:ext cx="1388076" cy="233449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24000" y="54102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69,-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124200" y="54102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dirty="0" smtClean="0"/>
              <a:t>80</a:t>
            </a:r>
            <a:r>
              <a:rPr lang="en-US" sz="2400" dirty="0" smtClean="0"/>
              <a:t>,-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54102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dirty="0" smtClean="0"/>
              <a:t>120,-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6019800" y="5410200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dirty="0" smtClean="0"/>
              <a:t>189,-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ar stere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648177"/>
            <a:ext cx="8229600" cy="3526971"/>
          </a:xfrm>
        </p:spPr>
      </p:pic>
      <p:sp>
        <p:nvSpPr>
          <p:cNvPr id="5" name="TextBox 4"/>
          <p:cNvSpPr txBox="1"/>
          <p:nvPr/>
        </p:nvSpPr>
        <p:spPr>
          <a:xfrm>
            <a:off x="838200" y="13716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</a:t>
            </a:r>
            <a:r>
              <a:rPr lang="en-US" sz="2400" dirty="0" smtClean="0"/>
              <a:t>000,- CZK in the store where you are</a:t>
            </a:r>
          </a:p>
          <a:p>
            <a:r>
              <a:rPr lang="en-US" sz="2400" dirty="0" smtClean="0"/>
              <a:t>or</a:t>
            </a:r>
          </a:p>
          <a:p>
            <a:r>
              <a:rPr lang="en-US" sz="2400" dirty="0"/>
              <a:t>2</a:t>
            </a:r>
            <a:r>
              <a:rPr lang="en-US" sz="2400" dirty="0" smtClean="0"/>
              <a:t>000,- CZK in the store on the other side of the city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zda 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590800"/>
            <a:ext cx="6058320" cy="40359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106680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578 000,- CZK in the store where you are</a:t>
            </a:r>
          </a:p>
          <a:p>
            <a:r>
              <a:rPr lang="en-US" sz="2400" dirty="0" smtClean="0"/>
              <a:t>or</a:t>
            </a:r>
          </a:p>
          <a:p>
            <a:r>
              <a:rPr lang="en-US" sz="2400" dirty="0" smtClean="0"/>
              <a:t>577 000,- CZK in the store on the other side of the city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29718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Expected value  </a:t>
            </a:r>
            <a:r>
              <a:rPr lang="en-US" sz="2400" dirty="0" smtClean="0"/>
              <a:t>=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276600" y="2971800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Estimated odds x Estimated value 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ouse nic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33600"/>
            <a:ext cx="5357813" cy="3429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43600" y="1295400"/>
            <a:ext cx="28956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 Location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/>
              <a:t> S</a:t>
            </a:r>
            <a:r>
              <a:rPr lang="en-US" dirty="0" smtClean="0"/>
              <a:t>pace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 Disposition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/>
              <a:t> Q</a:t>
            </a:r>
            <a:r>
              <a:rPr lang="en-US" dirty="0" smtClean="0"/>
              <a:t>uality of the building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Reconstruction expenses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Social environment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/>
              <a:t> P</a:t>
            </a:r>
            <a:r>
              <a:rPr lang="en-US" dirty="0" smtClean="0"/>
              <a:t>ublic transportation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Parking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 Monthly payments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 Adjacent shops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Storage space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 Etc</a:t>
            </a:r>
          </a:p>
          <a:p>
            <a:pPr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…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28600" y="762000"/>
            <a:ext cx="8229600" cy="10668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Errors in estimating value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Errors in estimating value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Estimating value of other resources:</a:t>
            </a:r>
          </a:p>
          <a:p>
            <a:pPr>
              <a:buNone/>
            </a:pPr>
            <a:r>
              <a:rPr lang="en-US" dirty="0" smtClean="0"/>
              <a:t>	time</a:t>
            </a:r>
          </a:p>
          <a:p>
            <a:pPr>
              <a:buNone/>
            </a:pPr>
            <a:r>
              <a:rPr lang="en-US" dirty="0" smtClean="0"/>
              <a:t>	people</a:t>
            </a:r>
          </a:p>
          <a:p>
            <a:pPr>
              <a:buNone/>
            </a:pPr>
            <a:r>
              <a:rPr lang="en-US" dirty="0" smtClean="0"/>
              <a:t>	energy</a:t>
            </a:r>
          </a:p>
          <a:p>
            <a:pPr>
              <a:buNone/>
            </a:pPr>
            <a:r>
              <a:rPr lang="en-US" dirty="0" smtClean="0"/>
              <a:t>	etc…</a:t>
            </a:r>
            <a:endParaRPr lang="en-US" dirty="0"/>
          </a:p>
        </p:txBody>
      </p:sp>
      <p:pic>
        <p:nvPicPr>
          <p:cNvPr id="4" name="Picture 3" descr="clock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600" y="838200"/>
            <a:ext cx="1076325" cy="1285875"/>
          </a:xfrm>
          <a:prstGeom prst="rect">
            <a:avLst/>
          </a:prstGeom>
        </p:spPr>
      </p:pic>
      <p:pic>
        <p:nvPicPr>
          <p:cNvPr id="5" name="Picture 4" descr="coupl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5204968"/>
            <a:ext cx="1905000" cy="135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49424"/>
            <a:ext cx="8229600" cy="178917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How much does the embarrassment cost?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	or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		What is the price of being consistent?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Errors in estimating value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6" name="Picture 5" descr="Shopping_Freundinnen2_568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4191000"/>
            <a:ext cx="327660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81000" y="29718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Expected value  </a:t>
            </a:r>
            <a:r>
              <a:rPr lang="en-US" sz="2400" dirty="0" smtClean="0"/>
              <a:t>=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3200400" y="2971800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Estimated odds x Estimated value 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8382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Expected value  </a:t>
            </a:r>
            <a:r>
              <a:rPr lang="en-US" sz="2400" dirty="0" smtClean="0"/>
              <a:t>=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352800" y="838200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Estimated odds x Estimated value </a:t>
            </a:r>
            <a:endParaRPr lang="en-US" sz="2400" b="1" dirty="0">
              <a:solidFill>
                <a:srgbClr val="C00000"/>
              </a:solidFill>
            </a:endParaRPr>
          </a:p>
        </p:txBody>
      </p:sp>
      <p:pic>
        <p:nvPicPr>
          <p:cNvPr id="6" name="Picture 5" descr="coin tos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11190"/>
            <a:ext cx="1600200" cy="37468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24200" y="2743200"/>
            <a:ext cx="4038600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$5     =     ½     x     $10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3352800" y="18288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bet you have to pay is </a:t>
            </a:r>
            <a:r>
              <a:rPr lang="en-US" b="1" dirty="0" smtClean="0"/>
              <a:t>$4</a:t>
            </a:r>
            <a:r>
              <a:rPr lang="en-US" dirty="0" smtClean="0"/>
              <a:t>. If it comes up heads I’ll give you </a:t>
            </a:r>
            <a:r>
              <a:rPr lang="en-US" b="1" dirty="0" smtClean="0"/>
              <a:t>$10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934200" y="2209800"/>
            <a:ext cx="16401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YES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495800" y="3657600"/>
            <a:ext cx="12346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but</a:t>
            </a:r>
            <a:endParaRPr lang="en-US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33600" y="4495800"/>
            <a:ext cx="632460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 make errors in estimating odds and in estimating value</a:t>
            </a:r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3352800" y="685800"/>
            <a:ext cx="2667000" cy="8382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096000" y="685800"/>
            <a:ext cx="2667000" cy="8382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429000" y="5410200"/>
            <a:ext cx="2286000" cy="381000"/>
          </a:xfrm>
          <a:prstGeom prst="rect">
            <a:avLst/>
          </a:prstGeom>
          <a:solidFill>
            <a:srgbClr val="FBC70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ERRORS IN ODDS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096000" y="5410200"/>
            <a:ext cx="2286000" cy="381000"/>
          </a:xfrm>
          <a:prstGeom prst="rect">
            <a:avLst/>
          </a:prstGeom>
          <a:solidFill>
            <a:srgbClr val="FBC70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ERRORS IN VALUE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4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Estimating odds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49424"/>
            <a:ext cx="8229600" cy="1103376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Are there more 4-letter English words with R in the 3</a:t>
            </a:r>
            <a:r>
              <a:rPr lang="en-US" baseline="30000" dirty="0" smtClean="0"/>
              <a:t>rd</a:t>
            </a:r>
            <a:r>
              <a:rPr lang="en-US" dirty="0" smtClean="0"/>
              <a:t> place or 1</a:t>
            </a:r>
            <a:r>
              <a:rPr lang="en-US" baseline="30000" dirty="0" smtClean="0"/>
              <a:t>st</a:t>
            </a:r>
            <a:r>
              <a:rPr lang="en-US" dirty="0" smtClean="0"/>
              <a:t> place?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35052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_ _ R _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352800" y="35052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 _ _ _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200400" y="4038600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Ring, run, rock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4038600"/>
            <a:ext cx="1828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Bare, fort, park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24400" y="6172200"/>
            <a:ext cx="4114800" cy="461665"/>
          </a:xfrm>
          <a:prstGeom prst="rect">
            <a:avLst/>
          </a:prstGeom>
          <a:solidFill>
            <a:srgbClr val="FBC709"/>
          </a:solidFill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AVAILABILITY HEURISTIC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057400"/>
            <a:ext cx="8229600" cy="10668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Estimating odds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4419600"/>
            <a:ext cx="3581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Cause		Estimate</a:t>
            </a:r>
          </a:p>
          <a:p>
            <a:r>
              <a:rPr lang="en-US" dirty="0" smtClean="0"/>
              <a:t>Tornado		564</a:t>
            </a:r>
          </a:p>
          <a:p>
            <a:r>
              <a:rPr lang="en-US" dirty="0" smtClean="0"/>
              <a:t>Fireworks	160</a:t>
            </a:r>
          </a:p>
          <a:p>
            <a:r>
              <a:rPr lang="en-US" dirty="0" smtClean="0"/>
              <a:t>Asthma		506</a:t>
            </a:r>
          </a:p>
          <a:p>
            <a:r>
              <a:rPr lang="en-US" dirty="0" smtClean="0"/>
              <a:t>Drowning	1684</a:t>
            </a:r>
          </a:p>
          <a:p>
            <a:endParaRPr lang="en-US" dirty="0"/>
          </a:p>
          <a:p>
            <a:r>
              <a:rPr lang="en-US" dirty="0" smtClean="0"/>
              <a:t>Per 200 million Americans a year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62400" y="4419600"/>
            <a:ext cx="1219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Actual</a:t>
            </a:r>
          </a:p>
          <a:p>
            <a:r>
              <a:rPr lang="en-US" dirty="0" smtClean="0"/>
              <a:t>90</a:t>
            </a:r>
          </a:p>
          <a:p>
            <a:r>
              <a:rPr lang="en-US" dirty="0" smtClean="0"/>
              <a:t>6</a:t>
            </a:r>
          </a:p>
          <a:p>
            <a:r>
              <a:rPr lang="en-US" dirty="0" smtClean="0"/>
              <a:t>1886</a:t>
            </a:r>
          </a:p>
          <a:p>
            <a:r>
              <a:rPr lang="en-US" dirty="0" smtClean="0"/>
              <a:t>7380</a:t>
            </a:r>
          </a:p>
        </p:txBody>
      </p:sp>
      <p:pic>
        <p:nvPicPr>
          <p:cNvPr id="6" name="Picture 5" descr="asthm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3429000"/>
            <a:ext cx="1884045" cy="1095375"/>
          </a:xfrm>
          <a:prstGeom prst="rect">
            <a:avLst/>
          </a:prstGeom>
        </p:spPr>
      </p:pic>
      <p:pic>
        <p:nvPicPr>
          <p:cNvPr id="8" name="Picture 7" descr="fireworks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0" y="4800600"/>
            <a:ext cx="1790700" cy="1761818"/>
          </a:xfrm>
          <a:prstGeom prst="rect">
            <a:avLst/>
          </a:prstGeom>
        </p:spPr>
      </p:pic>
      <p:pic>
        <p:nvPicPr>
          <p:cNvPr id="9" name="Picture 8" descr="tornad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4724400"/>
            <a:ext cx="1447800" cy="1828154"/>
          </a:xfrm>
          <a:prstGeom prst="rect">
            <a:avLst/>
          </a:prstGeom>
        </p:spPr>
      </p:pic>
      <p:pic>
        <p:nvPicPr>
          <p:cNvPr id="10" name="Picture 9" descr="poo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6600" y="1752600"/>
            <a:ext cx="1828800" cy="136840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45394" y="4746938"/>
            <a:ext cx="4419600" cy="5334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167648" y="4634248"/>
            <a:ext cx="3733800" cy="2133600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57200" y="5334000"/>
            <a:ext cx="4419600" cy="533400"/>
          </a:xfrm>
          <a:prstGeom prst="rect">
            <a:avLst/>
          </a:prstGeom>
          <a:noFill/>
          <a:ln w="317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858000" y="1600200"/>
            <a:ext cx="2133600" cy="3048000"/>
          </a:xfrm>
          <a:prstGeom prst="rect">
            <a:avLst/>
          </a:prstGeom>
          <a:noFill/>
          <a:ln w="635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arthquak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914400"/>
            <a:ext cx="4142740" cy="2667000"/>
          </a:xfrm>
          <a:prstGeom prst="rect">
            <a:avLst/>
          </a:prstGeom>
        </p:spPr>
      </p:pic>
      <p:pic>
        <p:nvPicPr>
          <p:cNvPr id="5" name="Picture 4" descr="gu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99" y="3810000"/>
            <a:ext cx="4233333" cy="2819400"/>
          </a:xfrm>
          <a:prstGeom prst="rect">
            <a:avLst/>
          </a:prstGeom>
        </p:spPr>
      </p:pic>
      <p:pic>
        <p:nvPicPr>
          <p:cNvPr id="6" name="Picture 5" descr="plane cras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0" y="914400"/>
            <a:ext cx="3835400" cy="2546705"/>
          </a:xfrm>
          <a:prstGeom prst="rect">
            <a:avLst/>
          </a:prstGeom>
        </p:spPr>
      </p:pic>
      <p:pic>
        <p:nvPicPr>
          <p:cNvPr id="8" name="Picture 7" descr="pool bi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3600450"/>
            <a:ext cx="408940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otter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5295" y="0"/>
            <a:ext cx="3248705" cy="4851400"/>
          </a:xfrm>
          <a:prstGeom prst="rect">
            <a:avLst/>
          </a:prstGeom>
        </p:spPr>
      </p:pic>
      <p:pic>
        <p:nvPicPr>
          <p:cNvPr id="7" name="Picture 6" descr="kansas lotter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1219200"/>
            <a:ext cx="4448175" cy="30892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47800"/>
            <a:ext cx="8229600" cy="10668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Errors in odds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4" name="Picture 3" descr="lottery winn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032044"/>
            <a:ext cx="4724400" cy="3825956"/>
          </a:xfrm>
          <a:prstGeom prst="rect">
            <a:avLst/>
          </a:prstGeom>
        </p:spPr>
      </p:pic>
      <p:pic>
        <p:nvPicPr>
          <p:cNvPr id="5" name="Picture 4" descr="lottery winner 2 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400" y="3537911"/>
            <a:ext cx="4419600" cy="33200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omer smal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685800"/>
            <a:ext cx="1524000" cy="1901228"/>
          </a:xfrm>
          <a:prstGeom prst="rect">
            <a:avLst/>
          </a:prstGeom>
        </p:spPr>
      </p:pic>
      <p:pic>
        <p:nvPicPr>
          <p:cNvPr id="5" name="Picture 4" descr="donal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0" y="914400"/>
            <a:ext cx="1201200" cy="1676400"/>
          </a:xfrm>
          <a:prstGeom prst="rect">
            <a:avLst/>
          </a:prstGeom>
        </p:spPr>
      </p:pic>
      <p:pic>
        <p:nvPicPr>
          <p:cNvPr id="6" name="Picture 5" descr="batman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7800" y="838200"/>
            <a:ext cx="1165274" cy="1721427"/>
          </a:xfrm>
          <a:prstGeom prst="rect">
            <a:avLst/>
          </a:prstGeom>
        </p:spPr>
      </p:pic>
      <p:pic>
        <p:nvPicPr>
          <p:cNvPr id="7" name="Picture 6" descr="family gu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2800" y="2743200"/>
            <a:ext cx="1524000" cy="1858537"/>
          </a:xfrm>
          <a:prstGeom prst="rect">
            <a:avLst/>
          </a:prstGeom>
        </p:spPr>
      </p:pic>
      <p:pic>
        <p:nvPicPr>
          <p:cNvPr id="8" name="Picture 7" descr="wigum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5400" y="4572000"/>
            <a:ext cx="1524000" cy="1763059"/>
          </a:xfrm>
          <a:prstGeom prst="rect">
            <a:avLst/>
          </a:prstGeom>
        </p:spPr>
      </p:pic>
      <p:pic>
        <p:nvPicPr>
          <p:cNvPr id="9" name="Picture 8" descr="char 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57800" y="2819400"/>
            <a:ext cx="1221278" cy="1638300"/>
          </a:xfrm>
          <a:prstGeom prst="rect">
            <a:avLst/>
          </a:prstGeom>
        </p:spPr>
      </p:pic>
      <p:pic>
        <p:nvPicPr>
          <p:cNvPr id="10" name="Picture 9" descr="char 3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95400" y="2590800"/>
            <a:ext cx="1352711" cy="2171700"/>
          </a:xfrm>
          <a:prstGeom prst="rect">
            <a:avLst/>
          </a:prstGeom>
        </p:spPr>
      </p:pic>
      <p:pic>
        <p:nvPicPr>
          <p:cNvPr id="11" name="Picture 10" descr="character 1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95400" y="4648200"/>
            <a:ext cx="1485900" cy="2014220"/>
          </a:xfrm>
          <a:prstGeom prst="rect">
            <a:avLst/>
          </a:prstGeom>
        </p:spPr>
      </p:pic>
      <p:pic>
        <p:nvPicPr>
          <p:cNvPr id="12" name="Picture 11" descr="wilma flinstone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10000" y="4800600"/>
            <a:ext cx="609600" cy="1537855"/>
          </a:xfrm>
          <a:prstGeom prst="rect">
            <a:avLst/>
          </a:prstGeom>
        </p:spPr>
      </p:pic>
      <p:pic>
        <p:nvPicPr>
          <p:cNvPr id="14" name="Picture 13" descr="ticket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4800" y="3200400"/>
            <a:ext cx="987799" cy="819150"/>
          </a:xfrm>
          <a:prstGeom prst="rect">
            <a:avLst/>
          </a:prstGeom>
        </p:spPr>
      </p:pic>
      <p:pic>
        <p:nvPicPr>
          <p:cNvPr id="13" name="Picture 12" descr="ticket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4800" y="1143000"/>
            <a:ext cx="987799" cy="819150"/>
          </a:xfrm>
          <a:prstGeom prst="rect">
            <a:avLst/>
          </a:prstGeom>
        </p:spPr>
      </p:pic>
      <p:pic>
        <p:nvPicPr>
          <p:cNvPr id="15" name="Picture 14" descr="ticket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4800" y="5029200"/>
            <a:ext cx="987799" cy="819150"/>
          </a:xfrm>
          <a:prstGeom prst="rect">
            <a:avLst/>
          </a:prstGeom>
        </p:spPr>
      </p:pic>
      <p:pic>
        <p:nvPicPr>
          <p:cNvPr id="16" name="Picture 15" descr="ticket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19400" y="762000"/>
            <a:ext cx="987799" cy="819150"/>
          </a:xfrm>
          <a:prstGeom prst="rect">
            <a:avLst/>
          </a:prstGeom>
        </p:spPr>
      </p:pic>
      <p:pic>
        <p:nvPicPr>
          <p:cNvPr id="17" name="Picture 16" descr="ticket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95600" y="2590800"/>
            <a:ext cx="804022" cy="666750"/>
          </a:xfrm>
          <a:prstGeom prst="rect">
            <a:avLst/>
          </a:prstGeom>
        </p:spPr>
      </p:pic>
      <p:pic>
        <p:nvPicPr>
          <p:cNvPr id="18" name="Picture 17" descr="ticket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19400" y="4648200"/>
            <a:ext cx="987799" cy="819150"/>
          </a:xfrm>
          <a:prstGeom prst="rect">
            <a:avLst/>
          </a:prstGeom>
        </p:spPr>
      </p:pic>
      <p:pic>
        <p:nvPicPr>
          <p:cNvPr id="19" name="Picture 18" descr="ticket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24600" y="762000"/>
            <a:ext cx="987799" cy="819150"/>
          </a:xfrm>
          <a:prstGeom prst="rect">
            <a:avLst/>
          </a:prstGeom>
        </p:spPr>
      </p:pic>
      <p:pic>
        <p:nvPicPr>
          <p:cNvPr id="20" name="Picture 19" descr="ticket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48400" y="2590800"/>
            <a:ext cx="987799" cy="819150"/>
          </a:xfrm>
          <a:prstGeom prst="rect">
            <a:avLst/>
          </a:prstGeom>
        </p:spPr>
      </p:pic>
      <p:pic>
        <p:nvPicPr>
          <p:cNvPr id="21" name="Picture 20" descr="ticket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72200" y="4343400"/>
            <a:ext cx="987799" cy="819150"/>
          </a:xfrm>
          <a:prstGeom prst="rect">
            <a:avLst/>
          </a:prstGeom>
        </p:spPr>
      </p:pic>
      <p:pic>
        <p:nvPicPr>
          <p:cNvPr id="22" name="Picture 21" descr="ticket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90011" y="1524000"/>
            <a:ext cx="1653989" cy="13716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696200" y="2971800"/>
            <a:ext cx="1219200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10 tickets</a:t>
            </a:r>
          </a:p>
          <a:p>
            <a:r>
              <a:rPr lang="en-US" dirty="0" smtClean="0"/>
              <a:t>$1</a:t>
            </a:r>
          </a:p>
          <a:p>
            <a:r>
              <a:rPr lang="en-US" dirty="0" smtClean="0"/>
              <a:t>$20 win</a:t>
            </a:r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 rot="5400000">
            <a:off x="4229100" y="3695700"/>
            <a:ext cx="6248400" cy="7620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question mark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229600" y="762000"/>
            <a:ext cx="914400" cy="914400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7238999" y="4648200"/>
            <a:ext cx="19050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YES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amily gu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2743200"/>
            <a:ext cx="1524000" cy="1858537"/>
          </a:xfrm>
          <a:prstGeom prst="rect">
            <a:avLst/>
          </a:prstGeom>
        </p:spPr>
      </p:pic>
      <p:pic>
        <p:nvPicPr>
          <p:cNvPr id="14" name="Picture 13" descr="ticke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800" y="3048000"/>
            <a:ext cx="987799" cy="819150"/>
          </a:xfrm>
          <a:prstGeom prst="rect">
            <a:avLst/>
          </a:prstGeom>
        </p:spPr>
      </p:pic>
      <p:pic>
        <p:nvPicPr>
          <p:cNvPr id="13" name="Picture 12" descr="ticke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1981200"/>
            <a:ext cx="987799" cy="819150"/>
          </a:xfrm>
          <a:prstGeom prst="rect">
            <a:avLst/>
          </a:prstGeom>
        </p:spPr>
      </p:pic>
      <p:pic>
        <p:nvPicPr>
          <p:cNvPr id="15" name="Picture 14" descr="ticke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400" y="3733800"/>
            <a:ext cx="987799" cy="819150"/>
          </a:xfrm>
          <a:prstGeom prst="rect">
            <a:avLst/>
          </a:prstGeom>
        </p:spPr>
      </p:pic>
      <p:pic>
        <p:nvPicPr>
          <p:cNvPr id="16" name="Picture 15" descr="ticke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2209800"/>
            <a:ext cx="987799" cy="819150"/>
          </a:xfrm>
          <a:prstGeom prst="rect">
            <a:avLst/>
          </a:prstGeom>
        </p:spPr>
      </p:pic>
      <p:pic>
        <p:nvPicPr>
          <p:cNvPr id="17" name="Picture 16" descr="ticke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2590800"/>
            <a:ext cx="804022" cy="666750"/>
          </a:xfrm>
          <a:prstGeom prst="rect">
            <a:avLst/>
          </a:prstGeom>
        </p:spPr>
      </p:pic>
      <p:pic>
        <p:nvPicPr>
          <p:cNvPr id="18" name="Picture 17" descr="ticke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5600" y="4419600"/>
            <a:ext cx="987799" cy="819150"/>
          </a:xfrm>
          <a:prstGeom prst="rect">
            <a:avLst/>
          </a:prstGeom>
        </p:spPr>
      </p:pic>
      <p:pic>
        <p:nvPicPr>
          <p:cNvPr id="19" name="Picture 18" descr="ticke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6200" y="4648200"/>
            <a:ext cx="987799" cy="819150"/>
          </a:xfrm>
          <a:prstGeom prst="rect">
            <a:avLst/>
          </a:prstGeom>
        </p:spPr>
      </p:pic>
      <p:pic>
        <p:nvPicPr>
          <p:cNvPr id="20" name="Picture 19" descr="ticke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3200400"/>
            <a:ext cx="987799" cy="819150"/>
          </a:xfrm>
          <a:prstGeom prst="rect">
            <a:avLst/>
          </a:prstGeom>
        </p:spPr>
      </p:pic>
      <p:pic>
        <p:nvPicPr>
          <p:cNvPr id="21" name="Picture 20" descr="ticke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3962400"/>
            <a:ext cx="987799" cy="819150"/>
          </a:xfrm>
          <a:prstGeom prst="rect">
            <a:avLst/>
          </a:prstGeom>
        </p:spPr>
      </p:pic>
      <p:pic>
        <p:nvPicPr>
          <p:cNvPr id="22" name="Picture 21" descr="ticket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0011" y="1524000"/>
            <a:ext cx="1653989" cy="137160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696200" y="2971800"/>
            <a:ext cx="1219200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10 tickets</a:t>
            </a:r>
          </a:p>
          <a:p>
            <a:r>
              <a:rPr lang="en-US" dirty="0" smtClean="0"/>
              <a:t>$1</a:t>
            </a:r>
          </a:p>
          <a:p>
            <a:r>
              <a:rPr lang="en-US" dirty="0" smtClean="0"/>
              <a:t>$20 win</a:t>
            </a:r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 rot="5400000">
            <a:off x="4229100" y="3695700"/>
            <a:ext cx="6248400" cy="7620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question mar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29600" y="762000"/>
            <a:ext cx="914400" cy="9144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7238999" y="4648200"/>
            <a:ext cx="190500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NO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430</TotalTime>
  <Words>464</Words>
  <Application>Microsoft Office PowerPoint</Application>
  <PresentationFormat>On-screen Show (4:3)</PresentationFormat>
  <Paragraphs>131</Paragraphs>
  <Slides>23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Urban</vt:lpstr>
      <vt:lpstr>Estimating value</vt:lpstr>
      <vt:lpstr>Slide 2</vt:lpstr>
      <vt:lpstr>Slide 3</vt:lpstr>
      <vt:lpstr>Estimating odds</vt:lpstr>
      <vt:lpstr>Estimating odds</vt:lpstr>
      <vt:lpstr>Slide 6</vt:lpstr>
      <vt:lpstr>Errors in odds</vt:lpstr>
      <vt:lpstr>Slide 8</vt:lpstr>
      <vt:lpstr>Slide 9</vt:lpstr>
      <vt:lpstr>Estimating value</vt:lpstr>
      <vt:lpstr>Estimating value  Comparing to the past instead of possible</vt:lpstr>
      <vt:lpstr>Estimating value  Comparing to the past instead of possible</vt:lpstr>
      <vt:lpstr>Estimating value  Comparing to the past instead of possible</vt:lpstr>
      <vt:lpstr>Estimating value</vt:lpstr>
      <vt:lpstr>Estimating value</vt:lpstr>
      <vt:lpstr>Other errors in estimating value</vt:lpstr>
      <vt:lpstr>CONTRAST PRINCIPLE</vt:lpstr>
      <vt:lpstr>Slide 18</vt:lpstr>
      <vt:lpstr>Slide 19</vt:lpstr>
      <vt:lpstr>Errors in estimating value</vt:lpstr>
      <vt:lpstr>Errors in estimating value</vt:lpstr>
      <vt:lpstr>Errors in estimating value</vt:lpstr>
      <vt:lpstr>Slide 23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Stanley</dc:creator>
  <cp:lastModifiedBy>Stanley</cp:lastModifiedBy>
  <cp:revision>48</cp:revision>
  <dcterms:created xsi:type="dcterms:W3CDTF">2009-07-01T09:13:11Z</dcterms:created>
  <dcterms:modified xsi:type="dcterms:W3CDTF">2009-07-08T08:02:36Z</dcterms:modified>
</cp:coreProperties>
</file>