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17"/>
  </p:notesMasterIdLst>
  <p:sldIdLst>
    <p:sldId id="256" r:id="rId2"/>
    <p:sldId id="262" r:id="rId3"/>
    <p:sldId id="260" r:id="rId4"/>
    <p:sldId id="261" r:id="rId5"/>
    <p:sldId id="263" r:id="rId6"/>
    <p:sldId id="258" r:id="rId7"/>
    <p:sldId id="259" r:id="rId8"/>
    <p:sldId id="264" r:id="rId9"/>
    <p:sldId id="265" r:id="rId10"/>
    <p:sldId id="266" r:id="rId11"/>
    <p:sldId id="267" r:id="rId12"/>
    <p:sldId id="268" r:id="rId13"/>
    <p:sldId id="269" r:id="rId14"/>
    <p:sldId id="270" r:id="rId15"/>
    <p:sldId id="271"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1038" y="-28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80BAEE4-9205-4439-A608-579337B8A639}" type="datetimeFigureOut">
              <a:rPr lang="en-US" smtClean="0"/>
              <a:pPr/>
              <a:t>2/4/2010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E64A504-0E5D-4382-874B-E380EF81EF89}"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By</a:t>
            </a:r>
            <a:r>
              <a:rPr lang="en-US" baseline="0" dirty="0" smtClean="0"/>
              <a:t> understanding the real needs of their target segment (having less time washing the clothes by hands and desire for product that is gentle to clothes even in the washing machine) by the means of this campaign </a:t>
            </a:r>
            <a:r>
              <a:rPr lang="en-US" baseline="0" dirty="0" err="1" smtClean="0"/>
              <a:t>Woolite</a:t>
            </a:r>
            <a:r>
              <a:rPr lang="en-US" baseline="0" dirty="0" smtClean="0"/>
              <a:t> increased the sales by 300% and became the market leader and put </a:t>
            </a:r>
            <a:r>
              <a:rPr lang="en-US" baseline="0" dirty="0" err="1" smtClean="0"/>
              <a:t>Perwoll</a:t>
            </a:r>
            <a:r>
              <a:rPr lang="en-US" baseline="0" dirty="0" smtClean="0"/>
              <a:t> in the second place!</a:t>
            </a:r>
            <a:endParaRPr lang="en-US" dirty="0"/>
          </a:p>
        </p:txBody>
      </p:sp>
      <p:sp>
        <p:nvSpPr>
          <p:cNvPr id="4" name="Slide Number Placeholder 3"/>
          <p:cNvSpPr>
            <a:spLocks noGrp="1"/>
          </p:cNvSpPr>
          <p:nvPr>
            <p:ph type="sldNum" sz="quarter" idx="10"/>
          </p:nvPr>
        </p:nvSpPr>
        <p:spPr/>
        <p:txBody>
          <a:bodyPr/>
          <a:lstStyle/>
          <a:p>
            <a:fld id="{5E64A504-0E5D-4382-874B-E380EF81EF89}" type="slidenum">
              <a:rPr lang="en-US" smtClean="0"/>
              <a:pPr/>
              <a:t>3</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art of begging</a:t>
            </a:r>
            <a:endParaRPr lang="en-US" dirty="0"/>
          </a:p>
        </p:txBody>
      </p:sp>
      <p:sp>
        <p:nvSpPr>
          <p:cNvPr id="4" name="Slide Number Placeholder 3"/>
          <p:cNvSpPr>
            <a:spLocks noGrp="1"/>
          </p:cNvSpPr>
          <p:nvPr>
            <p:ph type="sldNum" sz="quarter" idx="10"/>
          </p:nvPr>
        </p:nvSpPr>
        <p:spPr/>
        <p:txBody>
          <a:bodyPr/>
          <a:lstStyle/>
          <a:p>
            <a:fld id="{5E64A504-0E5D-4382-874B-E380EF81EF89}" type="slidenum">
              <a:rPr lang="en-US" smtClean="0"/>
              <a:pPr/>
              <a:t>12</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Physically</a:t>
            </a:r>
            <a:r>
              <a:rPr lang="en-US" baseline="0" dirty="0" smtClean="0"/>
              <a:t> more attractive people get better paid jobs</a:t>
            </a:r>
            <a:endParaRPr lang="en-US" dirty="0"/>
          </a:p>
        </p:txBody>
      </p:sp>
      <p:sp>
        <p:nvSpPr>
          <p:cNvPr id="4" name="Slide Number Placeholder 3"/>
          <p:cNvSpPr>
            <a:spLocks noGrp="1"/>
          </p:cNvSpPr>
          <p:nvPr>
            <p:ph type="sldNum" sz="quarter" idx="10"/>
          </p:nvPr>
        </p:nvSpPr>
        <p:spPr/>
        <p:txBody>
          <a:bodyPr/>
          <a:lstStyle/>
          <a:p>
            <a:fld id="{5E64A504-0E5D-4382-874B-E380EF81EF89}" type="slidenum">
              <a:rPr lang="en-US" smtClean="0"/>
              <a:pPr/>
              <a:t>14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Calls on Avon </a:t>
            </a:r>
            <a:r>
              <a:rPr lang="en-US" dirty="0" err="1" smtClean="0"/>
              <a:t>antibreastcancer</a:t>
            </a:r>
            <a:r>
              <a:rPr lang="en-US" dirty="0" smtClean="0"/>
              <a:t> line increased by 50%. More</a:t>
            </a:r>
            <a:r>
              <a:rPr lang="en-US" baseline="0" dirty="0" smtClean="0"/>
              <a:t> than 400% i</a:t>
            </a:r>
            <a:r>
              <a:rPr lang="en-US" dirty="0" smtClean="0"/>
              <a:t>ncrease in preventive visits of their doctor</a:t>
            </a:r>
            <a:r>
              <a:rPr lang="en-US" baseline="0" dirty="0" smtClean="0"/>
              <a:t> (comparing 4 months before and 4m after the campaign)</a:t>
            </a:r>
            <a:endParaRPr lang="en-US" dirty="0" smtClean="0"/>
          </a:p>
          <a:p>
            <a:endParaRPr lang="en-US" dirty="0"/>
          </a:p>
        </p:txBody>
      </p:sp>
      <p:sp>
        <p:nvSpPr>
          <p:cNvPr id="4" name="Slide Number Placeholder 3"/>
          <p:cNvSpPr>
            <a:spLocks noGrp="1"/>
          </p:cNvSpPr>
          <p:nvPr>
            <p:ph type="sldNum" sz="quarter" idx="10"/>
          </p:nvPr>
        </p:nvSpPr>
        <p:spPr/>
        <p:txBody>
          <a:bodyPr/>
          <a:lstStyle/>
          <a:p>
            <a:fld id="{5E64A504-0E5D-4382-874B-E380EF81EF89}" type="slidenum">
              <a:rPr lang="en-US" smtClean="0"/>
              <a:pPr/>
              <a:t>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Gutenberg printing press – 15</a:t>
            </a:r>
            <a:r>
              <a:rPr lang="en-US" baseline="30000" dirty="0" smtClean="0"/>
              <a:t>th</a:t>
            </a:r>
            <a:r>
              <a:rPr lang="en-US" dirty="0" smtClean="0"/>
              <a:t> century</a:t>
            </a:r>
          </a:p>
          <a:p>
            <a:r>
              <a:rPr lang="en-US" dirty="0" smtClean="0"/>
              <a:t>Mass newspapers and magazines in the late 19</a:t>
            </a:r>
            <a:r>
              <a:rPr lang="en-US" baseline="30000" dirty="0" smtClean="0"/>
              <a:t>th</a:t>
            </a:r>
            <a:r>
              <a:rPr lang="en-US" dirty="0" smtClean="0"/>
              <a:t> century</a:t>
            </a:r>
          </a:p>
          <a:p>
            <a:r>
              <a:rPr lang="en-US" dirty="0" smtClean="0"/>
              <a:t>Radio – 1930s</a:t>
            </a:r>
          </a:p>
          <a:p>
            <a:r>
              <a:rPr lang="en-US" dirty="0" smtClean="0"/>
              <a:t>Television – 1950s</a:t>
            </a:r>
          </a:p>
          <a:p>
            <a:r>
              <a:rPr lang="en-US" dirty="0" err="1" smtClean="0"/>
              <a:t>Directmail</a:t>
            </a:r>
            <a:r>
              <a:rPr lang="en-US" baseline="0" dirty="0" smtClean="0"/>
              <a:t> marketing and telemarketing in 1980s</a:t>
            </a:r>
          </a:p>
          <a:p>
            <a:r>
              <a:rPr lang="en-US" baseline="0" dirty="0" smtClean="0"/>
              <a:t>WWW 1990s</a:t>
            </a:r>
          </a:p>
          <a:p>
            <a:r>
              <a:rPr lang="en-US" baseline="0" dirty="0" smtClean="0"/>
              <a:t>We went from ancient persuasion based solely on interpersonal communication to persuasion where media are necessities.</a:t>
            </a:r>
            <a:endParaRPr lang="en-US" dirty="0"/>
          </a:p>
        </p:txBody>
      </p:sp>
      <p:sp>
        <p:nvSpPr>
          <p:cNvPr id="4" name="Slide Number Placeholder 3"/>
          <p:cNvSpPr>
            <a:spLocks noGrp="1"/>
          </p:cNvSpPr>
          <p:nvPr>
            <p:ph type="sldNum" sz="quarter" idx="10"/>
          </p:nvPr>
        </p:nvSpPr>
        <p:spPr/>
        <p:txBody>
          <a:bodyPr/>
          <a:lstStyle/>
          <a:p>
            <a:fld id="{5E64A504-0E5D-4382-874B-E380EF81EF89}" type="slidenum">
              <a:rPr lang="en-US" smtClean="0"/>
              <a:pPr/>
              <a:t>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sk-SK" dirty="0" err="1" smtClean="0"/>
              <a:t>With</a:t>
            </a:r>
            <a:r>
              <a:rPr lang="sk-SK" dirty="0" smtClean="0"/>
              <a:t> 6</a:t>
            </a:r>
            <a:r>
              <a:rPr lang="en-US" dirty="0" smtClean="0"/>
              <a:t>%</a:t>
            </a:r>
            <a:r>
              <a:rPr lang="en-US" baseline="0" dirty="0" smtClean="0"/>
              <a:t> of the world’s population, the USA consumes 57% of the world’s advertising. The money spent on advertising and product promotions corresponds to 2.2% of the US gross national product. (0.95% Japan, 0.9% Germany). That is more than $1000 per year per American.</a:t>
            </a:r>
            <a:endParaRPr lang="en-US" dirty="0"/>
          </a:p>
        </p:txBody>
      </p:sp>
      <p:sp>
        <p:nvSpPr>
          <p:cNvPr id="4" name="Slide Number Placeholder 3"/>
          <p:cNvSpPr>
            <a:spLocks noGrp="1"/>
          </p:cNvSpPr>
          <p:nvPr>
            <p:ph type="sldNum" sz="quarter" idx="10"/>
          </p:nvPr>
        </p:nvSpPr>
        <p:spPr/>
        <p:txBody>
          <a:bodyPr/>
          <a:lstStyle/>
          <a:p>
            <a:fld id="{5E64A504-0E5D-4382-874B-E380EF81EF89}" type="slidenum">
              <a:rPr lang="en-US" smtClean="0"/>
              <a:pPr/>
              <a:t>6</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telemarketing</a:t>
            </a:r>
            <a:endParaRPr lang="en-US" dirty="0"/>
          </a:p>
        </p:txBody>
      </p:sp>
      <p:sp>
        <p:nvSpPr>
          <p:cNvPr id="4" name="Slide Number Placeholder 3"/>
          <p:cNvSpPr>
            <a:spLocks noGrp="1"/>
          </p:cNvSpPr>
          <p:nvPr>
            <p:ph type="sldNum" sz="quarter" idx="10"/>
          </p:nvPr>
        </p:nvSpPr>
        <p:spPr/>
        <p:txBody>
          <a:bodyPr/>
          <a:lstStyle/>
          <a:p>
            <a:fld id="{5E64A504-0E5D-4382-874B-E380EF81EF89}" type="slidenum">
              <a:rPr lang="en-US" smtClean="0"/>
              <a:pPr/>
              <a:t>7</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religion</a:t>
            </a:r>
            <a:endParaRPr lang="en-US" dirty="0"/>
          </a:p>
        </p:txBody>
      </p:sp>
      <p:sp>
        <p:nvSpPr>
          <p:cNvPr id="4" name="Slide Number Placeholder 3"/>
          <p:cNvSpPr>
            <a:spLocks noGrp="1"/>
          </p:cNvSpPr>
          <p:nvPr>
            <p:ph type="sldNum" sz="quarter" idx="10"/>
          </p:nvPr>
        </p:nvSpPr>
        <p:spPr/>
        <p:txBody>
          <a:bodyPr/>
          <a:lstStyle/>
          <a:p>
            <a:fld id="{5E64A504-0E5D-4382-874B-E380EF81EF89}" type="slidenum">
              <a:rPr lang="en-US" smtClean="0"/>
              <a:pPr/>
              <a:t>8</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At court</a:t>
            </a:r>
          </a:p>
        </p:txBody>
      </p:sp>
      <p:sp>
        <p:nvSpPr>
          <p:cNvPr id="4" name="Slide Number Placeholder 3"/>
          <p:cNvSpPr>
            <a:spLocks noGrp="1"/>
          </p:cNvSpPr>
          <p:nvPr>
            <p:ph type="sldNum" sz="quarter" idx="10"/>
          </p:nvPr>
        </p:nvSpPr>
        <p:spPr/>
        <p:txBody>
          <a:bodyPr/>
          <a:lstStyle/>
          <a:p>
            <a:fld id="{5E64A504-0E5D-4382-874B-E380EF81EF89}" type="slidenum">
              <a:rPr lang="en-US" smtClean="0"/>
              <a:pPr/>
              <a:t>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the family</a:t>
            </a:r>
            <a:endParaRPr lang="en-US" dirty="0"/>
          </a:p>
        </p:txBody>
      </p:sp>
      <p:sp>
        <p:nvSpPr>
          <p:cNvPr id="4" name="Slide Number Placeholder 3"/>
          <p:cNvSpPr>
            <a:spLocks noGrp="1"/>
          </p:cNvSpPr>
          <p:nvPr>
            <p:ph type="sldNum" sz="quarter" idx="10"/>
          </p:nvPr>
        </p:nvSpPr>
        <p:spPr/>
        <p:txBody>
          <a:bodyPr/>
          <a:lstStyle/>
          <a:p>
            <a:fld id="{5E64A504-0E5D-4382-874B-E380EF81EF89}" type="slidenum">
              <a:rPr lang="en-US" smtClean="0"/>
              <a:pPr/>
              <a:t>10</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the relationship</a:t>
            </a:r>
            <a:endParaRPr lang="en-US" dirty="0"/>
          </a:p>
        </p:txBody>
      </p:sp>
      <p:sp>
        <p:nvSpPr>
          <p:cNvPr id="4" name="Slide Number Placeholder 3"/>
          <p:cNvSpPr>
            <a:spLocks noGrp="1"/>
          </p:cNvSpPr>
          <p:nvPr>
            <p:ph type="sldNum" sz="quarter" idx="10"/>
          </p:nvPr>
        </p:nvSpPr>
        <p:spPr/>
        <p:txBody>
          <a:bodyPr/>
          <a:lstStyle/>
          <a:p>
            <a:fld id="{5E64A504-0E5D-4382-874B-E380EF81EF89}" type="slidenum">
              <a:rPr lang="en-US" smtClean="0"/>
              <a:pPr/>
              <a:t>11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851CC56-1284-40B5-979B-5A573E526F99}" type="datetimeFigureOut">
              <a:rPr lang="en-US" smtClean="0"/>
              <a:pPr/>
              <a:t>2/4/2010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F25F60-9B32-4F99-A907-21A3CE3D290E}" type="slidenum">
              <a:rPr lang="en-US" smtClean="0"/>
              <a:pPr/>
              <a:t>‹#›</a:t>
            </a:fld>
            <a:endParaRPr lang="en-US"/>
          </a:p>
        </p:txBody>
      </p:sp>
    </p:spTree>
  </p:cSld>
  <p:clrMapOvr>
    <a:masterClrMapping/>
  </p:clrMapOvr>
  <p:transition>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851CC56-1284-40B5-979B-5A573E526F99}" type="datetimeFigureOut">
              <a:rPr lang="en-US" smtClean="0"/>
              <a:pPr/>
              <a:t>2/4/2010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F25F60-9B32-4F99-A907-21A3CE3D290E}" type="slidenum">
              <a:rPr lang="en-US" smtClean="0"/>
              <a:pPr/>
              <a:t>‹#›</a:t>
            </a:fld>
            <a:endParaRPr lang="en-US"/>
          </a:p>
        </p:txBody>
      </p:sp>
    </p:spTree>
  </p:cSld>
  <p:clrMapOvr>
    <a:masterClrMapping/>
  </p:clrMapOvr>
  <p:transition>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851CC56-1284-40B5-979B-5A573E526F99}" type="datetimeFigureOut">
              <a:rPr lang="en-US" smtClean="0"/>
              <a:pPr/>
              <a:t>2/4/2010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F25F60-9B32-4F99-A907-21A3CE3D290E}" type="slidenum">
              <a:rPr lang="en-US" smtClean="0"/>
              <a:pPr/>
              <a:t>‹#›</a:t>
            </a:fld>
            <a:endParaRPr lang="en-US"/>
          </a:p>
        </p:txBody>
      </p:sp>
    </p:spTree>
  </p:cSld>
  <p:clrMapOvr>
    <a:masterClrMapping/>
  </p:clrMapOvr>
  <p:transition>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851CC56-1284-40B5-979B-5A573E526F99}" type="datetimeFigureOut">
              <a:rPr lang="en-US" smtClean="0"/>
              <a:pPr/>
              <a:t>2/4/2010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F25F60-9B32-4F99-A907-21A3CE3D290E}" type="slidenum">
              <a:rPr lang="en-US" smtClean="0"/>
              <a:pPr/>
              <a:t>‹#›</a:t>
            </a:fld>
            <a:endParaRPr lang="en-US"/>
          </a:p>
        </p:txBody>
      </p:sp>
    </p:spTree>
  </p:cSld>
  <p:clrMapOvr>
    <a:masterClrMapping/>
  </p:clrMapOvr>
  <p:transition>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851CC56-1284-40B5-979B-5A573E526F99}" type="datetimeFigureOut">
              <a:rPr lang="en-US" smtClean="0"/>
              <a:pPr/>
              <a:t>2/4/2010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F25F60-9B32-4F99-A907-21A3CE3D290E}" type="slidenum">
              <a:rPr lang="en-US" smtClean="0"/>
              <a:pPr/>
              <a:t>‹#›</a:t>
            </a:fld>
            <a:endParaRPr lang="en-US"/>
          </a:p>
        </p:txBody>
      </p:sp>
    </p:spTree>
  </p:cSld>
  <p:clrMapOvr>
    <a:masterClrMapping/>
  </p:clrMapOvr>
  <p:transition>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851CC56-1284-40B5-979B-5A573E526F99}" type="datetimeFigureOut">
              <a:rPr lang="en-US" smtClean="0"/>
              <a:pPr/>
              <a:t>2/4/2010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CF25F60-9B32-4F99-A907-21A3CE3D290E}" type="slidenum">
              <a:rPr lang="en-US" smtClean="0"/>
              <a:pPr/>
              <a:t>‹#›</a:t>
            </a:fld>
            <a:endParaRPr lang="en-US"/>
          </a:p>
        </p:txBody>
      </p:sp>
    </p:spTree>
  </p:cSld>
  <p:clrMapOvr>
    <a:masterClrMapping/>
  </p:clrMapOvr>
  <p:transition>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851CC56-1284-40B5-979B-5A573E526F99}" type="datetimeFigureOut">
              <a:rPr lang="en-US" smtClean="0"/>
              <a:pPr/>
              <a:t>2/4/2010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CF25F60-9B32-4F99-A907-21A3CE3D290E}" type="slidenum">
              <a:rPr lang="en-US" smtClean="0"/>
              <a:pPr/>
              <a:t>‹#›</a:t>
            </a:fld>
            <a:endParaRPr lang="en-US"/>
          </a:p>
        </p:txBody>
      </p:sp>
    </p:spTree>
  </p:cSld>
  <p:clrMapOvr>
    <a:masterClrMapping/>
  </p:clrMapOvr>
  <p:transition>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851CC56-1284-40B5-979B-5A573E526F99}" type="datetimeFigureOut">
              <a:rPr lang="en-US" smtClean="0"/>
              <a:pPr/>
              <a:t>2/4/2010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CF25F60-9B32-4F99-A907-21A3CE3D290E}" type="slidenum">
              <a:rPr lang="en-US" smtClean="0"/>
              <a:pPr/>
              <a:t>‹#›</a:t>
            </a:fld>
            <a:endParaRPr lang="en-US"/>
          </a:p>
        </p:txBody>
      </p:sp>
    </p:spTree>
  </p:cSld>
  <p:clrMapOvr>
    <a:masterClrMapping/>
  </p:clrMapOvr>
  <p:transition>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51CC56-1284-40B5-979B-5A573E526F99}" type="datetimeFigureOut">
              <a:rPr lang="en-US" smtClean="0"/>
              <a:pPr/>
              <a:t>2/4/2010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CF25F60-9B32-4F99-A907-21A3CE3D290E}" type="slidenum">
              <a:rPr lang="en-US" smtClean="0"/>
              <a:pPr/>
              <a:t>‹#›</a:t>
            </a:fld>
            <a:endParaRPr lang="en-US"/>
          </a:p>
        </p:txBody>
      </p:sp>
    </p:spTree>
  </p:cSld>
  <p:clrMapOvr>
    <a:masterClrMapping/>
  </p:clrMapOvr>
  <p:transition>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51CC56-1284-40B5-979B-5A573E526F99}" type="datetimeFigureOut">
              <a:rPr lang="en-US" smtClean="0"/>
              <a:pPr/>
              <a:t>2/4/2010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CF25F60-9B32-4F99-A907-21A3CE3D290E}" type="slidenum">
              <a:rPr lang="en-US" smtClean="0"/>
              <a:pPr/>
              <a:t>‹#›</a:t>
            </a:fld>
            <a:endParaRPr lang="en-US"/>
          </a:p>
        </p:txBody>
      </p:sp>
    </p:spTree>
  </p:cSld>
  <p:clrMapOvr>
    <a:masterClrMapping/>
  </p:clrMapOvr>
  <p:transition>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51CC56-1284-40B5-979B-5A573E526F99}" type="datetimeFigureOut">
              <a:rPr lang="en-US" smtClean="0"/>
              <a:pPr/>
              <a:t>2/4/2010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CF25F60-9B32-4F99-A907-21A3CE3D290E}" type="slidenum">
              <a:rPr lang="en-US" smtClean="0"/>
              <a:pPr/>
              <a:t>‹#›</a:t>
            </a:fld>
            <a:endParaRPr lang="en-US"/>
          </a:p>
        </p:txBody>
      </p:sp>
    </p:spTree>
  </p:cSld>
  <p:clrMapOvr>
    <a:masterClrMapping/>
  </p:clrMapOvr>
  <p:transition>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51CC56-1284-40B5-979B-5A573E526F99}" type="datetimeFigureOut">
              <a:rPr lang="en-US" smtClean="0"/>
              <a:pPr/>
              <a:t>2/4/2010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F25F60-9B32-4F99-A907-21A3CE3D290E}"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ransition>
    <p:push dir="u"/>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ideo" Target="file:///C:\movies\reklamy\Woolite%20color%20funguje.wmv" TargetMode="Externa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ideo" Target="file:///C:\movies\reklamy\AVON%20charita%20Vysetreni%20prsu.wmv" TargetMode="Externa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5.gif"/><Relationship Id="rId7"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jpeg"/><Relationship Id="rId5" Type="http://schemas.openxmlformats.org/officeDocument/2006/relationships/image" Target="../media/image7.jpeg"/><Relationship Id="rId10" Type="http://schemas.openxmlformats.org/officeDocument/2006/relationships/image" Target="../media/image11.jpeg"/><Relationship Id="rId4" Type="http://schemas.openxmlformats.org/officeDocument/2006/relationships/image" Target="../media/image6.jpeg"/><Relationship Id="rId9"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8.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latin typeface="Futura Hv" pitchFamily="34" charset="0"/>
              </a:rPr>
              <a:t>PERSUASION</a:t>
            </a:r>
            <a:endParaRPr lang="en-US" dirty="0">
              <a:latin typeface="Futura Hv" pitchFamily="34" charset="0"/>
            </a:endParaRPr>
          </a:p>
        </p:txBody>
      </p:sp>
    </p:spTree>
  </p:cSld>
  <p:clrMapOvr>
    <a:masterClrMapping/>
  </p:clrMapOvr>
  <p:transition>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family talk.jpg"/>
          <p:cNvPicPr>
            <a:picLocks noGrp="1" noChangeAspect="1"/>
          </p:cNvPicPr>
          <p:nvPr>
            <p:ph idx="1"/>
          </p:nvPr>
        </p:nvPicPr>
        <p:blipFill>
          <a:blip r:embed="rId3" cstate="print"/>
          <a:stretch>
            <a:fillRect/>
          </a:stretch>
        </p:blipFill>
        <p:spPr>
          <a:xfrm>
            <a:off x="1752600" y="1905000"/>
            <a:ext cx="5824483" cy="3860800"/>
          </a:xfrm>
        </p:spPr>
      </p:pic>
    </p:spTree>
  </p:cSld>
  <p:clrMapOvr>
    <a:masterClrMapping/>
  </p:clrMapOvr>
  <p:transition>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couple on bench.JPG"/>
          <p:cNvPicPr>
            <a:picLocks noGrp="1" noChangeAspect="1"/>
          </p:cNvPicPr>
          <p:nvPr>
            <p:ph idx="1"/>
          </p:nvPr>
        </p:nvPicPr>
        <p:blipFill>
          <a:blip r:embed="rId3" cstate="print"/>
          <a:stretch>
            <a:fillRect/>
          </a:stretch>
        </p:blipFill>
        <p:spPr>
          <a:xfrm>
            <a:off x="1447800" y="1676400"/>
            <a:ext cx="6477000" cy="4318000"/>
          </a:xfrm>
        </p:spPr>
      </p:pic>
    </p:spTree>
  </p:cSld>
  <p:clrMapOvr>
    <a:masterClrMapping/>
  </p:clrMapOvr>
  <p:transition>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beggar.jpg"/>
          <p:cNvPicPr>
            <a:picLocks noGrp="1" noChangeAspect="1"/>
          </p:cNvPicPr>
          <p:nvPr>
            <p:ph idx="1"/>
          </p:nvPr>
        </p:nvPicPr>
        <p:blipFill>
          <a:blip r:embed="rId3" cstate="print"/>
          <a:stretch>
            <a:fillRect/>
          </a:stretch>
        </p:blipFill>
        <p:spPr>
          <a:xfrm>
            <a:off x="1393878" y="1600200"/>
            <a:ext cx="6356243" cy="4525963"/>
          </a:xfrm>
        </p:spPr>
      </p:pic>
    </p:spTree>
  </p:cSld>
  <p:clrMapOvr>
    <a:masterClrMapping/>
  </p:clrMapOvr>
  <p:transition>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brno-ceska.jpg"/>
          <p:cNvPicPr>
            <a:picLocks noGrp="1" noChangeAspect="1"/>
          </p:cNvPicPr>
          <p:nvPr>
            <p:ph idx="1"/>
          </p:nvPr>
        </p:nvPicPr>
        <p:blipFill>
          <a:blip r:embed="rId2" cstate="print"/>
          <a:stretch>
            <a:fillRect/>
          </a:stretch>
        </p:blipFill>
        <p:spPr>
          <a:xfrm>
            <a:off x="1828800" y="1828800"/>
            <a:ext cx="5409494" cy="3562350"/>
          </a:xfrm>
        </p:spPr>
      </p:pic>
    </p:spTree>
  </p:cSld>
  <p:clrMapOvr>
    <a:masterClrMapping/>
  </p:clrMapOvr>
  <p:transition>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interview.jpg"/>
          <p:cNvPicPr>
            <a:picLocks noGrp="1" noChangeAspect="1"/>
          </p:cNvPicPr>
          <p:nvPr>
            <p:ph idx="1"/>
          </p:nvPr>
        </p:nvPicPr>
        <p:blipFill>
          <a:blip r:embed="rId3" cstate="print"/>
          <a:stretch>
            <a:fillRect/>
          </a:stretch>
        </p:blipFill>
        <p:spPr>
          <a:xfrm>
            <a:off x="1447800" y="990600"/>
            <a:ext cx="6189351" cy="4525963"/>
          </a:xfrm>
        </p:spPr>
      </p:pic>
    </p:spTree>
  </p:cSld>
  <p:clrMapOvr>
    <a:masterClrMapping/>
  </p:clrMapOvr>
  <p:transition>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14400" y="1752600"/>
            <a:ext cx="7239000" cy="3200876"/>
          </a:xfrm>
          <a:prstGeom prst="rect">
            <a:avLst/>
          </a:prstGeom>
          <a:noFill/>
        </p:spPr>
        <p:txBody>
          <a:bodyPr wrap="square" rtlCol="0">
            <a:spAutoFit/>
          </a:bodyPr>
          <a:lstStyle/>
          <a:p>
            <a:r>
              <a:rPr lang="en-US" sz="10200" dirty="0" smtClean="0">
                <a:latin typeface="Futura Hv" pitchFamily="34" charset="0"/>
              </a:rPr>
              <a:t>PERSUASIVE</a:t>
            </a:r>
            <a:r>
              <a:rPr lang="en-US" sz="10000" dirty="0" smtClean="0">
                <a:latin typeface="Futura Hv" pitchFamily="34" charset="0"/>
              </a:rPr>
              <a:t> PEOPLE WIN</a:t>
            </a:r>
            <a:endParaRPr lang="en-US" sz="10100" dirty="0" smtClean="0">
              <a:latin typeface="Futura Hv" pitchFamily="34" charset="0"/>
            </a:endParaRPr>
          </a:p>
        </p:txBody>
      </p:sp>
    </p:spTree>
  </p:cSld>
  <p:clrMapOvr>
    <a:masterClrMapping/>
  </p:clrMapOvr>
  <p:transition>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television old.jpg"/>
          <p:cNvPicPr>
            <a:picLocks noGrp="1" noChangeAspect="1"/>
          </p:cNvPicPr>
          <p:nvPr>
            <p:ph idx="1"/>
          </p:nvPr>
        </p:nvPicPr>
        <p:blipFill>
          <a:blip r:embed="rId2" cstate="print"/>
          <a:stretch>
            <a:fillRect/>
          </a:stretch>
        </p:blipFill>
        <p:spPr>
          <a:xfrm>
            <a:off x="3962400" y="228600"/>
            <a:ext cx="4865410" cy="4525963"/>
          </a:xfrm>
        </p:spPr>
      </p:pic>
      <p:pic>
        <p:nvPicPr>
          <p:cNvPr id="7" name="Picture 6" descr="television new family.jpg"/>
          <p:cNvPicPr>
            <a:picLocks noChangeAspect="1"/>
          </p:cNvPicPr>
          <p:nvPr/>
        </p:nvPicPr>
        <p:blipFill>
          <a:blip r:embed="rId3" cstate="print"/>
          <a:stretch>
            <a:fillRect/>
          </a:stretch>
        </p:blipFill>
        <p:spPr>
          <a:xfrm>
            <a:off x="533400" y="2792211"/>
            <a:ext cx="5638800" cy="3754928"/>
          </a:xfrm>
          <a:prstGeom prst="rect">
            <a:avLst/>
          </a:prstGeom>
        </p:spPr>
      </p:pic>
      <p:sp>
        <p:nvSpPr>
          <p:cNvPr id="8" name="TextBox 7"/>
          <p:cNvSpPr txBox="1"/>
          <p:nvPr/>
        </p:nvSpPr>
        <p:spPr>
          <a:xfrm>
            <a:off x="533400" y="381000"/>
            <a:ext cx="1752600" cy="1323439"/>
          </a:xfrm>
          <a:prstGeom prst="rect">
            <a:avLst/>
          </a:prstGeom>
          <a:noFill/>
        </p:spPr>
        <p:txBody>
          <a:bodyPr wrap="square" rtlCol="0">
            <a:spAutoFit/>
          </a:bodyPr>
          <a:lstStyle/>
          <a:p>
            <a:r>
              <a:rPr lang="en-US" sz="8000" dirty="0" smtClean="0">
                <a:latin typeface="Futura Hv" pitchFamily="34" charset="0"/>
              </a:rPr>
              <a:t>TV</a:t>
            </a:r>
            <a:endParaRPr lang="en-US" sz="8000" dirty="0">
              <a:latin typeface="Futura Hv" pitchFamily="34" charset="0"/>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800" decel="100000"/>
                                        <p:tgtEl>
                                          <p:spTgt spid="7"/>
                                        </p:tgtEl>
                                      </p:cBhvr>
                                    </p:animEffect>
                                    <p:anim calcmode="lin" valueType="num">
                                      <p:cBhvr>
                                        <p:cTn id="8" dur="800" decel="100000" fill="hold"/>
                                        <p:tgtEl>
                                          <p:spTgt spid="7"/>
                                        </p:tgtEl>
                                        <p:attrNameLst>
                                          <p:attrName>style.rotation</p:attrName>
                                        </p:attrNameLst>
                                      </p:cBhvr>
                                      <p:tavLst>
                                        <p:tav tm="0">
                                          <p:val>
                                            <p:fltVal val="-90"/>
                                          </p:val>
                                        </p:tav>
                                        <p:tav tm="100000">
                                          <p:val>
                                            <p:fltVal val="0"/>
                                          </p:val>
                                        </p:tav>
                                      </p:tavLst>
                                    </p:anim>
                                    <p:anim calcmode="lin" valueType="num">
                                      <p:cBhvr>
                                        <p:cTn id="9" dur="800" decel="100000" fill="hold"/>
                                        <p:tgtEl>
                                          <p:spTgt spid="7"/>
                                        </p:tgtEl>
                                        <p:attrNameLst>
                                          <p:attrName>ppt_x</p:attrName>
                                        </p:attrNameLst>
                                      </p:cBhvr>
                                      <p:tavLst>
                                        <p:tav tm="0">
                                          <p:val>
                                            <p:strVal val="#ppt_x+0.4"/>
                                          </p:val>
                                        </p:tav>
                                        <p:tav tm="100000">
                                          <p:val>
                                            <p:strVal val="#ppt_x-0.05"/>
                                          </p:val>
                                        </p:tav>
                                      </p:tavLst>
                                    </p:anim>
                                    <p:anim calcmode="lin" valueType="num">
                                      <p:cBhvr>
                                        <p:cTn id="10" dur="800" decel="100000" fill="hold"/>
                                        <p:tgtEl>
                                          <p:spTgt spid="7"/>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Woolite color funguje.wmv">
            <a:hlinkClick r:id="" action="ppaction://media"/>
          </p:cNvPr>
          <p:cNvPicPr>
            <a:picLocks noRot="1" noChangeAspect="1"/>
          </p:cNvPicPr>
          <p:nvPr>
            <a:videoFile r:link="rId1"/>
          </p:nvPr>
        </p:nvPicPr>
        <p:blipFill>
          <a:blip r:embed="rId4" cstate="print"/>
          <a:stretch>
            <a:fillRect/>
          </a:stretch>
        </p:blipFill>
        <p:spPr>
          <a:xfrm>
            <a:off x="1981200" y="1447800"/>
            <a:ext cx="5410200" cy="4328160"/>
          </a:xfrm>
          <a:prstGeom prst="rect">
            <a:avLst/>
          </a:prstGeom>
        </p:spPr>
      </p:pic>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08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VON charita Vysetreni prsu.wmv">
            <a:hlinkClick r:id="" action="ppaction://media"/>
          </p:cNvPr>
          <p:cNvPicPr>
            <a:picLocks noGrp="1" noRot="1" noChangeAspect="1"/>
          </p:cNvPicPr>
          <p:nvPr>
            <p:ph idx="1"/>
            <a:videoFile r:link="rId1"/>
          </p:nvPr>
        </p:nvPicPr>
        <p:blipFill>
          <a:blip r:embed="rId4" cstate="print"/>
          <a:stretch>
            <a:fillRect/>
          </a:stretch>
        </p:blipFill>
        <p:spPr>
          <a:xfrm>
            <a:off x="1828800" y="1447800"/>
            <a:ext cx="5562600" cy="4171950"/>
          </a:xfrm>
          <a:prstGeom prst="rect">
            <a:avLst/>
          </a:prstGeom>
        </p:spPr>
      </p:pic>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0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utenberg press.gif"/>
          <p:cNvPicPr>
            <a:picLocks noChangeAspect="1"/>
          </p:cNvPicPr>
          <p:nvPr/>
        </p:nvPicPr>
        <p:blipFill>
          <a:blip r:embed="rId3" cstate="print"/>
          <a:stretch>
            <a:fillRect/>
          </a:stretch>
        </p:blipFill>
        <p:spPr>
          <a:xfrm>
            <a:off x="3429000" y="2514600"/>
            <a:ext cx="3429000" cy="4152768"/>
          </a:xfrm>
          <a:prstGeom prst="rect">
            <a:avLst/>
          </a:prstGeom>
        </p:spPr>
      </p:pic>
      <p:pic>
        <p:nvPicPr>
          <p:cNvPr id="5" name="Picture 4" descr="vogue old.jpg"/>
          <p:cNvPicPr>
            <a:picLocks noChangeAspect="1"/>
          </p:cNvPicPr>
          <p:nvPr/>
        </p:nvPicPr>
        <p:blipFill>
          <a:blip r:embed="rId4" cstate="print"/>
          <a:stretch>
            <a:fillRect/>
          </a:stretch>
        </p:blipFill>
        <p:spPr>
          <a:xfrm>
            <a:off x="3657600" y="2514600"/>
            <a:ext cx="3048000" cy="4091275"/>
          </a:xfrm>
          <a:prstGeom prst="rect">
            <a:avLst/>
          </a:prstGeom>
        </p:spPr>
      </p:pic>
      <p:pic>
        <p:nvPicPr>
          <p:cNvPr id="6" name="Picture 5" descr="radio family.jpg"/>
          <p:cNvPicPr>
            <a:picLocks noChangeAspect="1"/>
          </p:cNvPicPr>
          <p:nvPr/>
        </p:nvPicPr>
        <p:blipFill>
          <a:blip r:embed="rId5" cstate="print"/>
          <a:stretch>
            <a:fillRect/>
          </a:stretch>
        </p:blipFill>
        <p:spPr>
          <a:xfrm>
            <a:off x="3886200" y="2743200"/>
            <a:ext cx="4495800" cy="3630358"/>
          </a:xfrm>
          <a:prstGeom prst="rect">
            <a:avLst/>
          </a:prstGeom>
        </p:spPr>
      </p:pic>
      <p:pic>
        <p:nvPicPr>
          <p:cNvPr id="7" name="Picture 6" descr="gutenberg press.gif"/>
          <p:cNvPicPr>
            <a:picLocks noChangeAspect="1"/>
          </p:cNvPicPr>
          <p:nvPr/>
        </p:nvPicPr>
        <p:blipFill>
          <a:blip r:embed="rId3" cstate="print"/>
          <a:stretch>
            <a:fillRect/>
          </a:stretch>
        </p:blipFill>
        <p:spPr>
          <a:xfrm>
            <a:off x="304800" y="228600"/>
            <a:ext cx="1828800" cy="2214810"/>
          </a:xfrm>
          <a:prstGeom prst="rect">
            <a:avLst/>
          </a:prstGeom>
        </p:spPr>
      </p:pic>
      <p:pic>
        <p:nvPicPr>
          <p:cNvPr id="8" name="Picture 7" descr="vogue old.jpg"/>
          <p:cNvPicPr>
            <a:picLocks noChangeAspect="1"/>
          </p:cNvPicPr>
          <p:nvPr/>
        </p:nvPicPr>
        <p:blipFill>
          <a:blip r:embed="rId4" cstate="print"/>
          <a:stretch>
            <a:fillRect/>
          </a:stretch>
        </p:blipFill>
        <p:spPr>
          <a:xfrm>
            <a:off x="304800" y="2667000"/>
            <a:ext cx="1759839" cy="2362200"/>
          </a:xfrm>
          <a:prstGeom prst="rect">
            <a:avLst/>
          </a:prstGeom>
        </p:spPr>
      </p:pic>
      <p:pic>
        <p:nvPicPr>
          <p:cNvPr id="9" name="Picture 8" descr="radio family.jpg"/>
          <p:cNvPicPr>
            <a:picLocks noChangeAspect="1"/>
          </p:cNvPicPr>
          <p:nvPr/>
        </p:nvPicPr>
        <p:blipFill>
          <a:blip r:embed="rId5" cstate="print"/>
          <a:stretch>
            <a:fillRect/>
          </a:stretch>
        </p:blipFill>
        <p:spPr>
          <a:xfrm>
            <a:off x="304800" y="5181600"/>
            <a:ext cx="1765030" cy="1425262"/>
          </a:xfrm>
          <a:prstGeom prst="rect">
            <a:avLst/>
          </a:prstGeom>
        </p:spPr>
      </p:pic>
      <p:pic>
        <p:nvPicPr>
          <p:cNvPr id="10" name="Picture 9" descr="television new family.jpg"/>
          <p:cNvPicPr>
            <a:picLocks noChangeAspect="1"/>
          </p:cNvPicPr>
          <p:nvPr/>
        </p:nvPicPr>
        <p:blipFill>
          <a:blip r:embed="rId6" cstate="print"/>
          <a:stretch>
            <a:fillRect/>
          </a:stretch>
        </p:blipFill>
        <p:spPr>
          <a:xfrm>
            <a:off x="3429000" y="2819400"/>
            <a:ext cx="5378212" cy="3581400"/>
          </a:xfrm>
          <a:prstGeom prst="rect">
            <a:avLst/>
          </a:prstGeom>
        </p:spPr>
      </p:pic>
      <p:pic>
        <p:nvPicPr>
          <p:cNvPr id="11" name="Picture 10" descr="television new family.jpg"/>
          <p:cNvPicPr>
            <a:picLocks noChangeAspect="1"/>
          </p:cNvPicPr>
          <p:nvPr/>
        </p:nvPicPr>
        <p:blipFill>
          <a:blip r:embed="rId6" cstate="print"/>
          <a:stretch>
            <a:fillRect/>
          </a:stretch>
        </p:blipFill>
        <p:spPr>
          <a:xfrm>
            <a:off x="2209800" y="5181600"/>
            <a:ext cx="2136201" cy="1422515"/>
          </a:xfrm>
          <a:prstGeom prst="rect">
            <a:avLst/>
          </a:prstGeom>
        </p:spPr>
      </p:pic>
      <p:pic>
        <p:nvPicPr>
          <p:cNvPr id="12" name="Picture 11" descr="direct mail.jpg"/>
          <p:cNvPicPr>
            <a:picLocks noChangeAspect="1"/>
          </p:cNvPicPr>
          <p:nvPr/>
        </p:nvPicPr>
        <p:blipFill>
          <a:blip r:embed="rId7" cstate="print"/>
          <a:stretch>
            <a:fillRect/>
          </a:stretch>
        </p:blipFill>
        <p:spPr>
          <a:xfrm>
            <a:off x="4628444" y="2819400"/>
            <a:ext cx="4176889" cy="2819400"/>
          </a:xfrm>
          <a:prstGeom prst="rect">
            <a:avLst/>
          </a:prstGeom>
        </p:spPr>
      </p:pic>
      <p:pic>
        <p:nvPicPr>
          <p:cNvPr id="13" name="Picture 12" descr="telemarketing small.jpg"/>
          <p:cNvPicPr>
            <a:picLocks noChangeAspect="1"/>
          </p:cNvPicPr>
          <p:nvPr/>
        </p:nvPicPr>
        <p:blipFill>
          <a:blip r:embed="rId8" cstate="print"/>
          <a:stretch>
            <a:fillRect/>
          </a:stretch>
        </p:blipFill>
        <p:spPr>
          <a:xfrm>
            <a:off x="4648200" y="2819400"/>
            <a:ext cx="1797978" cy="1066800"/>
          </a:xfrm>
          <a:prstGeom prst="rect">
            <a:avLst/>
          </a:prstGeom>
        </p:spPr>
      </p:pic>
      <p:pic>
        <p:nvPicPr>
          <p:cNvPr id="14" name="Picture 13" descr="direct mail.jpg"/>
          <p:cNvPicPr>
            <a:picLocks noChangeAspect="1"/>
          </p:cNvPicPr>
          <p:nvPr/>
        </p:nvPicPr>
        <p:blipFill>
          <a:blip r:embed="rId7" cstate="print"/>
          <a:stretch>
            <a:fillRect/>
          </a:stretch>
        </p:blipFill>
        <p:spPr>
          <a:xfrm>
            <a:off x="4495800" y="5181600"/>
            <a:ext cx="2057400" cy="1388745"/>
          </a:xfrm>
          <a:prstGeom prst="rect">
            <a:avLst/>
          </a:prstGeom>
        </p:spPr>
      </p:pic>
      <p:pic>
        <p:nvPicPr>
          <p:cNvPr id="15" name="Picture 14" descr="telemarketing small.jpg"/>
          <p:cNvPicPr>
            <a:picLocks noChangeAspect="1"/>
          </p:cNvPicPr>
          <p:nvPr/>
        </p:nvPicPr>
        <p:blipFill>
          <a:blip r:embed="rId8" cstate="print"/>
          <a:stretch>
            <a:fillRect/>
          </a:stretch>
        </p:blipFill>
        <p:spPr>
          <a:xfrm>
            <a:off x="4495800" y="5181600"/>
            <a:ext cx="1160124" cy="688340"/>
          </a:xfrm>
          <a:prstGeom prst="rect">
            <a:avLst/>
          </a:prstGeom>
        </p:spPr>
      </p:pic>
      <p:pic>
        <p:nvPicPr>
          <p:cNvPr id="16" name="Picture 15" descr="ComputerLab.jpg"/>
          <p:cNvPicPr>
            <a:picLocks noChangeAspect="1"/>
          </p:cNvPicPr>
          <p:nvPr/>
        </p:nvPicPr>
        <p:blipFill>
          <a:blip r:embed="rId9" cstate="print"/>
          <a:stretch>
            <a:fillRect/>
          </a:stretch>
        </p:blipFill>
        <p:spPr>
          <a:xfrm>
            <a:off x="3124200" y="2590800"/>
            <a:ext cx="3429000" cy="2228850"/>
          </a:xfrm>
          <a:prstGeom prst="rect">
            <a:avLst/>
          </a:prstGeom>
        </p:spPr>
      </p:pic>
      <p:pic>
        <p:nvPicPr>
          <p:cNvPr id="17" name="Picture 16" descr="www.jpg"/>
          <p:cNvPicPr>
            <a:picLocks noChangeAspect="1"/>
          </p:cNvPicPr>
          <p:nvPr/>
        </p:nvPicPr>
        <p:blipFill>
          <a:blip r:embed="rId10" cstate="print"/>
          <a:stretch>
            <a:fillRect/>
          </a:stretch>
        </p:blipFill>
        <p:spPr>
          <a:xfrm>
            <a:off x="6448023" y="2571482"/>
            <a:ext cx="2243070" cy="2243070"/>
          </a:xfrm>
          <a:prstGeom prst="rect">
            <a:avLst/>
          </a:prstGeom>
        </p:spPr>
      </p:pic>
      <p:pic>
        <p:nvPicPr>
          <p:cNvPr id="18" name="Picture 17" descr="ComputerLab.jpg"/>
          <p:cNvPicPr>
            <a:picLocks noChangeAspect="1"/>
          </p:cNvPicPr>
          <p:nvPr/>
        </p:nvPicPr>
        <p:blipFill>
          <a:blip r:embed="rId9" cstate="print"/>
          <a:stretch>
            <a:fillRect/>
          </a:stretch>
        </p:blipFill>
        <p:spPr>
          <a:xfrm>
            <a:off x="6705600" y="5181600"/>
            <a:ext cx="2110154" cy="1371600"/>
          </a:xfrm>
          <a:prstGeom prst="rect">
            <a:avLst/>
          </a:prstGeom>
        </p:spPr>
      </p:pic>
      <p:sp>
        <p:nvSpPr>
          <p:cNvPr id="21" name="Title 1"/>
          <p:cNvSpPr txBox="1">
            <a:spLocks/>
          </p:cNvSpPr>
          <p:nvPr/>
        </p:nvSpPr>
        <p:spPr>
          <a:xfrm>
            <a:off x="2667000" y="-609600"/>
            <a:ext cx="6096000" cy="4191000"/>
          </a:xfrm>
          <a:prstGeom prst="rect">
            <a:avLst/>
          </a:prstGeom>
        </p:spPr>
        <p:txBody>
          <a:bodyPr vert="horz" lIns="91440" tIns="45720" rIns="91440" bIns="45720" rtlCol="0" anchor="ctr">
            <a:normAutofit fontScale="75000" lnSpcReduction="20000"/>
          </a:bodyPr>
          <a:lstStyle/>
          <a:p>
            <a:pPr marL="0" marR="0" lvl="0" indent="0" algn="just" defTabSz="914400" rtl="0" eaLnBrk="1" fontAlgn="auto" latinLnBrk="0" hangingPunct="1">
              <a:lnSpc>
                <a:spcPct val="100000"/>
              </a:lnSpc>
              <a:spcBef>
                <a:spcPct val="0"/>
              </a:spcBef>
              <a:spcAft>
                <a:spcPts val="0"/>
              </a:spcAft>
              <a:buClrTx/>
              <a:buSzTx/>
              <a:buFontTx/>
              <a:buNone/>
              <a:tabLst/>
              <a:defRPr/>
            </a:pPr>
            <a:r>
              <a:rPr lang="en-US" sz="11700" dirty="0" smtClean="0">
                <a:latin typeface="Futura Hv" pitchFamily="34" charset="0"/>
                <a:ea typeface="+mj-ea"/>
                <a:cs typeface="+mj-cs"/>
              </a:rPr>
              <a:t>Mass media</a:t>
            </a:r>
            <a:r>
              <a:rPr lang="en-US" sz="12800" dirty="0" smtClean="0">
                <a:latin typeface="Futura Hv" pitchFamily="34" charset="0"/>
                <a:ea typeface="+mj-ea"/>
                <a:cs typeface="+mj-cs"/>
              </a:rPr>
              <a:t/>
            </a:r>
            <a:br>
              <a:rPr lang="en-US" sz="12800" dirty="0" smtClean="0">
                <a:latin typeface="Futura Hv" pitchFamily="34" charset="0"/>
                <a:ea typeface="+mj-ea"/>
                <a:cs typeface="+mj-cs"/>
              </a:rPr>
            </a:br>
            <a:r>
              <a:rPr lang="en-US" sz="5600" dirty="0" smtClean="0">
                <a:latin typeface="Futura Hv" pitchFamily="34" charset="0"/>
                <a:ea typeface="+mj-ea"/>
                <a:cs typeface="+mj-cs"/>
              </a:rPr>
              <a:t>brought the persuasion to</a:t>
            </a:r>
          </a:p>
          <a:p>
            <a:pPr marL="0" marR="0" lvl="0" indent="0" algn="just" defTabSz="914400" rtl="0" eaLnBrk="1" fontAlgn="auto" latinLnBrk="0" hangingPunct="1">
              <a:lnSpc>
                <a:spcPct val="100000"/>
              </a:lnSpc>
              <a:spcBef>
                <a:spcPct val="0"/>
              </a:spcBef>
              <a:spcAft>
                <a:spcPts val="0"/>
              </a:spcAft>
              <a:buClrTx/>
              <a:buSzTx/>
              <a:buFontTx/>
              <a:buNone/>
              <a:tabLst/>
              <a:defRPr/>
            </a:pPr>
            <a:r>
              <a:rPr lang="en-US" sz="7600" dirty="0" smtClean="0">
                <a:latin typeface="Futura Hv" pitchFamily="34" charset="0"/>
                <a:ea typeface="+mj-ea"/>
                <a:cs typeface="+mj-cs"/>
              </a:rPr>
              <a:t>the new dimension</a:t>
            </a:r>
            <a:endParaRPr kumimoji="0" lang="en-US" sz="7600" b="0" i="0" u="none" strike="noStrike" kern="1200" cap="none" spc="0" normalizeH="0" baseline="0" noProof="0" dirty="0" smtClean="0">
              <a:ln>
                <a:noFill/>
              </a:ln>
              <a:solidFill>
                <a:schemeClr val="tx1"/>
              </a:solidFill>
              <a:effectLst/>
              <a:uLnTx/>
              <a:uFillTx/>
              <a:latin typeface="Futura Hv" pitchFamily="34" charset="0"/>
              <a:ea typeface="+mj-ea"/>
              <a:cs typeface="+mj-cs"/>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4"/>
                                        </p:tgtEl>
                                        <p:attrNameLst>
                                          <p:attrName>style.visibility</p:attrName>
                                        </p:attrNameLst>
                                      </p:cBhvr>
                                      <p:to>
                                        <p:strVal val="hidden"/>
                                      </p:to>
                                    </p:se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5"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5"/>
                                        </p:tgtEl>
                                        <p:attrNameLst>
                                          <p:attrName>style.visibility</p:attrName>
                                        </p:attrNameLst>
                                      </p:cBhvr>
                                      <p:to>
                                        <p:strVal val="hidden"/>
                                      </p:to>
                                    </p:set>
                                  </p:childTnLst>
                                </p:cTn>
                              </p:par>
                              <p:par>
                                <p:cTn id="27" presetID="1" presetClass="entr" presetSubtype="0" fill="hold" nodeType="withEffect">
                                  <p:stCondLst>
                                    <p:cond delay="0"/>
                                  </p:stCondLst>
                                  <p:childTnLst>
                                    <p:set>
                                      <p:cBhvr>
                                        <p:cTn id="28" dur="1" fill="hold">
                                          <p:stCondLst>
                                            <p:cond delay="0"/>
                                          </p:stCondLst>
                                        </p:cTn>
                                        <p:tgtEl>
                                          <p:spTgt spid="8"/>
                                        </p:tgtEl>
                                        <p:attrNameLst>
                                          <p:attrName>style.visibility</p:attrName>
                                        </p:attrNameLst>
                                      </p:cBhvr>
                                      <p:to>
                                        <p:strVal val="visible"/>
                                      </p:to>
                                    </p:set>
                                  </p:childTnLst>
                                </p:cTn>
                              </p:par>
                              <p:par>
                                <p:cTn id="29" presetID="15" presetClass="entr" presetSubtype="0" fill="hold"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1000" fill="hold"/>
                                        <p:tgtEl>
                                          <p:spTgt spid="6"/>
                                        </p:tgtEl>
                                        <p:attrNameLst>
                                          <p:attrName>ppt_w</p:attrName>
                                        </p:attrNameLst>
                                      </p:cBhvr>
                                      <p:tavLst>
                                        <p:tav tm="0">
                                          <p:val>
                                            <p:fltVal val="0"/>
                                          </p:val>
                                        </p:tav>
                                        <p:tav tm="100000">
                                          <p:val>
                                            <p:strVal val="#ppt_w"/>
                                          </p:val>
                                        </p:tav>
                                      </p:tavLst>
                                    </p:anim>
                                    <p:anim calcmode="lin" valueType="num">
                                      <p:cBhvr>
                                        <p:cTn id="32" dur="1000" fill="hold"/>
                                        <p:tgtEl>
                                          <p:spTgt spid="6"/>
                                        </p:tgtEl>
                                        <p:attrNameLst>
                                          <p:attrName>ppt_h</p:attrName>
                                        </p:attrNameLst>
                                      </p:cBhvr>
                                      <p:tavLst>
                                        <p:tav tm="0">
                                          <p:val>
                                            <p:fltVal val="0"/>
                                          </p:val>
                                        </p:tav>
                                        <p:tav tm="100000">
                                          <p:val>
                                            <p:strVal val="#ppt_h"/>
                                          </p:val>
                                        </p:tav>
                                      </p:tavLst>
                                    </p:anim>
                                    <p:anim calcmode="lin" valueType="num">
                                      <p:cBhvr>
                                        <p:cTn id="33"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nodeType="clickEffect">
                                  <p:stCondLst>
                                    <p:cond delay="0"/>
                                  </p:stCondLst>
                                  <p:childTnLst>
                                    <p:set>
                                      <p:cBhvr>
                                        <p:cTn id="38" dur="1" fill="hold">
                                          <p:stCondLst>
                                            <p:cond delay="0"/>
                                          </p:stCondLst>
                                        </p:cTn>
                                        <p:tgtEl>
                                          <p:spTgt spid="6"/>
                                        </p:tgtEl>
                                        <p:attrNameLst>
                                          <p:attrName>style.visibility</p:attrName>
                                        </p:attrNameLst>
                                      </p:cBhvr>
                                      <p:to>
                                        <p:strVal val="hidden"/>
                                      </p:to>
                                    </p:set>
                                  </p:childTnLst>
                                </p:cTn>
                              </p:par>
                              <p:par>
                                <p:cTn id="39" presetID="1" presetClass="entr" presetSubtype="0" fill="hold" nodeType="withEffect">
                                  <p:stCondLst>
                                    <p:cond delay="0"/>
                                  </p:stCondLst>
                                  <p:childTnLst>
                                    <p:set>
                                      <p:cBhvr>
                                        <p:cTn id="40" dur="1" fill="hold">
                                          <p:stCondLst>
                                            <p:cond delay="0"/>
                                          </p:stCondLst>
                                        </p:cTn>
                                        <p:tgtEl>
                                          <p:spTgt spid="9"/>
                                        </p:tgtEl>
                                        <p:attrNameLst>
                                          <p:attrName>style.visibility</p:attrName>
                                        </p:attrNameLst>
                                      </p:cBhvr>
                                      <p:to>
                                        <p:strVal val="visible"/>
                                      </p:to>
                                    </p:set>
                                  </p:childTnLst>
                                </p:cTn>
                              </p:par>
                              <p:par>
                                <p:cTn id="41" presetID="15" presetClass="entr" presetSubtype="0" fill="hold"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1000" fill="hold"/>
                                        <p:tgtEl>
                                          <p:spTgt spid="10"/>
                                        </p:tgtEl>
                                        <p:attrNameLst>
                                          <p:attrName>ppt_w</p:attrName>
                                        </p:attrNameLst>
                                      </p:cBhvr>
                                      <p:tavLst>
                                        <p:tav tm="0">
                                          <p:val>
                                            <p:fltVal val="0"/>
                                          </p:val>
                                        </p:tav>
                                        <p:tav tm="100000">
                                          <p:val>
                                            <p:strVal val="#ppt_w"/>
                                          </p:val>
                                        </p:tav>
                                      </p:tavLst>
                                    </p:anim>
                                    <p:anim calcmode="lin" valueType="num">
                                      <p:cBhvr>
                                        <p:cTn id="44" dur="1000" fill="hold"/>
                                        <p:tgtEl>
                                          <p:spTgt spid="10"/>
                                        </p:tgtEl>
                                        <p:attrNameLst>
                                          <p:attrName>ppt_h</p:attrName>
                                        </p:attrNameLst>
                                      </p:cBhvr>
                                      <p:tavLst>
                                        <p:tav tm="0">
                                          <p:val>
                                            <p:fltVal val="0"/>
                                          </p:val>
                                        </p:tav>
                                        <p:tav tm="100000">
                                          <p:val>
                                            <p:strVal val="#ppt_h"/>
                                          </p:val>
                                        </p:tav>
                                      </p:tavLst>
                                    </p:anim>
                                    <p:anim calcmode="lin" valueType="num">
                                      <p:cBhvr>
                                        <p:cTn id="45"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nodeType="clickEffect">
                                  <p:stCondLst>
                                    <p:cond delay="0"/>
                                  </p:stCondLst>
                                  <p:childTnLst>
                                    <p:set>
                                      <p:cBhvr>
                                        <p:cTn id="50" dur="1" fill="hold">
                                          <p:stCondLst>
                                            <p:cond delay="0"/>
                                          </p:stCondLst>
                                        </p:cTn>
                                        <p:tgtEl>
                                          <p:spTgt spid="10"/>
                                        </p:tgtEl>
                                        <p:attrNameLst>
                                          <p:attrName>style.visibility</p:attrName>
                                        </p:attrNameLst>
                                      </p:cBhvr>
                                      <p:to>
                                        <p:strVal val="hidden"/>
                                      </p:to>
                                    </p:set>
                                  </p:childTnLst>
                                </p:cTn>
                              </p:par>
                              <p:par>
                                <p:cTn id="51" presetID="1" presetClass="entr" presetSubtype="0" fill="hold" nodeType="withEffect">
                                  <p:stCondLst>
                                    <p:cond delay="0"/>
                                  </p:stCondLst>
                                  <p:childTnLst>
                                    <p:set>
                                      <p:cBhvr>
                                        <p:cTn id="52" dur="1" fill="hold">
                                          <p:stCondLst>
                                            <p:cond delay="0"/>
                                          </p:stCondLst>
                                        </p:cTn>
                                        <p:tgtEl>
                                          <p:spTgt spid="11"/>
                                        </p:tgtEl>
                                        <p:attrNameLst>
                                          <p:attrName>style.visibility</p:attrName>
                                        </p:attrNameLst>
                                      </p:cBhvr>
                                      <p:to>
                                        <p:strVal val="visible"/>
                                      </p:to>
                                    </p:set>
                                  </p:childTnLst>
                                </p:cTn>
                              </p:par>
                              <p:par>
                                <p:cTn id="53" presetID="15" presetClass="entr" presetSubtype="0" fill="hold" nodeType="with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p:cTn id="55" dur="1000" fill="hold"/>
                                        <p:tgtEl>
                                          <p:spTgt spid="12"/>
                                        </p:tgtEl>
                                        <p:attrNameLst>
                                          <p:attrName>ppt_w</p:attrName>
                                        </p:attrNameLst>
                                      </p:cBhvr>
                                      <p:tavLst>
                                        <p:tav tm="0">
                                          <p:val>
                                            <p:fltVal val="0"/>
                                          </p:val>
                                        </p:tav>
                                        <p:tav tm="100000">
                                          <p:val>
                                            <p:strVal val="#ppt_w"/>
                                          </p:val>
                                        </p:tav>
                                      </p:tavLst>
                                    </p:anim>
                                    <p:anim calcmode="lin" valueType="num">
                                      <p:cBhvr>
                                        <p:cTn id="56" dur="1000" fill="hold"/>
                                        <p:tgtEl>
                                          <p:spTgt spid="12"/>
                                        </p:tgtEl>
                                        <p:attrNameLst>
                                          <p:attrName>ppt_h</p:attrName>
                                        </p:attrNameLst>
                                      </p:cBhvr>
                                      <p:tavLst>
                                        <p:tav tm="0">
                                          <p:val>
                                            <p:fltVal val="0"/>
                                          </p:val>
                                        </p:tav>
                                        <p:tav tm="100000">
                                          <p:val>
                                            <p:strVal val="#ppt_h"/>
                                          </p:val>
                                        </p:tav>
                                      </p:tavLst>
                                    </p:anim>
                                    <p:anim calcmode="lin" valueType="num">
                                      <p:cBhvr>
                                        <p:cTn id="57"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58" dur="1000" fill="hold"/>
                                        <p:tgtEl>
                                          <p:spTgt spid="12"/>
                                        </p:tgtEl>
                                        <p:attrNameLst>
                                          <p:attrName>ppt_y</p:attrName>
                                        </p:attrNameLst>
                                      </p:cBhvr>
                                      <p:tavLst>
                                        <p:tav tm="0" fmla="#ppt_y+(sin(-2*pi*(1-$))*-#ppt_x+cos(-2*pi*(1-$))*(1-#ppt_y))*(1-$)">
                                          <p:val>
                                            <p:fltVal val="0"/>
                                          </p:val>
                                        </p:tav>
                                        <p:tav tm="100000">
                                          <p:val>
                                            <p:fltVal val="1"/>
                                          </p:val>
                                        </p:tav>
                                      </p:tavLst>
                                    </p:anim>
                                  </p:childTnLst>
                                </p:cTn>
                              </p:par>
                              <p:par>
                                <p:cTn id="59" presetID="15" presetClass="entr" presetSubtype="0" fill="hold" nodeType="with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p:cTn id="61" dur="1000" fill="hold"/>
                                        <p:tgtEl>
                                          <p:spTgt spid="13"/>
                                        </p:tgtEl>
                                        <p:attrNameLst>
                                          <p:attrName>ppt_w</p:attrName>
                                        </p:attrNameLst>
                                      </p:cBhvr>
                                      <p:tavLst>
                                        <p:tav tm="0">
                                          <p:val>
                                            <p:fltVal val="0"/>
                                          </p:val>
                                        </p:tav>
                                        <p:tav tm="100000">
                                          <p:val>
                                            <p:strVal val="#ppt_w"/>
                                          </p:val>
                                        </p:tav>
                                      </p:tavLst>
                                    </p:anim>
                                    <p:anim calcmode="lin" valueType="num">
                                      <p:cBhvr>
                                        <p:cTn id="62" dur="1000" fill="hold"/>
                                        <p:tgtEl>
                                          <p:spTgt spid="13"/>
                                        </p:tgtEl>
                                        <p:attrNameLst>
                                          <p:attrName>ppt_h</p:attrName>
                                        </p:attrNameLst>
                                      </p:cBhvr>
                                      <p:tavLst>
                                        <p:tav tm="0">
                                          <p:val>
                                            <p:fltVal val="0"/>
                                          </p:val>
                                        </p:tav>
                                        <p:tav tm="100000">
                                          <p:val>
                                            <p:strVal val="#ppt_h"/>
                                          </p:val>
                                        </p:tav>
                                      </p:tavLst>
                                    </p:anim>
                                    <p:anim calcmode="lin" valueType="num">
                                      <p:cBhvr>
                                        <p:cTn id="63"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64"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5" fill="hold">
                      <p:stCondLst>
                        <p:cond delay="indefinite"/>
                      </p:stCondLst>
                      <p:childTnLst>
                        <p:par>
                          <p:cTn id="66" fill="hold">
                            <p:stCondLst>
                              <p:cond delay="0"/>
                            </p:stCondLst>
                            <p:childTnLst>
                              <p:par>
                                <p:cTn id="67" presetID="1" presetClass="exit" presetSubtype="0" fill="hold" nodeType="clickEffect">
                                  <p:stCondLst>
                                    <p:cond delay="0"/>
                                  </p:stCondLst>
                                  <p:childTnLst>
                                    <p:set>
                                      <p:cBhvr>
                                        <p:cTn id="68" dur="1" fill="hold">
                                          <p:stCondLst>
                                            <p:cond delay="0"/>
                                          </p:stCondLst>
                                        </p:cTn>
                                        <p:tgtEl>
                                          <p:spTgt spid="12"/>
                                        </p:tgtEl>
                                        <p:attrNameLst>
                                          <p:attrName>style.visibility</p:attrName>
                                        </p:attrNameLst>
                                      </p:cBhvr>
                                      <p:to>
                                        <p:strVal val="hidden"/>
                                      </p:to>
                                    </p:set>
                                  </p:childTnLst>
                                </p:cTn>
                              </p:par>
                              <p:par>
                                <p:cTn id="69" presetID="1" presetClass="exit" presetSubtype="0" fill="hold" nodeType="withEffect">
                                  <p:stCondLst>
                                    <p:cond delay="0"/>
                                  </p:stCondLst>
                                  <p:childTnLst>
                                    <p:set>
                                      <p:cBhvr>
                                        <p:cTn id="70" dur="1" fill="hold">
                                          <p:stCondLst>
                                            <p:cond delay="0"/>
                                          </p:stCondLst>
                                        </p:cTn>
                                        <p:tgtEl>
                                          <p:spTgt spid="13"/>
                                        </p:tgtEl>
                                        <p:attrNameLst>
                                          <p:attrName>style.visibility</p:attrName>
                                        </p:attrNameLst>
                                      </p:cBhvr>
                                      <p:to>
                                        <p:strVal val="hidden"/>
                                      </p:to>
                                    </p:set>
                                  </p:childTnLst>
                                </p:cTn>
                              </p:par>
                              <p:par>
                                <p:cTn id="71" presetID="1" presetClass="entr" presetSubtype="0" fill="hold" nodeType="withEffect">
                                  <p:stCondLst>
                                    <p:cond delay="0"/>
                                  </p:stCondLst>
                                  <p:childTnLst>
                                    <p:set>
                                      <p:cBhvr>
                                        <p:cTn id="72" dur="1" fill="hold">
                                          <p:stCondLst>
                                            <p:cond delay="0"/>
                                          </p:stCondLst>
                                        </p:cTn>
                                        <p:tgtEl>
                                          <p:spTgt spid="15"/>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14"/>
                                        </p:tgtEl>
                                        <p:attrNameLst>
                                          <p:attrName>style.visibility</p:attrName>
                                        </p:attrNameLst>
                                      </p:cBhvr>
                                      <p:to>
                                        <p:strVal val="visible"/>
                                      </p:to>
                                    </p:set>
                                  </p:childTnLst>
                                </p:cTn>
                              </p:par>
                              <p:par>
                                <p:cTn id="75" presetID="15" presetClass="entr" presetSubtype="0" fill="hold" nodeType="withEffect">
                                  <p:stCondLst>
                                    <p:cond delay="0"/>
                                  </p:stCondLst>
                                  <p:childTnLst>
                                    <p:set>
                                      <p:cBhvr>
                                        <p:cTn id="76" dur="1" fill="hold">
                                          <p:stCondLst>
                                            <p:cond delay="0"/>
                                          </p:stCondLst>
                                        </p:cTn>
                                        <p:tgtEl>
                                          <p:spTgt spid="16"/>
                                        </p:tgtEl>
                                        <p:attrNameLst>
                                          <p:attrName>style.visibility</p:attrName>
                                        </p:attrNameLst>
                                      </p:cBhvr>
                                      <p:to>
                                        <p:strVal val="visible"/>
                                      </p:to>
                                    </p:set>
                                    <p:anim calcmode="lin" valueType="num">
                                      <p:cBhvr>
                                        <p:cTn id="77" dur="1000" fill="hold"/>
                                        <p:tgtEl>
                                          <p:spTgt spid="16"/>
                                        </p:tgtEl>
                                        <p:attrNameLst>
                                          <p:attrName>ppt_w</p:attrName>
                                        </p:attrNameLst>
                                      </p:cBhvr>
                                      <p:tavLst>
                                        <p:tav tm="0">
                                          <p:val>
                                            <p:fltVal val="0"/>
                                          </p:val>
                                        </p:tav>
                                        <p:tav tm="100000">
                                          <p:val>
                                            <p:strVal val="#ppt_w"/>
                                          </p:val>
                                        </p:tav>
                                      </p:tavLst>
                                    </p:anim>
                                    <p:anim calcmode="lin" valueType="num">
                                      <p:cBhvr>
                                        <p:cTn id="78" dur="1000" fill="hold"/>
                                        <p:tgtEl>
                                          <p:spTgt spid="16"/>
                                        </p:tgtEl>
                                        <p:attrNameLst>
                                          <p:attrName>ppt_h</p:attrName>
                                        </p:attrNameLst>
                                      </p:cBhvr>
                                      <p:tavLst>
                                        <p:tav tm="0">
                                          <p:val>
                                            <p:fltVal val="0"/>
                                          </p:val>
                                        </p:tav>
                                        <p:tav tm="100000">
                                          <p:val>
                                            <p:strVal val="#ppt_h"/>
                                          </p:val>
                                        </p:tav>
                                      </p:tavLst>
                                    </p:anim>
                                    <p:anim calcmode="lin" valueType="num">
                                      <p:cBhvr>
                                        <p:cTn id="79"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80" dur="1000" fill="hold"/>
                                        <p:tgtEl>
                                          <p:spTgt spid="16"/>
                                        </p:tgtEl>
                                        <p:attrNameLst>
                                          <p:attrName>ppt_y</p:attrName>
                                        </p:attrNameLst>
                                      </p:cBhvr>
                                      <p:tavLst>
                                        <p:tav tm="0" fmla="#ppt_y+(sin(-2*pi*(1-$))*-#ppt_x+cos(-2*pi*(1-$))*(1-#ppt_y))*(1-$)">
                                          <p:val>
                                            <p:fltVal val="0"/>
                                          </p:val>
                                        </p:tav>
                                        <p:tav tm="100000">
                                          <p:val>
                                            <p:fltVal val="1"/>
                                          </p:val>
                                        </p:tav>
                                      </p:tavLst>
                                    </p:anim>
                                  </p:childTnLst>
                                </p:cTn>
                              </p:par>
                              <p:par>
                                <p:cTn id="81" presetID="15" presetClass="entr" presetSubtype="0" fill="hold" nodeType="withEffect">
                                  <p:stCondLst>
                                    <p:cond delay="0"/>
                                  </p:stCondLst>
                                  <p:childTnLst>
                                    <p:set>
                                      <p:cBhvr>
                                        <p:cTn id="82" dur="1" fill="hold">
                                          <p:stCondLst>
                                            <p:cond delay="0"/>
                                          </p:stCondLst>
                                        </p:cTn>
                                        <p:tgtEl>
                                          <p:spTgt spid="17"/>
                                        </p:tgtEl>
                                        <p:attrNameLst>
                                          <p:attrName>style.visibility</p:attrName>
                                        </p:attrNameLst>
                                      </p:cBhvr>
                                      <p:to>
                                        <p:strVal val="visible"/>
                                      </p:to>
                                    </p:set>
                                    <p:anim calcmode="lin" valueType="num">
                                      <p:cBhvr>
                                        <p:cTn id="83" dur="1000" fill="hold"/>
                                        <p:tgtEl>
                                          <p:spTgt spid="17"/>
                                        </p:tgtEl>
                                        <p:attrNameLst>
                                          <p:attrName>ppt_w</p:attrName>
                                        </p:attrNameLst>
                                      </p:cBhvr>
                                      <p:tavLst>
                                        <p:tav tm="0">
                                          <p:val>
                                            <p:fltVal val="0"/>
                                          </p:val>
                                        </p:tav>
                                        <p:tav tm="100000">
                                          <p:val>
                                            <p:strVal val="#ppt_w"/>
                                          </p:val>
                                        </p:tav>
                                      </p:tavLst>
                                    </p:anim>
                                    <p:anim calcmode="lin" valueType="num">
                                      <p:cBhvr>
                                        <p:cTn id="84" dur="1000" fill="hold"/>
                                        <p:tgtEl>
                                          <p:spTgt spid="17"/>
                                        </p:tgtEl>
                                        <p:attrNameLst>
                                          <p:attrName>ppt_h</p:attrName>
                                        </p:attrNameLst>
                                      </p:cBhvr>
                                      <p:tavLst>
                                        <p:tav tm="0">
                                          <p:val>
                                            <p:fltVal val="0"/>
                                          </p:val>
                                        </p:tav>
                                        <p:tav tm="100000">
                                          <p:val>
                                            <p:strVal val="#ppt_h"/>
                                          </p:val>
                                        </p:tav>
                                      </p:tavLst>
                                    </p:anim>
                                    <p:anim calcmode="lin" valueType="num">
                                      <p:cBhvr>
                                        <p:cTn id="85"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86" dur="1000" fill="hold"/>
                                        <p:tgtEl>
                                          <p:spTgt spid="1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87" fill="hold">
                      <p:stCondLst>
                        <p:cond delay="indefinite"/>
                      </p:stCondLst>
                      <p:childTnLst>
                        <p:par>
                          <p:cTn id="88" fill="hold">
                            <p:stCondLst>
                              <p:cond delay="0"/>
                            </p:stCondLst>
                            <p:childTnLst>
                              <p:par>
                                <p:cTn id="89" presetID="1" presetClass="exit" presetSubtype="0" fill="hold" nodeType="clickEffect">
                                  <p:stCondLst>
                                    <p:cond delay="0"/>
                                  </p:stCondLst>
                                  <p:childTnLst>
                                    <p:set>
                                      <p:cBhvr>
                                        <p:cTn id="90" dur="1" fill="hold">
                                          <p:stCondLst>
                                            <p:cond delay="0"/>
                                          </p:stCondLst>
                                        </p:cTn>
                                        <p:tgtEl>
                                          <p:spTgt spid="16"/>
                                        </p:tgtEl>
                                        <p:attrNameLst>
                                          <p:attrName>style.visibility</p:attrName>
                                        </p:attrNameLst>
                                      </p:cBhvr>
                                      <p:to>
                                        <p:strVal val="hidden"/>
                                      </p:to>
                                    </p:set>
                                  </p:childTnLst>
                                </p:cTn>
                              </p:par>
                              <p:par>
                                <p:cTn id="91" presetID="1" presetClass="exit" presetSubtype="0" fill="hold" nodeType="withEffect">
                                  <p:stCondLst>
                                    <p:cond delay="0"/>
                                  </p:stCondLst>
                                  <p:childTnLst>
                                    <p:set>
                                      <p:cBhvr>
                                        <p:cTn id="92" dur="1" fill="hold">
                                          <p:stCondLst>
                                            <p:cond delay="0"/>
                                          </p:stCondLst>
                                        </p:cTn>
                                        <p:tgtEl>
                                          <p:spTgt spid="17"/>
                                        </p:tgtEl>
                                        <p:attrNameLst>
                                          <p:attrName>style.visibility</p:attrName>
                                        </p:attrNameLst>
                                      </p:cBhvr>
                                      <p:to>
                                        <p:strVal val="hidden"/>
                                      </p:to>
                                    </p:set>
                                  </p:childTnLst>
                                </p:cTn>
                              </p:par>
                              <p:par>
                                <p:cTn id="93" presetID="1" presetClass="entr" presetSubtype="0" fill="hold" nodeType="withEffect">
                                  <p:stCondLst>
                                    <p:cond delay="0"/>
                                  </p:stCondLst>
                                  <p:childTnLst>
                                    <p:set>
                                      <p:cBhvr>
                                        <p:cTn id="9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ads print.jpg"/>
          <p:cNvPicPr>
            <a:picLocks noChangeAspect="1"/>
          </p:cNvPicPr>
          <p:nvPr/>
        </p:nvPicPr>
        <p:blipFill>
          <a:blip r:embed="rId3" cstate="print"/>
          <a:stretch>
            <a:fillRect/>
          </a:stretch>
        </p:blipFill>
        <p:spPr>
          <a:xfrm>
            <a:off x="5867400" y="152400"/>
            <a:ext cx="3062288" cy="2449830"/>
          </a:xfrm>
          <a:prstGeom prst="rect">
            <a:avLst/>
          </a:prstGeom>
        </p:spPr>
      </p:pic>
      <p:pic>
        <p:nvPicPr>
          <p:cNvPr id="11" name="Content Placeholder 10" descr="ad time square.jpg"/>
          <p:cNvPicPr>
            <a:picLocks noGrp="1" noChangeAspect="1"/>
          </p:cNvPicPr>
          <p:nvPr>
            <p:ph idx="1"/>
          </p:nvPr>
        </p:nvPicPr>
        <p:blipFill>
          <a:blip r:embed="rId4" cstate="print"/>
          <a:stretch>
            <a:fillRect/>
          </a:stretch>
        </p:blipFill>
        <p:spPr>
          <a:xfrm>
            <a:off x="304800" y="2209800"/>
            <a:ext cx="6629400" cy="4423618"/>
          </a:xfrm>
        </p:spPr>
      </p:pic>
      <p:pic>
        <p:nvPicPr>
          <p:cNvPr id="12" name="Picture 11" descr="flag usa.jpg"/>
          <p:cNvPicPr>
            <a:picLocks noChangeAspect="1"/>
          </p:cNvPicPr>
          <p:nvPr/>
        </p:nvPicPr>
        <p:blipFill>
          <a:blip r:embed="rId5" cstate="print"/>
          <a:stretch>
            <a:fillRect/>
          </a:stretch>
        </p:blipFill>
        <p:spPr>
          <a:xfrm>
            <a:off x="0" y="0"/>
            <a:ext cx="1181100" cy="828675"/>
          </a:xfrm>
          <a:prstGeom prst="rect">
            <a:avLst/>
          </a:prstGeom>
        </p:spPr>
      </p:pic>
      <p:pic>
        <p:nvPicPr>
          <p:cNvPr id="14" name="Picture 13" descr="obama 2.jpg"/>
          <p:cNvPicPr>
            <a:picLocks noChangeAspect="1"/>
          </p:cNvPicPr>
          <p:nvPr/>
        </p:nvPicPr>
        <p:blipFill>
          <a:blip r:embed="rId6" cstate="print"/>
          <a:stretch>
            <a:fillRect/>
          </a:stretch>
        </p:blipFill>
        <p:spPr>
          <a:xfrm>
            <a:off x="1828800" y="152400"/>
            <a:ext cx="2552700" cy="1923034"/>
          </a:xfrm>
          <a:prstGeom prst="rect">
            <a:avLst/>
          </a:prstGeom>
        </p:spPr>
      </p:pic>
      <p:pic>
        <p:nvPicPr>
          <p:cNvPr id="15" name="Picture 14" descr="flag usa.jpg"/>
          <p:cNvPicPr>
            <a:picLocks noChangeAspect="1"/>
          </p:cNvPicPr>
          <p:nvPr/>
        </p:nvPicPr>
        <p:blipFill>
          <a:blip r:embed="rId5" cstate="print"/>
          <a:stretch>
            <a:fillRect/>
          </a:stretch>
        </p:blipFill>
        <p:spPr>
          <a:xfrm>
            <a:off x="7962900" y="6029325"/>
            <a:ext cx="1181100" cy="828675"/>
          </a:xfrm>
          <a:prstGeom prst="rect">
            <a:avLst/>
          </a:prstGeom>
        </p:spPr>
      </p:pic>
    </p:spTree>
  </p:cSld>
  <p:clrMapOvr>
    <a:masterClrMapping/>
  </p:clrMapOvr>
  <p:transition>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ads telemarketing.jpg"/>
          <p:cNvPicPr>
            <a:picLocks noGrp="1" noChangeAspect="1"/>
          </p:cNvPicPr>
          <p:nvPr>
            <p:ph idx="1"/>
          </p:nvPr>
        </p:nvPicPr>
        <p:blipFill>
          <a:blip r:embed="rId3" cstate="print"/>
          <a:stretch>
            <a:fillRect/>
          </a:stretch>
        </p:blipFill>
        <p:spPr>
          <a:xfrm>
            <a:off x="1524000" y="2057400"/>
            <a:ext cx="6096000" cy="4051300"/>
          </a:xfrm>
        </p:spPr>
      </p:pic>
      <p:pic>
        <p:nvPicPr>
          <p:cNvPr id="5" name="Picture 4" descr="jobscz_telemarketing.jpg"/>
          <p:cNvPicPr>
            <a:picLocks noChangeAspect="1"/>
          </p:cNvPicPr>
          <p:nvPr/>
        </p:nvPicPr>
        <p:blipFill>
          <a:blip r:embed="rId4" cstate="print"/>
          <a:stretch>
            <a:fillRect/>
          </a:stretch>
        </p:blipFill>
        <p:spPr>
          <a:xfrm>
            <a:off x="1" y="397843"/>
            <a:ext cx="9144000" cy="1135682"/>
          </a:xfrm>
          <a:prstGeom prst="rect">
            <a:avLst/>
          </a:prstGeom>
        </p:spPr>
      </p:pic>
    </p:spTree>
  </p:cSld>
  <p:clrMapOvr>
    <a:masterClrMapping/>
  </p:clrMapOvr>
  <p:transition>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religion.gif"/>
          <p:cNvPicPr>
            <a:picLocks noGrp="1" noChangeAspect="1"/>
          </p:cNvPicPr>
          <p:nvPr>
            <p:ph idx="1"/>
          </p:nvPr>
        </p:nvPicPr>
        <p:blipFill>
          <a:blip r:embed="rId3" cstate="print"/>
          <a:stretch>
            <a:fillRect/>
          </a:stretch>
        </p:blipFill>
        <p:spPr>
          <a:xfrm>
            <a:off x="2362200" y="1295400"/>
            <a:ext cx="4497647" cy="4543425"/>
          </a:xfrm>
        </p:spPr>
      </p:pic>
    </p:spTree>
  </p:cSld>
  <p:clrMapOvr>
    <a:masterClrMapping/>
  </p:clrMapOvr>
  <p:transition>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court.jpg"/>
          <p:cNvPicPr>
            <a:picLocks noGrp="1" noChangeAspect="1"/>
          </p:cNvPicPr>
          <p:nvPr>
            <p:ph idx="1"/>
          </p:nvPr>
        </p:nvPicPr>
        <p:blipFill>
          <a:blip r:embed="rId3" cstate="print"/>
          <a:stretch>
            <a:fillRect/>
          </a:stretch>
        </p:blipFill>
        <p:spPr>
          <a:xfrm>
            <a:off x="1066800" y="838200"/>
            <a:ext cx="6968613" cy="5400675"/>
          </a:xfrm>
        </p:spPr>
      </p:pic>
    </p:spTree>
  </p:cSld>
  <p:clrMapOvr>
    <a:masterClrMapping/>
  </p:clrMapOvr>
  <p:transition>
    <p:push dir="u"/>
  </p:transition>
  <p:timing>
    <p:tnLst>
      <p:par>
        <p:cTn id="1" dur="indefinite" restart="never" nodeType="tmRoot"/>
      </p:par>
    </p:tnLst>
  </p:timing>
</p:sld>
</file>

<file path=ppt/theme/theme1.xml><?xml version="1.0" encoding="utf-8"?>
<a:theme xmlns:a="http://schemas.openxmlformats.org/drawingml/2006/main" name="Office Theme">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268</TotalTime>
  <Words>233</Words>
  <Application>Microsoft Office PowerPoint</Application>
  <PresentationFormat>On-screen Show (4:3)</PresentationFormat>
  <Paragraphs>33</Paragraphs>
  <Slides>15</Slides>
  <Notes>11</Notes>
  <HiddenSlides>0</HiddenSlides>
  <MMClips>2</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PERSUASION</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Stanley</dc:creator>
  <cp:lastModifiedBy>Stanley</cp:lastModifiedBy>
  <cp:revision>26</cp:revision>
  <dcterms:created xsi:type="dcterms:W3CDTF">2009-07-11T10:11:37Z</dcterms:created>
  <dcterms:modified xsi:type="dcterms:W3CDTF">2010-02-04T13:39:46Z</dcterms:modified>
</cp:coreProperties>
</file>