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7" r:id="rId4"/>
    <p:sldId id="259" r:id="rId5"/>
    <p:sldId id="269" r:id="rId6"/>
    <p:sldId id="270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89FCBA8-CB9B-483F-9A6A-D1F05B091130}" type="datetimeFigureOut">
              <a:rPr lang="en-US" smtClean="0"/>
              <a:pPr/>
              <a:t>11/3/2009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3E2DDF0-AD82-4F66-86D9-899A5501AA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9FCBA8-CB9B-483F-9A6A-D1F05B091130}" type="datetimeFigureOut">
              <a:rPr lang="en-US" smtClean="0"/>
              <a:pPr/>
              <a:t>11/3/2009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E2DDF0-AD82-4F66-86D9-899A5501AA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9FCBA8-CB9B-483F-9A6A-D1F05B091130}" type="datetimeFigureOut">
              <a:rPr lang="en-US" smtClean="0"/>
              <a:pPr/>
              <a:t>11/3/2009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E2DDF0-AD82-4F66-86D9-899A5501AA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9FCBA8-CB9B-483F-9A6A-D1F05B091130}" type="datetimeFigureOut">
              <a:rPr lang="en-US" smtClean="0"/>
              <a:pPr/>
              <a:t>11/3/2009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E2DDF0-AD82-4F66-86D9-899A5501AA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9FCBA8-CB9B-483F-9A6A-D1F05B091130}" type="datetimeFigureOut">
              <a:rPr lang="en-US" smtClean="0"/>
              <a:pPr/>
              <a:t>11/3/2009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E2DDF0-AD82-4F66-86D9-899A5501AA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9FCBA8-CB9B-483F-9A6A-D1F05B091130}" type="datetimeFigureOut">
              <a:rPr lang="en-US" smtClean="0"/>
              <a:pPr/>
              <a:t>11/3/2009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E2DDF0-AD82-4F66-86D9-899A5501AA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9FCBA8-CB9B-483F-9A6A-D1F05B091130}" type="datetimeFigureOut">
              <a:rPr lang="en-US" smtClean="0"/>
              <a:pPr/>
              <a:t>11/3/2009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E2DDF0-AD82-4F66-86D9-899A5501AA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9FCBA8-CB9B-483F-9A6A-D1F05B091130}" type="datetimeFigureOut">
              <a:rPr lang="en-US" smtClean="0"/>
              <a:pPr/>
              <a:t>11/3/2009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E2DDF0-AD82-4F66-86D9-899A5501AA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89FCBA8-CB9B-483F-9A6A-D1F05B091130}" type="datetimeFigureOut">
              <a:rPr lang="en-US" smtClean="0"/>
              <a:pPr/>
              <a:t>11/3/2009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E2DDF0-AD82-4F66-86D9-899A5501AA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89FCBA8-CB9B-483F-9A6A-D1F05B091130}" type="datetimeFigureOut">
              <a:rPr lang="en-US" smtClean="0"/>
              <a:pPr/>
              <a:t>11/3/2009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E2DDF0-AD82-4F66-86D9-899A5501AA2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89FCBA8-CB9B-483F-9A6A-D1F05B091130}" type="datetimeFigureOut">
              <a:rPr lang="en-US" smtClean="0"/>
              <a:pPr/>
              <a:t>11/3/2009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3E2DDF0-AD82-4F66-86D9-899A5501AA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89FCBA8-CB9B-483F-9A6A-D1F05B091130}" type="datetimeFigureOut">
              <a:rPr lang="en-US" smtClean="0"/>
              <a:pPr/>
              <a:t>11/3/2009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3E2DDF0-AD82-4F66-86D9-899A5501AA2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movies\reklamy\Calgon%20-%20do%20pracky%20ucinnejsi.wm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movies\reklamy\Calgon%20-%20do%20pracky%20ucinnejsi.wmv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Message factors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81328"/>
            <a:ext cx="8382000" cy="4525963"/>
          </a:xfrm>
        </p:spPr>
        <p:txBody>
          <a:bodyPr/>
          <a:lstStyle/>
          <a:p>
            <a:r>
              <a:rPr lang="sk-SK" sz="2400" dirty="0" err="1" smtClean="0"/>
              <a:t>Fear</a:t>
            </a:r>
            <a:r>
              <a:rPr lang="sk-SK" sz="2400" dirty="0" smtClean="0"/>
              <a:t> </a:t>
            </a:r>
            <a:r>
              <a:rPr lang="sk-SK" sz="2400" dirty="0" err="1" smtClean="0"/>
              <a:t>appeal</a:t>
            </a:r>
            <a:r>
              <a:rPr lang="sk-SK" sz="2400" dirty="0" smtClean="0"/>
              <a:t> </a:t>
            </a:r>
            <a:r>
              <a:rPr lang="sk-SK" sz="2400" dirty="0" err="1" smtClean="0"/>
              <a:t>message</a:t>
            </a:r>
            <a:r>
              <a:rPr lang="sk-SK" sz="2400" dirty="0" smtClean="0"/>
              <a:t> </a:t>
            </a:r>
            <a:r>
              <a:rPr lang="sk-SK" sz="2400" dirty="0" err="1" smtClean="0"/>
              <a:t>contains</a:t>
            </a:r>
            <a:r>
              <a:rPr lang="sk-SK" sz="2400" dirty="0" smtClean="0"/>
              <a:t> </a:t>
            </a:r>
            <a:r>
              <a:rPr lang="sk-SK" sz="2400" dirty="0" err="1" smtClean="0"/>
              <a:t>two</a:t>
            </a:r>
            <a:r>
              <a:rPr lang="sk-SK" sz="2400" dirty="0" smtClean="0"/>
              <a:t> </a:t>
            </a:r>
            <a:r>
              <a:rPr lang="sk-SK" sz="2400" dirty="0" err="1" smtClean="0"/>
              <a:t>information</a:t>
            </a:r>
            <a:r>
              <a:rPr lang="sk-SK" sz="2400" dirty="0" smtClean="0"/>
              <a:t>: </a:t>
            </a:r>
            <a:r>
              <a:rPr lang="en-US" sz="2400" dirty="0" smtClean="0"/>
              <a:t>	</a:t>
            </a:r>
            <a:r>
              <a:rPr lang="sk-SK" sz="2400" b="1" dirty="0" err="1" smtClean="0"/>
              <a:t>threat</a:t>
            </a:r>
            <a:r>
              <a:rPr lang="sk-SK" sz="2400" b="1" dirty="0" smtClean="0"/>
              <a:t> </a:t>
            </a:r>
            <a:r>
              <a:rPr lang="en-US" sz="2400" b="1" dirty="0" smtClean="0"/>
              <a:t>&amp;</a:t>
            </a:r>
            <a:r>
              <a:rPr lang="sk-SK" sz="2400" b="1" dirty="0" smtClean="0"/>
              <a:t> </a:t>
            </a:r>
            <a:r>
              <a:rPr lang="sk-SK" sz="2400" b="1" dirty="0" err="1" smtClean="0"/>
              <a:t>efficacy</a:t>
            </a:r>
            <a:r>
              <a:rPr lang="sk-SK" sz="2400" b="1" dirty="0" smtClean="0"/>
              <a:t> </a:t>
            </a:r>
            <a:r>
              <a:rPr lang="sk-SK" sz="2400" b="1" dirty="0" err="1" smtClean="0"/>
              <a:t>information</a:t>
            </a:r>
            <a:r>
              <a:rPr lang="sk-SK" sz="2400" b="1" dirty="0" smtClean="0"/>
              <a:t> </a:t>
            </a:r>
            <a:r>
              <a:rPr lang="en-US" sz="2400" b="1" dirty="0" smtClean="0"/>
              <a:t>			</a:t>
            </a:r>
            <a:r>
              <a:rPr lang="sk-SK" sz="2400" dirty="0" smtClean="0"/>
              <a:t>(</a:t>
            </a:r>
            <a:r>
              <a:rPr lang="en-US" sz="2400" dirty="0" smtClean="0"/>
              <a:t>problem &amp; solution</a:t>
            </a:r>
            <a:r>
              <a:rPr lang="sk-SK" sz="2400" dirty="0" smtClean="0"/>
              <a:t>)</a:t>
            </a:r>
            <a:endParaRPr lang="en-US" sz="2400" dirty="0" smtClean="0"/>
          </a:p>
          <a:p>
            <a:endParaRPr lang="en-US" sz="2400" dirty="0" smtClean="0"/>
          </a:p>
          <a:p>
            <a:pPr marL="850392" lvl="1" indent="-457200">
              <a:buFont typeface="+mj-lt"/>
              <a:buAutoNum type="arabicPeriod"/>
            </a:pPr>
            <a:endParaRPr lang="en-US" sz="2000" dirty="0" smtClean="0"/>
          </a:p>
          <a:p>
            <a:pPr marL="850392" lvl="1" indent="-457200">
              <a:buFont typeface="+mj-lt"/>
              <a:buAutoNum type="arabicPeriod"/>
            </a:pPr>
            <a:endParaRPr lang="en-US" sz="20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Fear Appeal</a:t>
            </a:r>
            <a:br>
              <a:rPr lang="en-US" dirty="0" smtClean="0"/>
            </a:br>
            <a:r>
              <a:rPr lang="en-US" sz="3100" dirty="0" smtClean="0"/>
              <a:t>Extended parallel process model (K. Witte)</a:t>
            </a:r>
            <a:endParaRPr lang="en-US" sz="3100" dirty="0"/>
          </a:p>
        </p:txBody>
      </p:sp>
      <p:pic>
        <p:nvPicPr>
          <p:cNvPr id="4" name="Calgon - do pracky ucinnejsi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438400" y="2895600"/>
            <a:ext cx="424180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458200" cy="4525963"/>
          </a:xfrm>
        </p:spPr>
        <p:txBody>
          <a:bodyPr/>
          <a:lstStyle/>
          <a:p>
            <a:pPr marL="850392" lvl="1" indent="-457200">
              <a:buFont typeface="+mj-lt"/>
              <a:buAutoNum type="arabicPeriod"/>
            </a:pPr>
            <a:r>
              <a:rPr lang="en-US" sz="2000" b="1" dirty="0" smtClean="0"/>
              <a:t>SEVERITY </a:t>
            </a:r>
            <a:r>
              <a:rPr lang="en-US" sz="2000" dirty="0" smtClean="0"/>
              <a:t>(seriousness or magnitude of the threat)</a:t>
            </a:r>
          </a:p>
          <a:p>
            <a:pPr marL="1088136" lvl="2" indent="-457200">
              <a:buNone/>
            </a:pPr>
            <a:r>
              <a:rPr lang="en-US" sz="1800" i="1" dirty="0" smtClean="0">
                <a:solidFill>
                  <a:srgbClr val="7030A0"/>
                </a:solidFill>
              </a:rPr>
              <a:t>	Consumption of junk food can lead to heart disease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US" sz="2000" b="1" dirty="0" smtClean="0"/>
              <a:t>SUSCEPTIBILITY </a:t>
            </a:r>
            <a:r>
              <a:rPr lang="en-US" sz="2000" dirty="0" smtClean="0"/>
              <a:t>(likelihood that the threatening outcome  will occur)</a:t>
            </a:r>
          </a:p>
          <a:p>
            <a:pPr marL="1088136" lvl="2" indent="-457200">
              <a:buNone/>
            </a:pPr>
            <a:r>
              <a:rPr lang="en-US" sz="1800" i="1" dirty="0" smtClean="0">
                <a:solidFill>
                  <a:srgbClr val="7030A0"/>
                </a:solidFill>
              </a:rPr>
              <a:t>	People who eat junk food have 80% higher chance of having a heart disease</a:t>
            </a:r>
          </a:p>
          <a:p>
            <a:pPr marL="1088136" lvl="2" indent="-457200">
              <a:buNone/>
            </a:pPr>
            <a:endParaRPr lang="en-US" sz="1800" dirty="0" smtClean="0"/>
          </a:p>
          <a:p>
            <a:pPr marL="850392" lvl="1" indent="-457200">
              <a:buFont typeface="+mj-lt"/>
              <a:buAutoNum type="arabicPeriod"/>
            </a:pPr>
            <a:r>
              <a:rPr lang="en-US" sz="2000" b="1" dirty="0" smtClean="0"/>
              <a:t>RESPONSE EFFICACY </a:t>
            </a:r>
            <a:r>
              <a:rPr lang="en-US" sz="2000" dirty="0" smtClean="0"/>
              <a:t>(effectiveness of the recommendation)</a:t>
            </a:r>
          </a:p>
          <a:p>
            <a:pPr marL="1088136" lvl="2" indent="-457200">
              <a:buNone/>
            </a:pPr>
            <a:r>
              <a:rPr lang="en-US" sz="1800" i="1" dirty="0" smtClean="0">
                <a:solidFill>
                  <a:srgbClr val="7030A0"/>
                </a:solidFill>
              </a:rPr>
              <a:t>	Healthy diet decrease the chance of heart disease.</a:t>
            </a:r>
            <a:endParaRPr lang="en-US" sz="1800" dirty="0" smtClean="0"/>
          </a:p>
          <a:p>
            <a:pPr marL="850392" lvl="1" indent="-457200">
              <a:buFont typeface="+mj-lt"/>
              <a:buAutoNum type="arabicPeriod"/>
            </a:pPr>
            <a:r>
              <a:rPr lang="en-US" sz="2000" b="1" dirty="0" smtClean="0"/>
              <a:t>SELF-EFFICACY</a:t>
            </a:r>
            <a:r>
              <a:rPr lang="en-US" sz="2000" dirty="0" smtClean="0"/>
              <a:t> (arguments that the individual is able to perform the recommended action)</a:t>
            </a:r>
          </a:p>
          <a:p>
            <a:pPr marL="1088136" lvl="2" indent="-457200">
              <a:buNone/>
            </a:pPr>
            <a:r>
              <a:rPr lang="en-US" sz="1800" i="1" dirty="0" smtClean="0">
                <a:solidFill>
                  <a:srgbClr val="7030A0"/>
                </a:solidFill>
              </a:rPr>
              <a:t>	You can change your diet. Millions have!</a:t>
            </a:r>
            <a:endParaRPr lang="en-US" sz="1800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Creating a fear appeal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2400" y="1447800"/>
            <a:ext cx="6983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eservoirGrunge" pitchFamily="2" charset="0"/>
                <a:cs typeface="Aharoni" pitchFamily="2" charset="-79"/>
              </a:rPr>
              <a:t>T</a:t>
            </a:r>
          </a:p>
          <a:p>
            <a:pPr algn="ctr"/>
            <a:r>
              <a:rPr lang="en-US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eservoirGrunge" pitchFamily="2" charset="0"/>
                <a:cs typeface="Aharoni" pitchFamily="2" charset="-79"/>
              </a:rPr>
              <a:t>H</a:t>
            </a:r>
          </a:p>
          <a:p>
            <a:pPr algn="ctr"/>
            <a:r>
              <a:rPr lang="en-US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eservoirGrunge" pitchFamily="2" charset="0"/>
                <a:cs typeface="Aharoni" pitchFamily="2" charset="-79"/>
              </a:rPr>
              <a:t>R</a:t>
            </a:r>
          </a:p>
          <a:p>
            <a:pPr algn="ctr"/>
            <a:r>
              <a:rPr lang="en-US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eservoirGrunge" pitchFamily="2" charset="0"/>
                <a:cs typeface="Aharoni" pitchFamily="2" charset="-79"/>
              </a:rPr>
              <a:t>E</a:t>
            </a:r>
          </a:p>
          <a:p>
            <a:pPr algn="ctr"/>
            <a:r>
              <a:rPr lang="en-US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eservoirGrunge" pitchFamily="2" charset="0"/>
                <a:cs typeface="Aharoni" pitchFamily="2" charset="-79"/>
              </a:rPr>
              <a:t>A</a:t>
            </a:r>
            <a:br>
              <a:rPr lang="en-US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eservoirGrunge" pitchFamily="2" charset="0"/>
                <a:cs typeface="Aharoni" pitchFamily="2" charset="-79"/>
              </a:rPr>
            </a:br>
            <a:r>
              <a:rPr lang="en-US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eservoirGrunge" pitchFamily="2" charset="0"/>
                <a:cs typeface="Aharoni" pitchFamily="2" charset="-79"/>
              </a:rPr>
              <a:t>T</a:t>
            </a:r>
            <a:endParaRPr lang="en-US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eservoirGrunge" pitchFamily="2" charset="0"/>
              <a:cs typeface="Aharoni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0" y="3505200"/>
            <a:ext cx="69838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eservoirGrunge" pitchFamily="2" charset="0"/>
                <a:cs typeface="Aharoni" pitchFamily="2" charset="-79"/>
              </a:rPr>
              <a:t>E</a:t>
            </a:r>
          </a:p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eservoirGrunge" pitchFamily="2" charset="0"/>
                <a:cs typeface="Aharoni" pitchFamily="2" charset="-79"/>
              </a:rPr>
              <a:t>F</a:t>
            </a:r>
          </a:p>
          <a:p>
            <a:pPr algn="ctr"/>
            <a:r>
              <a:rPr lang="en-US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eservoirGrunge" pitchFamily="2" charset="0"/>
                <a:cs typeface="Aharoni" pitchFamily="2" charset="-79"/>
              </a:rPr>
              <a:t>F</a:t>
            </a:r>
          </a:p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eservoirGrunge" pitchFamily="2" charset="0"/>
                <a:cs typeface="Aharoni" pitchFamily="2" charset="-79"/>
              </a:rPr>
              <a:t>I</a:t>
            </a:r>
          </a:p>
          <a:p>
            <a:pPr algn="ctr"/>
            <a:r>
              <a:rPr lang="en-US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eservoirGrunge" pitchFamily="2" charset="0"/>
                <a:cs typeface="Aharoni" pitchFamily="2" charset="-79"/>
              </a:rPr>
              <a:t>C</a:t>
            </a:r>
          </a:p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eservoirGrunge" pitchFamily="2" charset="0"/>
                <a:cs typeface="Aharoni" pitchFamily="2" charset="-79"/>
              </a:rPr>
              <a:t>A</a:t>
            </a:r>
          </a:p>
          <a:p>
            <a:pPr algn="ctr"/>
            <a:r>
              <a:rPr lang="en-US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eservoirGrunge" pitchFamily="2" charset="0"/>
                <a:cs typeface="Aharoni" pitchFamily="2" charset="-79"/>
              </a:rPr>
              <a:t>C</a:t>
            </a:r>
          </a:p>
          <a:p>
            <a:pPr algn="ctr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ReservoirGrunge" pitchFamily="2" charset="0"/>
                <a:cs typeface="Aharoni" pitchFamily="2" charset="-79"/>
              </a:rPr>
              <a:t>Y</a:t>
            </a:r>
            <a:endParaRPr lang="en-US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ReservoirGrunge" pitchFamily="2" charset="0"/>
              <a:cs typeface="Aharoni" pitchFamily="2" charset="-79"/>
            </a:endParaRPr>
          </a:p>
        </p:txBody>
      </p:sp>
      <p:pic>
        <p:nvPicPr>
          <p:cNvPr id="6" name="Picture 5" descr="calg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09450" y="5105400"/>
            <a:ext cx="1334549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les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1828800"/>
            <a:ext cx="4114800" cy="3429000"/>
          </a:xfrm>
          <a:prstGeom prst="rect">
            <a:avLst/>
          </a:prstGeom>
        </p:spPr>
      </p:pic>
      <p:pic>
        <p:nvPicPr>
          <p:cNvPr id="8" name="Picture 7" descr="question mar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1447800"/>
            <a:ext cx="1066800" cy="1066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Response to fear appeal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2057400"/>
            <a:ext cx="3962400" cy="707886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Danger control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4876800" y="2057400"/>
            <a:ext cx="3962400" cy="707886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Fear control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5181600"/>
            <a:ext cx="3886200" cy="646331"/>
          </a:xfrm>
          <a:prstGeom prst="rect">
            <a:avLst/>
          </a:prstGeom>
          <a:noFill/>
          <a:ln w="508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Perceived efficacy </a:t>
            </a:r>
            <a:r>
              <a:rPr lang="en-US" dirty="0" smtClean="0"/>
              <a:t>= </a:t>
            </a:r>
          </a:p>
          <a:p>
            <a:pPr algn="ctr"/>
            <a:r>
              <a:rPr lang="en-US" dirty="0" smtClean="0"/>
              <a:t>response efficacy </a:t>
            </a:r>
            <a:r>
              <a:rPr lang="en-US" b="1" dirty="0" smtClean="0"/>
              <a:t>x</a:t>
            </a:r>
            <a:r>
              <a:rPr lang="en-US" dirty="0" smtClean="0"/>
              <a:t> self-efficacy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029200" y="5181600"/>
            <a:ext cx="3886200" cy="646331"/>
          </a:xfrm>
          <a:prstGeom prst="rect">
            <a:avLst/>
          </a:prstGeom>
          <a:noFill/>
          <a:ln w="508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Perceived threat</a:t>
            </a:r>
            <a:r>
              <a:rPr lang="en-US" dirty="0" smtClean="0"/>
              <a:t> = </a:t>
            </a:r>
          </a:p>
          <a:p>
            <a:pPr algn="ctr"/>
            <a:r>
              <a:rPr lang="en-US" dirty="0" smtClean="0"/>
              <a:t>severity </a:t>
            </a:r>
            <a:r>
              <a:rPr lang="en-US" b="1" dirty="0" smtClean="0"/>
              <a:t>x</a:t>
            </a:r>
            <a:r>
              <a:rPr lang="en-US" dirty="0" smtClean="0"/>
              <a:t> susceptibility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267200" y="5029200"/>
            <a:ext cx="83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&gt;</a:t>
            </a:r>
            <a:endParaRPr lang="en-US" sz="6000" dirty="0"/>
          </a:p>
        </p:txBody>
      </p:sp>
      <p:sp>
        <p:nvSpPr>
          <p:cNvPr id="12" name="Oval 11"/>
          <p:cNvSpPr/>
          <p:nvPr/>
        </p:nvSpPr>
        <p:spPr>
          <a:xfrm>
            <a:off x="0" y="1447800"/>
            <a:ext cx="4572000" cy="1905000"/>
          </a:xfrm>
          <a:prstGeom prst="ellipse">
            <a:avLst/>
          </a:prstGeom>
          <a:noFill/>
          <a:ln w="635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572000" y="1447800"/>
            <a:ext cx="4572000" cy="1905000"/>
          </a:xfrm>
          <a:prstGeom prst="ellipse">
            <a:avLst/>
          </a:prstGeom>
          <a:noFill/>
          <a:ln w="6350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191000" y="5029200"/>
            <a:ext cx="83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&lt;</a:t>
            </a:r>
            <a:endParaRPr lang="en-US" sz="6000" dirty="0"/>
          </a:p>
        </p:txBody>
      </p:sp>
      <p:sp>
        <p:nvSpPr>
          <p:cNvPr id="15" name="TextBox 14"/>
          <p:cNvSpPr txBox="1"/>
          <p:nvPr/>
        </p:nvSpPr>
        <p:spPr>
          <a:xfrm>
            <a:off x="304800" y="2895600"/>
            <a:ext cx="2438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When people perceive that they are able of averting the threat by undertaking recommended action</a:t>
            </a:r>
            <a:endParaRPr lang="en-US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6553200" y="2971800"/>
            <a:ext cx="2438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When people focus on the fear rather than the problem. They try to deal with the fear.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1" grpId="1"/>
      <p:bldP spid="12" grpId="0" animBg="1"/>
      <p:bldP spid="12" grpId="1" animBg="1"/>
      <p:bldP spid="13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458200" cy="4525963"/>
          </a:xfrm>
        </p:spPr>
        <p:txBody>
          <a:bodyPr>
            <a:normAutofit fontScale="92500"/>
          </a:bodyPr>
          <a:lstStyle/>
          <a:p>
            <a:pPr marL="624078" indent="-514350">
              <a:buFont typeface="+mj-lt"/>
              <a:buAutoNum type="arabicPeriod"/>
            </a:pPr>
            <a:r>
              <a:rPr lang="en-US" dirty="0" smtClean="0"/>
              <a:t>Scare the heck out of recipients</a:t>
            </a:r>
          </a:p>
          <a:p>
            <a:pPr marL="880110" lvl="1" indent="-514350">
              <a:buNone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High fear appeals are more effective than low-fear appeals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Provide solutions</a:t>
            </a:r>
          </a:p>
          <a:p>
            <a:pPr marL="880110" lvl="1" indent="-514350">
              <a:buNone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After you scare someone, tell them explicitly how to prevent it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Emphasize costs of not taking the action, as well as benefits of undertaking </a:t>
            </a:r>
            <a:r>
              <a:rPr lang="en-US" smtClean="0"/>
              <a:t>the </a:t>
            </a:r>
            <a:r>
              <a:rPr lang="en-US" smtClean="0"/>
              <a:t>action</a:t>
            </a:r>
            <a:endParaRPr lang="en-US" sz="2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880110" lvl="1" indent="-514350">
              <a:buNone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People are more motivated by the threat of losing than by the</a:t>
            </a:r>
          </a:p>
          <a:p>
            <a:pPr marL="880110" lvl="1" indent="-514350">
              <a:buNone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chance of gaining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 smtClean="0"/>
              <a:t>Threats and recommendations should be relevant to the target group</a:t>
            </a:r>
          </a:p>
          <a:p>
            <a:pPr marL="880110" lvl="1" indent="-514350">
              <a:buNone/>
            </a:pPr>
            <a:r>
              <a:rPr lang="en-US" sz="2100" dirty="0" smtClean="0">
                <a:solidFill>
                  <a:schemeClr val="bg1">
                    <a:lumMod val="50000"/>
                  </a:schemeClr>
                </a:solidFill>
              </a:rPr>
              <a:t>Message has to be targeted.  Anti-obesity campaign should</a:t>
            </a:r>
          </a:p>
          <a:p>
            <a:pPr marL="880110" lvl="1" indent="-514350">
              <a:buNone/>
            </a:pPr>
            <a:r>
              <a:rPr lang="en-US" sz="2100" dirty="0" smtClean="0">
                <a:solidFill>
                  <a:schemeClr val="bg1">
                    <a:lumMod val="50000"/>
                  </a:schemeClr>
                </a:solidFill>
              </a:rPr>
              <a:t>have different message when focused on children and on adults.</a:t>
            </a:r>
            <a:endParaRPr lang="en-US" sz="2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create the best fear appeal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3505200" y="1143000"/>
            <a:ext cx="38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*</a:t>
            </a:r>
            <a:endParaRPr lang="en-US" sz="2800" dirty="0"/>
          </a:p>
        </p:txBody>
      </p:sp>
      <p:pic>
        <p:nvPicPr>
          <p:cNvPr id="6" name="Picture 5" descr="boomeran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2619376"/>
            <a:ext cx="2438400" cy="24384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What if the fear is to large?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1219200"/>
            <a:ext cx="2895600" cy="3924151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300" dirty="0" smtClean="0">
                <a:latin typeface="Futura Hv" pitchFamily="34" charset="0"/>
                <a:cs typeface="Aharoni" pitchFamily="2" charset="-79"/>
              </a:rPr>
              <a:t>BOOMERANG</a:t>
            </a:r>
            <a:r>
              <a:rPr lang="en-US" sz="3200" dirty="0" smtClean="0">
                <a:latin typeface="Futura Hv" pitchFamily="34" charset="0"/>
                <a:cs typeface="Aharoni" pitchFamily="2" charset="-79"/>
              </a:rPr>
              <a:t> </a:t>
            </a:r>
            <a:r>
              <a:rPr lang="en-US" sz="7200" dirty="0" smtClean="0">
                <a:latin typeface="Futura Hv" pitchFamily="34" charset="0"/>
                <a:cs typeface="Aharoni" pitchFamily="2" charset="-79"/>
              </a:rPr>
              <a:t>EFFECT</a:t>
            </a:r>
          </a:p>
          <a:p>
            <a:endParaRPr lang="en-US" sz="7200" dirty="0" smtClean="0">
              <a:latin typeface="Futura Hv" pitchFamily="34" charset="0"/>
              <a:cs typeface="Aharoni" pitchFamily="2" charset="-79"/>
            </a:endParaRPr>
          </a:p>
          <a:p>
            <a:endParaRPr lang="en-US" sz="7200" dirty="0">
              <a:latin typeface="Futura Hv" pitchFamily="34" charset="0"/>
              <a:cs typeface="Aharoni" pitchFamily="2" charset="-79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rot="5400000">
            <a:off x="2932112" y="3162300"/>
            <a:ext cx="3887788" cy="1588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4876800" y="5105400"/>
            <a:ext cx="3809206" cy="794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680915" y="2984679"/>
            <a:ext cx="1853484" cy="1726842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5143500" y="3162300"/>
            <a:ext cx="1752600" cy="137160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552406" y="5258594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fear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885406" y="342979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change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0" y="5842337"/>
            <a:ext cx="9144000" cy="1015663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000" i="1" dirty="0" smtClean="0">
                <a:solidFill>
                  <a:schemeClr val="bg1"/>
                </a:solidFill>
              </a:rPr>
              <a:t>* Boomerang effect</a:t>
            </a:r>
            <a:r>
              <a:rPr lang="en-US" sz="2000" dirty="0" smtClean="0">
                <a:solidFill>
                  <a:schemeClr val="bg1"/>
                </a:solidFill>
              </a:rPr>
              <a:t> is a general term describing the situation when we make too strong attempt to change prospect’s attitude and the prospect will end up with even stronger attitude of the original valence.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Forewarned is forearmed</a:t>
            </a:r>
            <a:endParaRPr lang="en-US" dirty="0"/>
          </a:p>
        </p:txBody>
      </p:sp>
      <p:pic>
        <p:nvPicPr>
          <p:cNvPr id="4" name="Picture 3" descr="armo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1904426"/>
            <a:ext cx="3962400" cy="376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Two-sided messages influence attitudes more as long as the message refutes opposition arguments</a:t>
            </a:r>
          </a:p>
          <a:p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One-sided or Two-sided messages?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O’Keefe (1997) found that messages </a:t>
            </a:r>
            <a:r>
              <a:rPr lang="en-US" b="1" dirty="0" smtClean="0"/>
              <a:t>explicitly articulating an overall conclusion </a:t>
            </a:r>
            <a:r>
              <a:rPr lang="en-US" dirty="0" smtClean="0"/>
              <a:t>are more persuasive than those that omit a conclusion</a:t>
            </a:r>
          </a:p>
          <a:p>
            <a:endParaRPr lang="en-US" dirty="0" smtClean="0"/>
          </a:p>
          <a:p>
            <a:r>
              <a:rPr lang="en-US" dirty="0" smtClean="0"/>
              <a:t>Making the </a:t>
            </a:r>
            <a:r>
              <a:rPr lang="en-US" b="1" dirty="0" smtClean="0"/>
              <a:t>conclusion explicit </a:t>
            </a:r>
            <a:r>
              <a:rPr lang="en-US" dirty="0" smtClean="0"/>
              <a:t>minimizes the chances that individuals will be confused about where the communicator stands. It also helps people comprehend the message.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Conclusion </a:t>
            </a:r>
            <a:br>
              <a:rPr lang="en-US" dirty="0" smtClean="0"/>
            </a:br>
            <a:r>
              <a:rPr lang="en-US" dirty="0" smtClean="0"/>
              <a:t>	– to provide or not to provide?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Faster speech suggest that the communicator is </a:t>
            </a:r>
            <a:r>
              <a:rPr lang="en-US" i="1" dirty="0" smtClean="0"/>
              <a:t>credible, knowledgeable, intelligent, and confident.</a:t>
            </a:r>
          </a:p>
          <a:p>
            <a:endParaRPr lang="en-US" dirty="0" smtClean="0"/>
          </a:p>
          <a:p>
            <a:r>
              <a:rPr lang="en-US" dirty="0" smtClean="0"/>
              <a:t>Slower pace brings </a:t>
            </a:r>
            <a:r>
              <a:rPr lang="en-US" i="1" dirty="0" smtClean="0"/>
              <a:t>calm and reassurance</a:t>
            </a:r>
            <a:endParaRPr lang="en-US" i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Language</a:t>
            </a:r>
            <a:endParaRPr lang="en-US" dirty="0"/>
          </a:p>
        </p:txBody>
      </p:sp>
      <p:pic>
        <p:nvPicPr>
          <p:cNvPr id="4" name="Picture 3" descr="speech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29400" y="4495800"/>
            <a:ext cx="21336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795272"/>
          </a:xfrm>
        </p:spPr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en-US" dirty="0" smtClean="0"/>
              <a:t>Uh…, Well, you know…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Sort of…, </a:t>
            </a:r>
            <a:r>
              <a:rPr lang="en-US" dirty="0" err="1" smtClean="0"/>
              <a:t>Kinda</a:t>
            </a:r>
            <a:r>
              <a:rPr lang="en-US" dirty="0" smtClean="0"/>
              <a:t>…, I guess….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I’m no expert, of course, but…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Powerful vs. Powerless language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457200" y="3962400"/>
            <a:ext cx="8229600" cy="17952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Courier New" pitchFamily="49" charset="0"/>
              <a:buChar char="o"/>
              <a:tabLst/>
              <a:defRPr/>
            </a:pPr>
            <a:r>
              <a:rPr lang="en-US" sz="2700" dirty="0" smtClean="0"/>
              <a:t>V</a:t>
            </a:r>
            <a:r>
              <a:rPr kumimoji="0" lang="en-US" sz="27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ivid</a:t>
            </a: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specific, graphic language</a:t>
            </a:r>
          </a:p>
        </p:txBody>
      </p:sp>
      <p:pic>
        <p:nvPicPr>
          <p:cNvPr id="5" name="Picture 4" descr="no sig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7000" y="1447800"/>
            <a:ext cx="1524000" cy="1524000"/>
          </a:xfrm>
          <a:prstGeom prst="rect">
            <a:avLst/>
          </a:prstGeom>
        </p:spPr>
      </p:pic>
      <p:pic>
        <p:nvPicPr>
          <p:cNvPr id="6" name="Picture 5" descr="yes sig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7000" y="3505200"/>
            <a:ext cx="1428750" cy="14287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14800" y="6396335"/>
            <a:ext cx="502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Obama’s speech on victory</a:t>
            </a:r>
          </a:p>
          <a:p>
            <a:r>
              <a:rPr lang="en-US" sz="1200" dirty="0" smtClean="0"/>
              <a:t>http://www.youtube.com/watch?v=otA7tjinFX4&amp;feature=fvst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fear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19400" y="2438400"/>
            <a:ext cx="2743200" cy="397192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533400"/>
            <a:ext cx="2438400" cy="1143000"/>
          </a:xfrm>
        </p:spPr>
        <p:txBody>
          <a:bodyPr/>
          <a:lstStyle/>
          <a:p>
            <a:r>
              <a:rPr lang="en-US" dirty="0" smtClean="0"/>
              <a:t>FEAR</a:t>
            </a:r>
            <a:endParaRPr lang="en-US" dirty="0"/>
          </a:p>
        </p:txBody>
      </p:sp>
      <p:pic>
        <p:nvPicPr>
          <p:cNvPr id="7" name="Picture 6" descr="fear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62600" y="2341666"/>
            <a:ext cx="3581400" cy="4516334"/>
          </a:xfrm>
          <a:prstGeom prst="rect">
            <a:avLst/>
          </a:prstGeom>
        </p:spPr>
      </p:pic>
      <p:pic>
        <p:nvPicPr>
          <p:cNvPr id="8" name="Picture 7" descr="fear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95600" y="457200"/>
            <a:ext cx="1028700" cy="1028700"/>
          </a:xfrm>
          <a:prstGeom prst="rect">
            <a:avLst/>
          </a:prstGeom>
        </p:spPr>
      </p:pic>
      <p:pic>
        <p:nvPicPr>
          <p:cNvPr id="9" name="Picture 8" descr="fear 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264288"/>
            <a:ext cx="2133600" cy="1717288"/>
          </a:xfrm>
          <a:prstGeom prst="rect">
            <a:avLst/>
          </a:prstGeom>
        </p:spPr>
      </p:pic>
      <p:pic>
        <p:nvPicPr>
          <p:cNvPr id="10" name="Picture 9" descr="fear 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597920"/>
            <a:ext cx="1752600" cy="1345306"/>
          </a:xfrm>
          <a:prstGeom prst="rect">
            <a:avLst/>
          </a:prstGeom>
        </p:spPr>
      </p:pic>
      <p:pic>
        <p:nvPicPr>
          <p:cNvPr id="11" name="Picture 10" descr="fear 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95400" y="5147481"/>
            <a:ext cx="1219200" cy="1710519"/>
          </a:xfrm>
          <a:prstGeom prst="rect">
            <a:avLst/>
          </a:prstGeom>
        </p:spPr>
      </p:pic>
      <p:pic>
        <p:nvPicPr>
          <p:cNvPr id="12" name="Picture 11" descr="fear 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619125" cy="752475"/>
          </a:xfrm>
          <a:prstGeom prst="rect">
            <a:avLst/>
          </a:prstGeom>
        </p:spPr>
      </p:pic>
      <p:pic>
        <p:nvPicPr>
          <p:cNvPr id="13" name="Picture 12" descr="fear 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72000" y="0"/>
            <a:ext cx="4572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Fear appeal</a:t>
            </a:r>
            <a:endParaRPr lang="en-US" dirty="0"/>
          </a:p>
        </p:txBody>
      </p:sp>
      <p:pic>
        <p:nvPicPr>
          <p:cNvPr id="5" name="Calgon - do pracky ucinnejsi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828800" y="1676400"/>
            <a:ext cx="56896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07091"/>
          </a:xfrm>
        </p:spPr>
        <p:txBody>
          <a:bodyPr>
            <a:normAutofit/>
          </a:bodyPr>
          <a:lstStyle/>
          <a:p>
            <a:pPr algn="just"/>
            <a:r>
              <a:rPr lang="en-US" sz="2200" dirty="0" smtClean="0"/>
              <a:t>Fear appeal is a persuasive communication that tries to scare people into changing their attitudes by conjuring up negative consequences that will occur if they do not comply with the message recommendations</a:t>
            </a:r>
            <a:endParaRPr lang="en-US" sz="2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Fear appeal</a:t>
            </a:r>
            <a:endParaRPr lang="en-US" dirty="0"/>
          </a:p>
        </p:txBody>
      </p:sp>
      <p:pic>
        <p:nvPicPr>
          <p:cNvPr id="5" name="Picture 4" descr="fear appeal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95608" y="4962525"/>
            <a:ext cx="2848392" cy="1895475"/>
          </a:xfrm>
          <a:prstGeom prst="rect">
            <a:avLst/>
          </a:prstGeom>
        </p:spPr>
      </p:pic>
      <p:pic>
        <p:nvPicPr>
          <p:cNvPr id="6" name="Picture 5" descr="fear appeal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953000"/>
            <a:ext cx="2531476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</TotalTime>
  <Words>410</Words>
  <Application>Microsoft Office PowerPoint</Application>
  <PresentationFormat>On-screen Show (4:3)</PresentationFormat>
  <Paragraphs>77</Paragraphs>
  <Slides>14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Concourse</vt:lpstr>
      <vt:lpstr>Message factors</vt:lpstr>
      <vt:lpstr>Forewarned is forearmed</vt:lpstr>
      <vt:lpstr>One-sided or Two-sided messages?</vt:lpstr>
      <vt:lpstr>Conclusion   – to provide or not to provide? </vt:lpstr>
      <vt:lpstr>Language</vt:lpstr>
      <vt:lpstr>Powerful vs. Powerless language</vt:lpstr>
      <vt:lpstr>FEAR</vt:lpstr>
      <vt:lpstr>Fear appeal</vt:lpstr>
      <vt:lpstr>Fear appeal</vt:lpstr>
      <vt:lpstr>Fear Appeal Extended parallel process model (K. Witte)</vt:lpstr>
      <vt:lpstr>Creating a fear appeal</vt:lpstr>
      <vt:lpstr>Response to fear appeal</vt:lpstr>
      <vt:lpstr>How to create the best fear appeal</vt:lpstr>
      <vt:lpstr>What if the fear is to large?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Message factors</dc:title>
  <dc:creator>Stanley</dc:creator>
  <cp:lastModifiedBy>Stanley</cp:lastModifiedBy>
  <cp:revision>32</cp:revision>
  <dcterms:created xsi:type="dcterms:W3CDTF">2009-07-16T20:08:12Z</dcterms:created>
  <dcterms:modified xsi:type="dcterms:W3CDTF">2009-11-03T19:53:20Z</dcterms:modified>
</cp:coreProperties>
</file>