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6" r:id="rId3"/>
    <p:sldId id="257" r:id="rId4"/>
    <p:sldId id="258" r:id="rId5"/>
    <p:sldId id="277" r:id="rId6"/>
    <p:sldId id="259" r:id="rId7"/>
    <p:sldId id="260" r:id="rId8"/>
    <p:sldId id="261" r:id="rId9"/>
    <p:sldId id="263" r:id="rId10"/>
    <p:sldId id="264" r:id="rId11"/>
    <p:sldId id="265" r:id="rId12"/>
    <p:sldId id="266" r:id="rId13"/>
    <p:sldId id="275" r:id="rId14"/>
    <p:sldId id="267" r:id="rId15"/>
    <p:sldId id="273" r:id="rId16"/>
    <p:sldId id="274" r:id="rId17"/>
    <p:sldId id="268" r:id="rId18"/>
    <p:sldId id="269" r:id="rId19"/>
    <p:sldId id="270" r:id="rId20"/>
    <p:sldId id="276"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37B6C-5A08-4230-8D67-DBF69F6D90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50E507-974A-4783-AA04-C48DD12687E8}">
      <dgm:prSet phldrT="[Text]"/>
      <dgm:spPr>
        <a:solidFill>
          <a:srgbClr val="0070C0"/>
        </a:solidFill>
      </dgm:spPr>
      <dgm:t>
        <a:bodyPr/>
        <a:lstStyle/>
        <a:p>
          <a:r>
            <a:rPr lang="en-US" dirty="0" smtClean="0"/>
            <a:t>ODS</a:t>
          </a:r>
          <a:endParaRPr lang="en-US" dirty="0"/>
        </a:p>
      </dgm:t>
    </dgm:pt>
    <dgm:pt modelId="{A1650E59-1A1A-4789-8233-BC79B17DE100}" type="parTrans" cxnId="{8E9A7A37-F340-41DB-9C7A-86C53DBE6A28}">
      <dgm:prSet/>
      <dgm:spPr/>
      <dgm:t>
        <a:bodyPr/>
        <a:lstStyle/>
        <a:p>
          <a:endParaRPr lang="en-US"/>
        </a:p>
      </dgm:t>
    </dgm:pt>
    <dgm:pt modelId="{F27C2265-C7BC-4C96-AFD9-F9A7FBB0D352}" type="sibTrans" cxnId="{8E9A7A37-F340-41DB-9C7A-86C53DBE6A28}">
      <dgm:prSet/>
      <dgm:spPr/>
      <dgm:t>
        <a:bodyPr/>
        <a:lstStyle/>
        <a:p>
          <a:endParaRPr lang="en-US"/>
        </a:p>
      </dgm:t>
    </dgm:pt>
    <dgm:pt modelId="{4C1CBC10-1D30-47E9-8555-F33F1A55366F}">
      <dgm:prSet phldrT="[Text]"/>
      <dgm:spPr>
        <a:solidFill>
          <a:srgbClr val="FF9900"/>
        </a:solidFill>
      </dgm:spPr>
      <dgm:t>
        <a:bodyPr/>
        <a:lstStyle/>
        <a:p>
          <a:r>
            <a:rPr lang="sk-SK" dirty="0" smtClean="0"/>
            <a:t>ČSSD</a:t>
          </a:r>
          <a:endParaRPr lang="en-US" dirty="0"/>
        </a:p>
      </dgm:t>
    </dgm:pt>
    <dgm:pt modelId="{8A5406EB-4B24-4D27-824F-6B85D5B0DC76}" type="parTrans" cxnId="{9FA7F67B-167C-4C99-B56F-107484CC5001}">
      <dgm:prSet/>
      <dgm:spPr/>
      <dgm:t>
        <a:bodyPr/>
        <a:lstStyle/>
        <a:p>
          <a:endParaRPr lang="en-US"/>
        </a:p>
      </dgm:t>
    </dgm:pt>
    <dgm:pt modelId="{6E706BA7-5436-4367-81B6-BDBEF3E49FE0}" type="sibTrans" cxnId="{9FA7F67B-167C-4C99-B56F-107484CC5001}">
      <dgm:prSet/>
      <dgm:spPr/>
      <dgm:t>
        <a:bodyPr/>
        <a:lstStyle/>
        <a:p>
          <a:endParaRPr lang="en-US"/>
        </a:p>
      </dgm:t>
    </dgm:pt>
    <dgm:pt modelId="{42E09D23-72DB-4061-8374-7B7E94F2C1FE}">
      <dgm:prSet phldrT="[Text]"/>
      <dgm:spPr>
        <a:solidFill>
          <a:srgbClr val="FF3300"/>
        </a:solidFill>
      </dgm:spPr>
      <dgm:t>
        <a:bodyPr/>
        <a:lstStyle/>
        <a:p>
          <a:r>
            <a:rPr lang="sk-SK" dirty="0" smtClean="0"/>
            <a:t>KSČM</a:t>
          </a:r>
          <a:endParaRPr lang="en-US" dirty="0"/>
        </a:p>
      </dgm:t>
    </dgm:pt>
    <dgm:pt modelId="{44EC45E7-D31E-4213-807A-25F691221032}" type="parTrans" cxnId="{B3FED004-2E9E-4E70-B2C7-0ECF785EBCC7}">
      <dgm:prSet/>
      <dgm:spPr/>
      <dgm:t>
        <a:bodyPr/>
        <a:lstStyle/>
        <a:p>
          <a:endParaRPr lang="en-US"/>
        </a:p>
      </dgm:t>
    </dgm:pt>
    <dgm:pt modelId="{EAE6E776-1A79-464A-81CD-3A858967B3EC}" type="sibTrans" cxnId="{B3FED004-2E9E-4E70-B2C7-0ECF785EBCC7}">
      <dgm:prSet/>
      <dgm:spPr/>
      <dgm:t>
        <a:bodyPr/>
        <a:lstStyle/>
        <a:p>
          <a:endParaRPr lang="en-US"/>
        </a:p>
      </dgm:t>
    </dgm:pt>
    <dgm:pt modelId="{4BCD744D-9EF3-4831-ACF4-860018265633}">
      <dgm:prSet phldrT="[Text]"/>
      <dgm:spPr>
        <a:solidFill>
          <a:schemeClr val="accent5">
            <a:lumMod val="50000"/>
          </a:schemeClr>
        </a:solidFill>
      </dgm:spPr>
      <dgm:t>
        <a:bodyPr/>
        <a:lstStyle/>
        <a:p>
          <a:r>
            <a:rPr lang="sk-SK" dirty="0" smtClean="0"/>
            <a:t>KDU-ČSL</a:t>
          </a:r>
          <a:endParaRPr lang="en-US" dirty="0"/>
        </a:p>
      </dgm:t>
    </dgm:pt>
    <dgm:pt modelId="{CCCA70DF-FA62-417A-A318-B49397A2EB9E}" type="parTrans" cxnId="{3310C306-0D57-4F13-9050-C8377386ADCB}">
      <dgm:prSet/>
      <dgm:spPr/>
      <dgm:t>
        <a:bodyPr/>
        <a:lstStyle/>
        <a:p>
          <a:endParaRPr lang="en-US"/>
        </a:p>
      </dgm:t>
    </dgm:pt>
    <dgm:pt modelId="{C4479847-3D34-4580-B710-850131C99EC3}" type="sibTrans" cxnId="{3310C306-0D57-4F13-9050-C8377386ADCB}">
      <dgm:prSet/>
      <dgm:spPr/>
      <dgm:t>
        <a:bodyPr/>
        <a:lstStyle/>
        <a:p>
          <a:endParaRPr lang="en-US"/>
        </a:p>
      </dgm:t>
    </dgm:pt>
    <dgm:pt modelId="{9C0A0C82-8290-4B64-812F-BB8D0EE67B4C}">
      <dgm:prSet phldrT="[Text]"/>
      <dgm:spPr/>
      <dgm:t>
        <a:bodyPr/>
        <a:lstStyle/>
        <a:p>
          <a:r>
            <a:rPr lang="sk-SK" dirty="0" smtClean="0"/>
            <a:t>SZ</a:t>
          </a:r>
          <a:endParaRPr lang="en-US" dirty="0"/>
        </a:p>
      </dgm:t>
    </dgm:pt>
    <dgm:pt modelId="{1CBBCDD2-0CB3-42AB-975F-77751A4DFD0B}" type="parTrans" cxnId="{64FE00C8-CFE1-44AB-B2A4-3A07E6F29A70}">
      <dgm:prSet/>
      <dgm:spPr/>
      <dgm:t>
        <a:bodyPr/>
        <a:lstStyle/>
        <a:p>
          <a:endParaRPr lang="en-US"/>
        </a:p>
      </dgm:t>
    </dgm:pt>
    <dgm:pt modelId="{37D7648F-F687-4CF1-A905-00AE9A9E586F}" type="sibTrans" cxnId="{64FE00C8-CFE1-44AB-B2A4-3A07E6F29A70}">
      <dgm:prSet/>
      <dgm:spPr/>
      <dgm:t>
        <a:bodyPr/>
        <a:lstStyle/>
        <a:p>
          <a:endParaRPr lang="en-US"/>
        </a:p>
      </dgm:t>
    </dgm:pt>
    <dgm:pt modelId="{D48C1FC3-6D50-4AD1-9D5E-F383A38E51BB}" type="pres">
      <dgm:prSet presAssocID="{6B237B6C-5A08-4230-8D67-DBF69F6D9067}" presName="diagram" presStyleCnt="0">
        <dgm:presLayoutVars>
          <dgm:dir/>
          <dgm:resizeHandles val="exact"/>
        </dgm:presLayoutVars>
      </dgm:prSet>
      <dgm:spPr/>
      <dgm:t>
        <a:bodyPr/>
        <a:lstStyle/>
        <a:p>
          <a:endParaRPr lang="en-US"/>
        </a:p>
      </dgm:t>
    </dgm:pt>
    <dgm:pt modelId="{A020AEE9-87F4-4383-BFEF-9F24FFB8FC04}" type="pres">
      <dgm:prSet presAssocID="{7A50E507-974A-4783-AA04-C48DD12687E8}" presName="node" presStyleLbl="node1" presStyleIdx="0" presStyleCnt="5">
        <dgm:presLayoutVars>
          <dgm:bulletEnabled val="1"/>
        </dgm:presLayoutVars>
      </dgm:prSet>
      <dgm:spPr/>
      <dgm:t>
        <a:bodyPr/>
        <a:lstStyle/>
        <a:p>
          <a:endParaRPr lang="en-US"/>
        </a:p>
      </dgm:t>
    </dgm:pt>
    <dgm:pt modelId="{54B9CA66-2A65-44BA-9A12-29FCB52C9327}" type="pres">
      <dgm:prSet presAssocID="{F27C2265-C7BC-4C96-AFD9-F9A7FBB0D352}" presName="sibTrans" presStyleCnt="0"/>
      <dgm:spPr/>
    </dgm:pt>
    <dgm:pt modelId="{BBEEB574-B91C-48B4-AACA-5B08DFF9B89E}" type="pres">
      <dgm:prSet presAssocID="{4C1CBC10-1D30-47E9-8555-F33F1A55366F}" presName="node" presStyleLbl="node1" presStyleIdx="1" presStyleCnt="5">
        <dgm:presLayoutVars>
          <dgm:bulletEnabled val="1"/>
        </dgm:presLayoutVars>
      </dgm:prSet>
      <dgm:spPr/>
      <dgm:t>
        <a:bodyPr/>
        <a:lstStyle/>
        <a:p>
          <a:endParaRPr lang="en-US"/>
        </a:p>
      </dgm:t>
    </dgm:pt>
    <dgm:pt modelId="{0952F422-DEA7-4C2A-9016-3FC6FD8780CD}" type="pres">
      <dgm:prSet presAssocID="{6E706BA7-5436-4367-81B6-BDBEF3E49FE0}" presName="sibTrans" presStyleCnt="0"/>
      <dgm:spPr/>
    </dgm:pt>
    <dgm:pt modelId="{0C97B1EC-F922-4495-86F9-D8BB738AE7A1}" type="pres">
      <dgm:prSet presAssocID="{42E09D23-72DB-4061-8374-7B7E94F2C1FE}" presName="node" presStyleLbl="node1" presStyleIdx="2" presStyleCnt="5">
        <dgm:presLayoutVars>
          <dgm:bulletEnabled val="1"/>
        </dgm:presLayoutVars>
      </dgm:prSet>
      <dgm:spPr/>
      <dgm:t>
        <a:bodyPr/>
        <a:lstStyle/>
        <a:p>
          <a:endParaRPr lang="en-US"/>
        </a:p>
      </dgm:t>
    </dgm:pt>
    <dgm:pt modelId="{5F152425-7443-4674-A5C4-857241F84066}" type="pres">
      <dgm:prSet presAssocID="{EAE6E776-1A79-464A-81CD-3A858967B3EC}" presName="sibTrans" presStyleCnt="0"/>
      <dgm:spPr/>
    </dgm:pt>
    <dgm:pt modelId="{0D69F978-47F1-48CD-8DF2-6BCEF1794AB7}" type="pres">
      <dgm:prSet presAssocID="{4BCD744D-9EF3-4831-ACF4-860018265633}" presName="node" presStyleLbl="node1" presStyleIdx="3" presStyleCnt="5">
        <dgm:presLayoutVars>
          <dgm:bulletEnabled val="1"/>
        </dgm:presLayoutVars>
      </dgm:prSet>
      <dgm:spPr/>
      <dgm:t>
        <a:bodyPr/>
        <a:lstStyle/>
        <a:p>
          <a:endParaRPr lang="en-US"/>
        </a:p>
      </dgm:t>
    </dgm:pt>
    <dgm:pt modelId="{B152D5DA-6F0E-4BC6-A86D-712F41DCB247}" type="pres">
      <dgm:prSet presAssocID="{C4479847-3D34-4580-B710-850131C99EC3}" presName="sibTrans" presStyleCnt="0"/>
      <dgm:spPr/>
    </dgm:pt>
    <dgm:pt modelId="{AFFF861B-EB9C-4A99-B71C-DD3C6760F8BE}" type="pres">
      <dgm:prSet presAssocID="{9C0A0C82-8290-4B64-812F-BB8D0EE67B4C}" presName="node" presStyleLbl="node1" presStyleIdx="4" presStyleCnt="5">
        <dgm:presLayoutVars>
          <dgm:bulletEnabled val="1"/>
        </dgm:presLayoutVars>
      </dgm:prSet>
      <dgm:spPr/>
      <dgm:t>
        <a:bodyPr/>
        <a:lstStyle/>
        <a:p>
          <a:endParaRPr lang="en-US"/>
        </a:p>
      </dgm:t>
    </dgm:pt>
  </dgm:ptLst>
  <dgm:cxnLst>
    <dgm:cxn modelId="{B68FADCD-BC0B-4870-B4DE-A02DF191DC59}" type="presOf" srcId="{4BCD744D-9EF3-4831-ACF4-860018265633}" destId="{0D69F978-47F1-48CD-8DF2-6BCEF1794AB7}" srcOrd="0" destOrd="0" presId="urn:microsoft.com/office/officeart/2005/8/layout/default"/>
    <dgm:cxn modelId="{0C167DA4-C1DA-451F-B030-959501B9F517}" type="presOf" srcId="{4C1CBC10-1D30-47E9-8555-F33F1A55366F}" destId="{BBEEB574-B91C-48B4-AACA-5B08DFF9B89E}" srcOrd="0" destOrd="0" presId="urn:microsoft.com/office/officeart/2005/8/layout/default"/>
    <dgm:cxn modelId="{8E9A7A37-F340-41DB-9C7A-86C53DBE6A28}" srcId="{6B237B6C-5A08-4230-8D67-DBF69F6D9067}" destId="{7A50E507-974A-4783-AA04-C48DD12687E8}" srcOrd="0" destOrd="0" parTransId="{A1650E59-1A1A-4789-8233-BC79B17DE100}" sibTransId="{F27C2265-C7BC-4C96-AFD9-F9A7FBB0D352}"/>
    <dgm:cxn modelId="{6765B19F-B34F-4F86-98D6-38A43F68292C}" type="presOf" srcId="{7A50E507-974A-4783-AA04-C48DD12687E8}" destId="{A020AEE9-87F4-4383-BFEF-9F24FFB8FC04}" srcOrd="0" destOrd="0" presId="urn:microsoft.com/office/officeart/2005/8/layout/default"/>
    <dgm:cxn modelId="{9FA7F67B-167C-4C99-B56F-107484CC5001}" srcId="{6B237B6C-5A08-4230-8D67-DBF69F6D9067}" destId="{4C1CBC10-1D30-47E9-8555-F33F1A55366F}" srcOrd="1" destOrd="0" parTransId="{8A5406EB-4B24-4D27-824F-6B85D5B0DC76}" sibTransId="{6E706BA7-5436-4367-81B6-BDBEF3E49FE0}"/>
    <dgm:cxn modelId="{64FE00C8-CFE1-44AB-B2A4-3A07E6F29A70}" srcId="{6B237B6C-5A08-4230-8D67-DBF69F6D9067}" destId="{9C0A0C82-8290-4B64-812F-BB8D0EE67B4C}" srcOrd="4" destOrd="0" parTransId="{1CBBCDD2-0CB3-42AB-975F-77751A4DFD0B}" sibTransId="{37D7648F-F687-4CF1-A905-00AE9A9E586F}"/>
    <dgm:cxn modelId="{21C4BE7A-379D-447B-A838-AEB1B5028C74}" type="presOf" srcId="{42E09D23-72DB-4061-8374-7B7E94F2C1FE}" destId="{0C97B1EC-F922-4495-86F9-D8BB738AE7A1}" srcOrd="0" destOrd="0" presId="urn:microsoft.com/office/officeart/2005/8/layout/default"/>
    <dgm:cxn modelId="{724364C3-4EDD-498A-BA80-C9639B79D335}" type="presOf" srcId="{6B237B6C-5A08-4230-8D67-DBF69F6D9067}" destId="{D48C1FC3-6D50-4AD1-9D5E-F383A38E51BB}" srcOrd="0" destOrd="0" presId="urn:microsoft.com/office/officeart/2005/8/layout/default"/>
    <dgm:cxn modelId="{F8098DC7-759F-4808-917F-CBB6F6C7AF89}" type="presOf" srcId="{9C0A0C82-8290-4B64-812F-BB8D0EE67B4C}" destId="{AFFF861B-EB9C-4A99-B71C-DD3C6760F8BE}" srcOrd="0" destOrd="0" presId="urn:microsoft.com/office/officeart/2005/8/layout/default"/>
    <dgm:cxn modelId="{3310C306-0D57-4F13-9050-C8377386ADCB}" srcId="{6B237B6C-5A08-4230-8D67-DBF69F6D9067}" destId="{4BCD744D-9EF3-4831-ACF4-860018265633}" srcOrd="3" destOrd="0" parTransId="{CCCA70DF-FA62-417A-A318-B49397A2EB9E}" sibTransId="{C4479847-3D34-4580-B710-850131C99EC3}"/>
    <dgm:cxn modelId="{B3FED004-2E9E-4E70-B2C7-0ECF785EBCC7}" srcId="{6B237B6C-5A08-4230-8D67-DBF69F6D9067}" destId="{42E09D23-72DB-4061-8374-7B7E94F2C1FE}" srcOrd="2" destOrd="0" parTransId="{44EC45E7-D31E-4213-807A-25F691221032}" sibTransId="{EAE6E776-1A79-464A-81CD-3A858967B3EC}"/>
    <dgm:cxn modelId="{C11128CA-DEC8-4D96-9E15-2A4CE2115421}" type="presParOf" srcId="{D48C1FC3-6D50-4AD1-9D5E-F383A38E51BB}" destId="{A020AEE9-87F4-4383-BFEF-9F24FFB8FC04}" srcOrd="0" destOrd="0" presId="urn:microsoft.com/office/officeart/2005/8/layout/default"/>
    <dgm:cxn modelId="{6B07D908-C261-47E9-BE8E-5D52D13A1757}" type="presParOf" srcId="{D48C1FC3-6D50-4AD1-9D5E-F383A38E51BB}" destId="{54B9CA66-2A65-44BA-9A12-29FCB52C9327}" srcOrd="1" destOrd="0" presId="urn:microsoft.com/office/officeart/2005/8/layout/default"/>
    <dgm:cxn modelId="{E18F1A42-8778-43E9-871C-B455034D5061}" type="presParOf" srcId="{D48C1FC3-6D50-4AD1-9D5E-F383A38E51BB}" destId="{BBEEB574-B91C-48B4-AACA-5B08DFF9B89E}" srcOrd="2" destOrd="0" presId="urn:microsoft.com/office/officeart/2005/8/layout/default"/>
    <dgm:cxn modelId="{04EBDA64-06DA-4E59-9F86-B85DD2D4852D}" type="presParOf" srcId="{D48C1FC3-6D50-4AD1-9D5E-F383A38E51BB}" destId="{0952F422-DEA7-4C2A-9016-3FC6FD8780CD}" srcOrd="3" destOrd="0" presId="urn:microsoft.com/office/officeart/2005/8/layout/default"/>
    <dgm:cxn modelId="{490453CE-606C-4B4E-92A3-C4BA2BE7C84D}" type="presParOf" srcId="{D48C1FC3-6D50-4AD1-9D5E-F383A38E51BB}" destId="{0C97B1EC-F922-4495-86F9-D8BB738AE7A1}" srcOrd="4" destOrd="0" presId="urn:microsoft.com/office/officeart/2005/8/layout/default"/>
    <dgm:cxn modelId="{AEEC25F3-BAA1-42A8-BCAF-9D5D68555E42}" type="presParOf" srcId="{D48C1FC3-6D50-4AD1-9D5E-F383A38E51BB}" destId="{5F152425-7443-4674-A5C4-857241F84066}" srcOrd="5" destOrd="0" presId="urn:microsoft.com/office/officeart/2005/8/layout/default"/>
    <dgm:cxn modelId="{4956E544-9475-4C62-935A-B480A927D4DB}" type="presParOf" srcId="{D48C1FC3-6D50-4AD1-9D5E-F383A38E51BB}" destId="{0D69F978-47F1-48CD-8DF2-6BCEF1794AB7}" srcOrd="6" destOrd="0" presId="urn:microsoft.com/office/officeart/2005/8/layout/default"/>
    <dgm:cxn modelId="{C693D4BD-2295-45C2-875A-F28E480FF402}" type="presParOf" srcId="{D48C1FC3-6D50-4AD1-9D5E-F383A38E51BB}" destId="{B152D5DA-6F0E-4BC6-A86D-712F41DCB247}" srcOrd="7" destOrd="0" presId="urn:microsoft.com/office/officeart/2005/8/layout/default"/>
    <dgm:cxn modelId="{68B104B0-1FF2-4E43-8551-0AA806493D38}" type="presParOf" srcId="{D48C1FC3-6D50-4AD1-9D5E-F383A38E51BB}" destId="{AFFF861B-EB9C-4A99-B71C-DD3C6760F8BE}" srcOrd="8" destOrd="0" presId="urn:microsoft.com/office/officeart/2005/8/layout/defaul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FADD0-250B-40C4-A738-90F36E7D5FCA}" type="datetimeFigureOut">
              <a:rPr lang="en-US" smtClean="0"/>
              <a:pPr/>
              <a:t>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36EE1-136A-4A69-97EE-0EEF47CB2C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EEG</a:t>
            </a:r>
            <a:r>
              <a:rPr lang="en-US" baseline="0" dirty="0" smtClean="0"/>
              <a:t> and questionnaires</a:t>
            </a:r>
            <a:endParaRPr lang="en-US" dirty="0"/>
          </a:p>
        </p:txBody>
      </p:sp>
      <p:sp>
        <p:nvSpPr>
          <p:cNvPr id="4" name="Slide Number Placeholder 3"/>
          <p:cNvSpPr>
            <a:spLocks noGrp="1"/>
          </p:cNvSpPr>
          <p:nvPr>
            <p:ph type="sldNum" sz="quarter" idx="10"/>
          </p:nvPr>
        </p:nvSpPr>
        <p:spPr/>
        <p:txBody>
          <a:bodyPr/>
          <a:lstStyle/>
          <a:p>
            <a:fld id="{75636EE1-136A-4A69-97EE-0EEF47CB2CD0}"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Taking the offensive position on issues </a:t>
            </a:r>
            <a:r>
              <a:rPr lang="en-US" sz="1200" kern="1200" dirty="0" smtClean="0">
                <a:solidFill>
                  <a:schemeClr val="tx1"/>
                </a:solidFill>
                <a:latin typeface="+mn-lt"/>
                <a:ea typeface="+mn-ea"/>
                <a:cs typeface="+mn-cs"/>
              </a:rPr>
              <a:t>Probing, questioning, challenging, attacking but never presenting concrete solutions for problems. It is the incumbent who has to defend. Challengers are not expected to solve the problem; they just have to say that they have got a plan.</a:t>
            </a:r>
          </a:p>
          <a:p>
            <a:r>
              <a:rPr lang="en-US" sz="1200" kern="1200" dirty="0" smtClean="0">
                <a:solidFill>
                  <a:schemeClr val="tx1"/>
                </a:solidFill>
                <a:latin typeface="+mn-lt"/>
                <a:ea typeface="+mn-ea"/>
                <a:cs typeface="+mn-cs"/>
              </a:rPr>
              <a:t>Goldwater and McGovern did not understand the essential nature of the strategy and thus they lost. As they proposed specific proposals with details, they were subjected to intensive analysis, debated, refuted by opponents and media, and finally rejected as absurd.</a:t>
            </a:r>
          </a:p>
          <a:p>
            <a:endParaRPr lang="en-US" dirty="0"/>
          </a:p>
        </p:txBody>
      </p:sp>
      <p:sp>
        <p:nvSpPr>
          <p:cNvPr id="4" name="Slide Number Placeholder 3"/>
          <p:cNvSpPr>
            <a:spLocks noGrp="1"/>
          </p:cNvSpPr>
          <p:nvPr>
            <p:ph type="sldNum" sz="quarter" idx="10"/>
          </p:nvPr>
        </p:nvSpPr>
        <p:spPr/>
        <p:txBody>
          <a:bodyPr/>
          <a:lstStyle/>
          <a:p>
            <a:fld id="{75636EE1-136A-4A69-97EE-0EEF47CB2CD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1F3E42D-FD82-4F61-8CF6-E6BF886352F8}"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A2AC13-06FF-45A3-9F75-58765D3919C1}" type="datetimeFigureOut">
              <a:rPr lang="en-US" smtClean="0"/>
              <a:pPr/>
              <a:t>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A2AC13-06FF-45A3-9F75-58765D3919C1}" type="datetimeFigureOut">
              <a:rPr lang="en-US" smtClean="0"/>
              <a:pPr/>
              <a:t>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A2AC13-06FF-45A3-9F75-58765D3919C1}" type="datetimeFigureOut">
              <a:rPr lang="en-US" smtClean="0"/>
              <a:pPr/>
              <a:t>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2AC13-06FF-45A3-9F75-58765D3919C1}" type="datetimeFigureOut">
              <a:rPr lang="en-US" smtClean="0"/>
              <a:pPr/>
              <a:t>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A2AC13-06FF-45A3-9F75-58765D3919C1}" type="datetimeFigureOut">
              <a:rPr lang="en-US" smtClean="0"/>
              <a:pPr/>
              <a:t>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3E42D-FD82-4F61-8CF6-E6BF886352F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2A2AC13-06FF-45A3-9F75-58765D3919C1}" type="datetimeFigureOut">
              <a:rPr lang="en-US" smtClean="0"/>
              <a:pPr/>
              <a:t>2/7/2010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1F3E42D-FD82-4F61-8CF6-E6BF886352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F3E42D-FD82-4F61-8CF6-E6BF886352F8}"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1F3E42D-FD82-4F61-8CF6-E6BF886352F8}"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A2AC13-06FF-45A3-9F75-58765D3919C1}" type="datetimeFigureOut">
              <a:rPr lang="en-US" smtClean="0"/>
              <a:pPr/>
              <a:t>2/7/2010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2A2AC13-06FF-45A3-9F75-58765D3919C1}" type="datetimeFigureOut">
              <a:rPr lang="en-US" smtClean="0"/>
              <a:pPr/>
              <a:t>2/7/2010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1F3E42D-FD82-4F61-8CF6-E6BF886352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2A2AC13-06FF-45A3-9F75-58765D3919C1}" type="datetimeFigureOut">
              <a:rPr lang="en-US" smtClean="0"/>
              <a:pPr/>
              <a:t>2/7/2010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1F3E42D-FD82-4F61-8CF6-E6BF886352F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2A2AC13-06FF-45A3-9F75-58765D3919C1}" type="datetimeFigureOut">
              <a:rPr lang="en-US" smtClean="0"/>
              <a:pPr/>
              <a:t>2/7/2010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1F3E42D-FD82-4F61-8CF6-E6BF886352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2.jpeg"/><Relationship Id="rId7" Type="http://schemas.openxmlformats.org/officeDocument/2006/relationships/diagramQuickStyle" Target="../diagrams/quickStyle1.xml"/><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0.jpeg"/><Relationship Id="rId4" Type="http://schemas.openxmlformats.org/officeDocument/2006/relationships/image" Target="../media/image33.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Persuasion in our society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Pepsi vs. Coca Cola</a:t>
            </a:r>
            <a:endParaRPr lang="en-US" dirty="0"/>
          </a:p>
        </p:txBody>
      </p:sp>
      <p:pic>
        <p:nvPicPr>
          <p:cNvPr id="4" name="Content Placeholder 3" descr="coca cola can.jpg"/>
          <p:cNvPicPr>
            <a:picLocks noGrp="1" noChangeAspect="1"/>
          </p:cNvPicPr>
          <p:nvPr>
            <p:ph idx="1"/>
          </p:nvPr>
        </p:nvPicPr>
        <p:blipFill>
          <a:blip r:embed="rId2" cstate="print"/>
          <a:stretch>
            <a:fillRect/>
          </a:stretch>
        </p:blipFill>
        <p:spPr>
          <a:xfrm>
            <a:off x="7425512" y="0"/>
            <a:ext cx="1718488" cy="1718488"/>
          </a:xfrm>
        </p:spPr>
      </p:pic>
      <p:pic>
        <p:nvPicPr>
          <p:cNvPr id="5" name="Picture 4" descr="pepsi.jpg"/>
          <p:cNvPicPr>
            <a:picLocks noChangeAspect="1"/>
          </p:cNvPicPr>
          <p:nvPr/>
        </p:nvPicPr>
        <p:blipFill>
          <a:blip r:embed="rId3" cstate="print"/>
          <a:stretch>
            <a:fillRect/>
          </a:stretch>
        </p:blipFill>
        <p:spPr>
          <a:xfrm>
            <a:off x="6324600" y="0"/>
            <a:ext cx="1114425" cy="1713578"/>
          </a:xfrm>
          <a:prstGeom prst="rect">
            <a:avLst/>
          </a:prstGeom>
        </p:spPr>
      </p:pic>
      <p:sp>
        <p:nvSpPr>
          <p:cNvPr id="6" name="Content Placeholder 2"/>
          <p:cNvSpPr txBox="1">
            <a:spLocks/>
          </p:cNvSpPr>
          <p:nvPr/>
        </p:nvSpPr>
        <p:spPr>
          <a:xfrm>
            <a:off x="914400" y="1783560"/>
            <a:ext cx="7772400" cy="5074440"/>
          </a:xfrm>
          <a:prstGeom prst="rect">
            <a:avLst/>
          </a:prstGeom>
        </p:spPr>
        <p:txBody>
          <a:bodyPr vert="horz">
            <a:normAutofit lnSpcReduction="1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Montague, 2003</a:t>
            </a:r>
          </a:p>
          <a:p>
            <a:pPr marL="582930" marR="0" lvl="0" indent="-514350" algn="l" defTabSz="914400" rtl="0" eaLnBrk="1" fontAlgn="auto" latinLnBrk="0" hangingPunct="1">
              <a:lnSpc>
                <a:spcPct val="100000"/>
              </a:lnSpc>
              <a:spcBef>
                <a:spcPts val="700"/>
              </a:spcBef>
              <a:spcAft>
                <a:spcPts val="0"/>
              </a:spcAft>
              <a:buClr>
                <a:schemeClr val="tx2"/>
              </a:buClr>
              <a:buSzPct val="95000"/>
              <a:buFont typeface="+mj-lt"/>
              <a:buAutoNum type="arabicPeriod"/>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Blind taste tests of Pepsi and Coke</a:t>
            </a: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Results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neutral activity, both Pepsi and Coke had approximately 50% of preferences</a:t>
            </a:r>
          </a:p>
          <a:p>
            <a:pPr marL="582930" marR="0" lvl="0" indent="-514350" algn="l" defTabSz="914400" rtl="0" eaLnBrk="1" fontAlgn="auto" latinLnBrk="0" hangingPunct="1">
              <a:lnSpc>
                <a:spcPct val="100000"/>
              </a:lnSpc>
              <a:spcBef>
                <a:spcPts val="700"/>
              </a:spcBef>
              <a:spcAft>
                <a:spcPts val="0"/>
              </a:spcAft>
              <a:buClr>
                <a:schemeClr val="tx2"/>
              </a:buClr>
              <a:buSzPct val="95000"/>
              <a:buFont typeface="+mj-lt"/>
              <a:buAutoNum type="arabicPeriod"/>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Subjects were told the brand</a:t>
            </a: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Results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75% preferred Coke. WHAT’S MORE, Coke activated medial prefrontal cortex - a part of the brain that controls higher thinking. </a:t>
            </a: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Possible explanation is that the brain was recalling images and ideas from commercials, and the brand was overriding the actual quality of the product.</a:t>
            </a: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lide(fromBottom)">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lide(fromBottom)">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slide(fromBottom)">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slide(fromBottom)">
                                      <p:cBhvr>
                                        <p:cTn id="25" dur="500"/>
                                        <p:tgtEl>
                                          <p:spTgt spid="6">
                                            <p:txEl>
                                              <p:pRg st="4" end="4"/>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slide(fromBottom)">
                                      <p:cBhvr>
                                        <p:cTn id="2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458200" cy="1252728"/>
          </a:xfrm>
        </p:spPr>
        <p:txBody>
          <a:bodyPr>
            <a:noAutofit/>
          </a:bodyPr>
          <a:lstStyle/>
          <a:p>
            <a:r>
              <a:rPr lang="en-US" sz="3800" dirty="0" smtClean="0"/>
              <a:t>Political communication and persuasion</a:t>
            </a:r>
            <a:endParaRPr lang="en-US" sz="3800" dirty="0"/>
          </a:p>
        </p:txBody>
      </p:sp>
      <p:sp>
        <p:nvSpPr>
          <p:cNvPr id="3" name="Content Placeholder 2"/>
          <p:cNvSpPr>
            <a:spLocks noGrp="1"/>
          </p:cNvSpPr>
          <p:nvPr>
            <p:ph idx="1"/>
          </p:nvPr>
        </p:nvSpPr>
        <p:spPr/>
        <p:txBody>
          <a:bodyPr/>
          <a:lstStyle/>
          <a:p>
            <a:r>
              <a:rPr lang="en-US" dirty="0" smtClean="0"/>
              <a:t>Political communication and persuasion is HIGHLY </a:t>
            </a:r>
            <a:r>
              <a:rPr lang="en-US" b="1" dirty="0" smtClean="0"/>
              <a:t>context dependent</a:t>
            </a:r>
          </a:p>
          <a:p>
            <a:endParaRPr lang="en-US" b="1" dirty="0"/>
          </a:p>
        </p:txBody>
      </p:sp>
      <p:pic>
        <p:nvPicPr>
          <p:cNvPr id="4" name="Picture 3" descr="debate.jpg"/>
          <p:cNvPicPr>
            <a:picLocks noChangeAspect="1"/>
          </p:cNvPicPr>
          <p:nvPr/>
        </p:nvPicPr>
        <p:blipFill>
          <a:blip r:embed="rId2" cstate="print"/>
          <a:stretch>
            <a:fillRect/>
          </a:stretch>
        </p:blipFill>
        <p:spPr>
          <a:xfrm>
            <a:off x="228600" y="4572000"/>
            <a:ext cx="3957637" cy="2086398"/>
          </a:xfrm>
          <a:prstGeom prst="rect">
            <a:avLst/>
          </a:prstGeom>
        </p:spPr>
      </p:pic>
      <p:pic>
        <p:nvPicPr>
          <p:cNvPr id="5" name="Picture 4" descr="otazky vm logo.jpg"/>
          <p:cNvPicPr>
            <a:picLocks noChangeAspect="1"/>
          </p:cNvPicPr>
          <p:nvPr/>
        </p:nvPicPr>
        <p:blipFill>
          <a:blip r:embed="rId3" cstate="print"/>
          <a:stretch>
            <a:fillRect/>
          </a:stretch>
        </p:blipFill>
        <p:spPr>
          <a:xfrm>
            <a:off x="5867400" y="4876800"/>
            <a:ext cx="3067050" cy="1755239"/>
          </a:xfrm>
          <a:prstGeom prst="rect">
            <a:avLst/>
          </a:prstGeom>
        </p:spPr>
      </p:pic>
      <p:pic>
        <p:nvPicPr>
          <p:cNvPr id="6" name="Picture 5" descr="kim cong il.jpg"/>
          <p:cNvPicPr>
            <a:picLocks noChangeAspect="1"/>
          </p:cNvPicPr>
          <p:nvPr/>
        </p:nvPicPr>
        <p:blipFill>
          <a:blip r:embed="rId4" cstate="print"/>
          <a:stretch>
            <a:fillRect/>
          </a:stretch>
        </p:blipFill>
        <p:spPr>
          <a:xfrm>
            <a:off x="3505200" y="4343400"/>
            <a:ext cx="2619375" cy="1743075"/>
          </a:xfrm>
          <a:prstGeom prst="rect">
            <a:avLst/>
          </a:prstGeom>
        </p:spPr>
      </p:pic>
      <p:pic>
        <p:nvPicPr>
          <p:cNvPr id="7" name="Picture 6" descr="bilboard.JPG"/>
          <p:cNvPicPr>
            <a:picLocks noChangeAspect="1"/>
          </p:cNvPicPr>
          <p:nvPr/>
        </p:nvPicPr>
        <p:blipFill>
          <a:blip r:embed="rId5" cstate="print"/>
          <a:stretch>
            <a:fillRect/>
          </a:stretch>
        </p:blipFill>
        <p:spPr>
          <a:xfrm>
            <a:off x="228600" y="2889673"/>
            <a:ext cx="6553200" cy="3968327"/>
          </a:xfrm>
          <a:prstGeom prst="rect">
            <a:avLst/>
          </a:prstGeom>
        </p:spPr>
      </p:pic>
      <p:pic>
        <p:nvPicPr>
          <p:cNvPr id="8" name="Picture 7" descr="starosta quimby.jpg"/>
          <p:cNvPicPr>
            <a:picLocks noChangeAspect="1"/>
          </p:cNvPicPr>
          <p:nvPr/>
        </p:nvPicPr>
        <p:blipFill>
          <a:blip r:embed="rId6" cstate="print"/>
          <a:stretch>
            <a:fillRect/>
          </a:stretch>
        </p:blipFill>
        <p:spPr>
          <a:xfrm>
            <a:off x="6781800" y="2896987"/>
            <a:ext cx="2362200" cy="3736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Technology</a:t>
            </a:r>
            <a:br>
              <a:rPr lang="en-US" sz="5300" dirty="0" smtClean="0"/>
            </a:br>
            <a:r>
              <a:rPr lang="en-US" dirty="0" smtClean="0"/>
              <a:t>and political communication</a:t>
            </a:r>
            <a:endParaRPr lang="en-US" dirty="0"/>
          </a:p>
        </p:txBody>
      </p:sp>
      <p:sp>
        <p:nvSpPr>
          <p:cNvPr id="4" name="Content Placeholder 3"/>
          <p:cNvSpPr>
            <a:spLocks noGrp="1"/>
          </p:cNvSpPr>
          <p:nvPr>
            <p:ph idx="1"/>
          </p:nvPr>
        </p:nvSpPr>
        <p:spPr/>
        <p:txBody>
          <a:bodyPr/>
          <a:lstStyle/>
          <a:p>
            <a:r>
              <a:rPr lang="en-US" dirty="0" smtClean="0"/>
              <a:t>Franklin D. Roosevelt and his </a:t>
            </a:r>
            <a:r>
              <a:rPr lang="en-US" i="1" dirty="0" smtClean="0"/>
              <a:t>Fireside chats </a:t>
            </a:r>
            <a:r>
              <a:rPr lang="en-US" dirty="0" smtClean="0"/>
              <a:t>(1933 - 1944)</a:t>
            </a:r>
            <a:endParaRPr lang="en-US" dirty="0"/>
          </a:p>
        </p:txBody>
      </p:sp>
      <p:pic>
        <p:nvPicPr>
          <p:cNvPr id="6" name="Picture 5" descr="fireside chats family.JPG"/>
          <p:cNvPicPr>
            <a:picLocks noChangeAspect="1"/>
          </p:cNvPicPr>
          <p:nvPr/>
        </p:nvPicPr>
        <p:blipFill>
          <a:blip r:embed="rId2" cstate="print"/>
          <a:stretch>
            <a:fillRect/>
          </a:stretch>
        </p:blipFill>
        <p:spPr>
          <a:xfrm>
            <a:off x="4572000" y="3200400"/>
            <a:ext cx="4291838" cy="3377184"/>
          </a:xfrm>
          <a:prstGeom prst="rect">
            <a:avLst/>
          </a:prstGeom>
        </p:spPr>
      </p:pic>
      <p:pic>
        <p:nvPicPr>
          <p:cNvPr id="7" name="Picture 6" descr="fireside chats roosevelet.jpg"/>
          <p:cNvPicPr>
            <a:picLocks noChangeAspect="1"/>
          </p:cNvPicPr>
          <p:nvPr/>
        </p:nvPicPr>
        <p:blipFill>
          <a:blip r:embed="rId3" cstate="print"/>
          <a:stretch>
            <a:fillRect/>
          </a:stretch>
        </p:blipFill>
        <p:spPr>
          <a:xfrm>
            <a:off x="381000" y="3200400"/>
            <a:ext cx="3886200" cy="338099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Technology</a:t>
            </a:r>
            <a:br>
              <a:rPr lang="en-US" sz="5300" dirty="0" smtClean="0"/>
            </a:br>
            <a:r>
              <a:rPr lang="en-US" dirty="0" smtClean="0"/>
              <a:t>and political communication</a:t>
            </a:r>
            <a:endParaRPr lang="en-US" dirty="0"/>
          </a:p>
        </p:txBody>
      </p:sp>
      <p:pic>
        <p:nvPicPr>
          <p:cNvPr id="6" name="Content Placeholder 5" descr="polcom facebook.jpg"/>
          <p:cNvPicPr>
            <a:picLocks noGrp="1" noChangeAspect="1"/>
          </p:cNvPicPr>
          <p:nvPr>
            <p:ph idx="1"/>
          </p:nvPr>
        </p:nvPicPr>
        <p:blipFill>
          <a:blip r:embed="rId2" cstate="print"/>
          <a:stretch>
            <a:fillRect/>
          </a:stretch>
        </p:blipFill>
        <p:spPr>
          <a:xfrm>
            <a:off x="914400" y="1563196"/>
            <a:ext cx="6934200" cy="529480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Technology</a:t>
            </a:r>
            <a:br>
              <a:rPr lang="en-US" sz="5300" dirty="0" smtClean="0"/>
            </a:br>
            <a:r>
              <a:rPr lang="en-US" dirty="0" smtClean="0"/>
              <a:t>and political communication</a:t>
            </a:r>
            <a:endParaRPr lang="en-US" dirty="0"/>
          </a:p>
        </p:txBody>
      </p:sp>
      <p:pic>
        <p:nvPicPr>
          <p:cNvPr id="5" name="Content Placeholder 4" descr="polcom obama.jpg"/>
          <p:cNvPicPr>
            <a:picLocks noGrp="1" noChangeAspect="1"/>
          </p:cNvPicPr>
          <p:nvPr>
            <p:ph idx="1"/>
          </p:nvPr>
        </p:nvPicPr>
        <p:blipFill>
          <a:blip r:embed="rId2" cstate="print"/>
          <a:stretch>
            <a:fillRect/>
          </a:stretch>
        </p:blipFill>
        <p:spPr>
          <a:xfrm>
            <a:off x="381000" y="1828801"/>
            <a:ext cx="8577360" cy="5029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Technology</a:t>
            </a:r>
            <a:br>
              <a:rPr lang="en-US" sz="5300" dirty="0" smtClean="0"/>
            </a:br>
            <a:r>
              <a:rPr lang="en-US" dirty="0" smtClean="0"/>
              <a:t>and political communication</a:t>
            </a:r>
            <a:endParaRPr lang="en-US" dirty="0"/>
          </a:p>
        </p:txBody>
      </p:sp>
      <p:pic>
        <p:nvPicPr>
          <p:cNvPr id="6" name="Content Placeholder 5" descr="polcom obama long commercial.jpg"/>
          <p:cNvPicPr>
            <a:picLocks noGrp="1" noChangeAspect="1"/>
          </p:cNvPicPr>
          <p:nvPr>
            <p:ph idx="1"/>
          </p:nvPr>
        </p:nvPicPr>
        <p:blipFill>
          <a:blip r:embed="rId2" cstate="print"/>
          <a:stretch>
            <a:fillRect/>
          </a:stretch>
        </p:blipFill>
        <p:spPr>
          <a:xfrm>
            <a:off x="457200" y="1676400"/>
            <a:ext cx="8293925" cy="5181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communication</a:t>
            </a:r>
            <a:br>
              <a:rPr lang="en-US" dirty="0" smtClean="0"/>
            </a:br>
            <a:r>
              <a:rPr lang="en-US" dirty="0" smtClean="0"/>
              <a:t>			Styles and strategies</a:t>
            </a:r>
            <a:endParaRPr lang="en-US" dirty="0"/>
          </a:p>
        </p:txBody>
      </p:sp>
      <p:sp>
        <p:nvSpPr>
          <p:cNvPr id="3" name="Content Placeholder 2"/>
          <p:cNvSpPr>
            <a:spLocks noGrp="1"/>
          </p:cNvSpPr>
          <p:nvPr>
            <p:ph idx="1"/>
          </p:nvPr>
        </p:nvSpPr>
        <p:spPr>
          <a:xfrm>
            <a:off x="381000" y="1600200"/>
            <a:ext cx="8229600" cy="3429000"/>
          </a:xfrm>
        </p:spPr>
        <p:txBody>
          <a:bodyPr>
            <a:normAutofit fontScale="85000" lnSpcReduction="20000"/>
          </a:bodyPr>
          <a:lstStyle/>
          <a:p>
            <a:r>
              <a:rPr lang="en-US" b="1" dirty="0" smtClean="0"/>
              <a:t>Incumbency Style</a:t>
            </a:r>
            <a:endParaRPr lang="en-US" dirty="0" smtClean="0"/>
          </a:p>
          <a:p>
            <a:pPr lvl="1">
              <a:buClr>
                <a:schemeClr val="accent1"/>
              </a:buClr>
            </a:pPr>
            <a:r>
              <a:rPr lang="en-US" b="1" dirty="0" smtClean="0"/>
              <a:t>Symbolic Trapping of the Office</a:t>
            </a:r>
            <a:endParaRPr lang="en-US" dirty="0" smtClean="0"/>
          </a:p>
          <a:p>
            <a:pPr lvl="1">
              <a:buClr>
                <a:schemeClr val="accent1"/>
              </a:buClr>
              <a:buNone/>
            </a:pPr>
            <a:r>
              <a:rPr lang="en-US" dirty="0" smtClean="0"/>
              <a:t>	(legitimacy, competency, charisma of the office)</a:t>
            </a:r>
          </a:p>
          <a:p>
            <a:pPr lvl="1">
              <a:buClr>
                <a:schemeClr val="accent1"/>
              </a:buClr>
            </a:pPr>
            <a:r>
              <a:rPr lang="en-US" b="1" dirty="0" smtClean="0"/>
              <a:t>Creating </a:t>
            </a:r>
            <a:r>
              <a:rPr lang="en-US" b="1" dirty="0" err="1" smtClean="0"/>
              <a:t>pseudoevents</a:t>
            </a:r>
            <a:r>
              <a:rPr lang="en-US" b="1" dirty="0" smtClean="0"/>
              <a:t> to attract and control media attention</a:t>
            </a:r>
          </a:p>
          <a:p>
            <a:pPr lvl="1">
              <a:buClr>
                <a:schemeClr val="accent1"/>
              </a:buClr>
            </a:pPr>
            <a:r>
              <a:rPr lang="en-US" b="1" dirty="0" smtClean="0"/>
              <a:t>Consulting or negotiating with world leaders</a:t>
            </a:r>
          </a:p>
          <a:p>
            <a:pPr lvl="1">
              <a:buClr>
                <a:schemeClr val="accent1"/>
              </a:buClr>
            </a:pPr>
            <a:r>
              <a:rPr lang="en-US" b="1" dirty="0" smtClean="0"/>
              <a:t>Manipulating the economy or other important domestic issues</a:t>
            </a:r>
          </a:p>
          <a:p>
            <a:pPr lvl="1">
              <a:buClr>
                <a:schemeClr val="accent1"/>
              </a:buClr>
            </a:pPr>
            <a:r>
              <a:rPr lang="en-US" b="1" dirty="0" smtClean="0"/>
              <a:t>Endorsements by party and other important leaders</a:t>
            </a:r>
          </a:p>
          <a:p>
            <a:pPr lvl="1"/>
            <a:endParaRPr lang="en-US" b="1" dirty="0" smtClean="0"/>
          </a:p>
          <a:p>
            <a:pPr lvl="1">
              <a:buNone/>
            </a:pPr>
            <a:endParaRPr lang="en-US" dirty="0"/>
          </a:p>
        </p:txBody>
      </p:sp>
      <p:sp>
        <p:nvSpPr>
          <p:cNvPr id="4" name="TextBox 3"/>
          <p:cNvSpPr txBox="1"/>
          <p:nvPr/>
        </p:nvSpPr>
        <p:spPr>
          <a:xfrm>
            <a:off x="304800" y="4949785"/>
            <a:ext cx="8458200" cy="1631216"/>
          </a:xfrm>
          <a:prstGeom prst="rect">
            <a:avLst/>
          </a:prstGeom>
          <a:noFill/>
          <a:ln w="25400">
            <a:solidFill>
              <a:schemeClr val="accent1"/>
            </a:solidFill>
          </a:ln>
        </p:spPr>
        <p:txBody>
          <a:bodyPr wrap="square" rtlCol="0">
            <a:spAutoFit/>
          </a:bodyPr>
          <a:lstStyle/>
          <a:p>
            <a:r>
              <a:rPr lang="en-US" sz="2000" b="1" dirty="0" smtClean="0"/>
              <a:t>DISADVANTAGES of Running as Incumbent:</a:t>
            </a:r>
          </a:p>
          <a:p>
            <a:pPr lvl="0"/>
            <a:r>
              <a:rPr lang="en-US" sz="2000" dirty="0" smtClean="0"/>
              <a:t>Run on own record</a:t>
            </a:r>
          </a:p>
          <a:p>
            <a:pPr lvl="0"/>
            <a:r>
              <a:rPr lang="en-US" sz="2000" dirty="0" smtClean="0"/>
              <a:t>Public may blame them for all problems</a:t>
            </a:r>
          </a:p>
          <a:p>
            <a:pPr lvl="0"/>
            <a:r>
              <a:rPr lang="en-US" sz="2000" dirty="0" smtClean="0"/>
              <a:t>Besides campaigning they have to do the job they’ve been elected for</a:t>
            </a:r>
          </a:p>
          <a:p>
            <a:pPr lvl="0"/>
            <a:r>
              <a:rPr lang="en-US" sz="2000" dirty="0" smtClean="0"/>
              <a:t>There are much bigger expectations from them than from opponents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communication</a:t>
            </a:r>
            <a:br>
              <a:rPr lang="en-US" dirty="0" smtClean="0"/>
            </a:br>
            <a:r>
              <a:rPr lang="en-US" dirty="0" smtClean="0"/>
              <a:t>			Styles and strategies</a:t>
            </a:r>
            <a:endParaRPr lang="en-US" dirty="0"/>
          </a:p>
        </p:txBody>
      </p:sp>
      <p:sp>
        <p:nvSpPr>
          <p:cNvPr id="3" name="Content Placeholder 2"/>
          <p:cNvSpPr>
            <a:spLocks noGrp="1"/>
          </p:cNvSpPr>
          <p:nvPr>
            <p:ph idx="1"/>
          </p:nvPr>
        </p:nvSpPr>
        <p:spPr/>
        <p:txBody>
          <a:bodyPr/>
          <a:lstStyle/>
          <a:p>
            <a:pPr marL="438912" lvl="1" indent="-320040">
              <a:spcBef>
                <a:spcPts val="0"/>
              </a:spcBef>
              <a:buClr>
                <a:schemeClr val="accent1"/>
              </a:buClr>
              <a:buSzPct val="80000"/>
              <a:buFont typeface="Wingdings 2"/>
              <a:buChar char=""/>
            </a:pPr>
            <a:r>
              <a:rPr lang="en-US" b="1" dirty="0" smtClean="0"/>
              <a:t>Challenger style:</a:t>
            </a:r>
          </a:p>
          <a:p>
            <a:pPr marL="704088" lvl="2" indent="-320040">
              <a:spcBef>
                <a:spcPts val="0"/>
              </a:spcBef>
              <a:buClr>
                <a:schemeClr val="accent1"/>
              </a:buClr>
              <a:buSzPct val="80000"/>
              <a:buFont typeface="Wingdings 2"/>
              <a:buChar char=""/>
            </a:pPr>
            <a:r>
              <a:rPr lang="en-US" b="1" dirty="0" smtClean="0"/>
              <a:t>Attacking the record of opponents</a:t>
            </a:r>
          </a:p>
          <a:p>
            <a:pPr marL="704088" lvl="2" indent="-320040">
              <a:spcBef>
                <a:spcPts val="0"/>
              </a:spcBef>
              <a:buClr>
                <a:schemeClr val="accent1"/>
              </a:buClr>
              <a:buSzPct val="80000"/>
              <a:buFont typeface="Wingdings 2"/>
              <a:buChar char=""/>
            </a:pPr>
            <a:r>
              <a:rPr lang="en-US" b="1" dirty="0" smtClean="0"/>
              <a:t>Taking the offensive position on issues</a:t>
            </a:r>
          </a:p>
          <a:p>
            <a:pPr marL="704088" lvl="2" indent="-320040">
              <a:spcBef>
                <a:spcPts val="0"/>
              </a:spcBef>
              <a:buClr>
                <a:schemeClr val="accent1"/>
              </a:buClr>
              <a:buSzPct val="80000"/>
              <a:buFont typeface="Wingdings 2"/>
              <a:buChar char=""/>
            </a:pPr>
            <a:r>
              <a:rPr lang="en-US" b="1" dirty="0" smtClean="0"/>
              <a:t>Calling for a change</a:t>
            </a:r>
          </a:p>
          <a:p>
            <a:pPr marL="704088" lvl="2" indent="-320040">
              <a:spcBef>
                <a:spcPts val="0"/>
              </a:spcBef>
              <a:buClr>
                <a:schemeClr val="accent1"/>
              </a:buClr>
              <a:buSzPct val="80000"/>
              <a:buFont typeface="Wingdings 2"/>
              <a:buChar char=""/>
            </a:pPr>
            <a:r>
              <a:rPr lang="en-US" b="1" dirty="0" smtClean="0"/>
              <a:t>Emphasizing optimism for the future</a:t>
            </a:r>
          </a:p>
          <a:p>
            <a:pPr marL="704088" lvl="2" indent="-320040">
              <a:spcBef>
                <a:spcPts val="0"/>
              </a:spcBef>
              <a:buClr>
                <a:schemeClr val="accent1"/>
              </a:buClr>
              <a:buSzPct val="80000"/>
              <a:buFont typeface="Wingdings 2"/>
              <a:buChar char=""/>
            </a:pPr>
            <a:r>
              <a:rPr lang="en-US" b="1" dirty="0" smtClean="0"/>
              <a:t>Speaking to traditional values rather than calling for value changes</a:t>
            </a:r>
          </a:p>
          <a:p>
            <a:pPr marL="438912" lvl="1" indent="-320040">
              <a:spcBef>
                <a:spcPts val="0"/>
              </a:spcBef>
              <a:buClr>
                <a:schemeClr val="accent1"/>
              </a:buClr>
              <a:buSzPct val="80000"/>
              <a:buFont typeface="Wingdings 2"/>
              <a:buChar char=""/>
            </a:pPr>
            <a:endParaRPr lang="en-US" sz="2400"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political advertising</a:t>
            </a:r>
            <a:endParaRPr lang="en-US" dirty="0"/>
          </a:p>
        </p:txBody>
      </p:sp>
      <p:sp>
        <p:nvSpPr>
          <p:cNvPr id="3" name="Content Placeholder 2"/>
          <p:cNvSpPr>
            <a:spLocks noGrp="1"/>
          </p:cNvSpPr>
          <p:nvPr>
            <p:ph idx="1"/>
          </p:nvPr>
        </p:nvSpPr>
        <p:spPr>
          <a:xfrm>
            <a:off x="533400" y="1676400"/>
            <a:ext cx="8229600" cy="891809"/>
          </a:xfrm>
        </p:spPr>
        <p:txBody>
          <a:bodyPr/>
          <a:lstStyle/>
          <a:p>
            <a:r>
              <a:rPr lang="en-US" dirty="0" smtClean="0"/>
              <a:t>Your campaign has to be seen!!!</a:t>
            </a:r>
            <a:endParaRPr lang="en-US" dirty="0"/>
          </a:p>
        </p:txBody>
      </p:sp>
      <p:pic>
        <p:nvPicPr>
          <p:cNvPr id="4" name="Picture 3" descr="bilboard.JPG"/>
          <p:cNvPicPr>
            <a:picLocks noChangeAspect="1"/>
          </p:cNvPicPr>
          <p:nvPr/>
        </p:nvPicPr>
        <p:blipFill>
          <a:blip r:embed="rId2" cstate="print"/>
          <a:stretch>
            <a:fillRect/>
          </a:stretch>
        </p:blipFill>
        <p:spPr>
          <a:xfrm>
            <a:off x="0" y="4419600"/>
            <a:ext cx="4026716" cy="2438400"/>
          </a:xfrm>
          <a:prstGeom prst="rect">
            <a:avLst/>
          </a:prstGeom>
        </p:spPr>
      </p:pic>
      <p:pic>
        <p:nvPicPr>
          <p:cNvPr id="5" name="Picture 4" descr="kampan cssd 2.jpg"/>
          <p:cNvPicPr>
            <a:picLocks noChangeAspect="1"/>
          </p:cNvPicPr>
          <p:nvPr/>
        </p:nvPicPr>
        <p:blipFill>
          <a:blip r:embed="rId3" cstate="print"/>
          <a:stretch>
            <a:fillRect/>
          </a:stretch>
        </p:blipFill>
        <p:spPr>
          <a:xfrm>
            <a:off x="3200400" y="3276600"/>
            <a:ext cx="3629025" cy="2914650"/>
          </a:xfrm>
          <a:prstGeom prst="rect">
            <a:avLst/>
          </a:prstGeom>
        </p:spPr>
      </p:pic>
      <p:pic>
        <p:nvPicPr>
          <p:cNvPr id="6" name="Picture 5" descr="kampan cssd 3.jpg"/>
          <p:cNvPicPr>
            <a:picLocks noChangeAspect="1"/>
          </p:cNvPicPr>
          <p:nvPr/>
        </p:nvPicPr>
        <p:blipFill>
          <a:blip r:embed="rId4" cstate="print"/>
          <a:stretch>
            <a:fillRect/>
          </a:stretch>
        </p:blipFill>
        <p:spPr>
          <a:xfrm>
            <a:off x="838200" y="2590800"/>
            <a:ext cx="3286125" cy="2667000"/>
          </a:xfrm>
          <a:prstGeom prst="rect">
            <a:avLst/>
          </a:prstGeom>
        </p:spPr>
      </p:pic>
      <p:pic>
        <p:nvPicPr>
          <p:cNvPr id="7" name="Picture 6" descr="cssd kampan 1.jpg"/>
          <p:cNvPicPr>
            <a:picLocks noChangeAspect="1"/>
          </p:cNvPicPr>
          <p:nvPr/>
        </p:nvPicPr>
        <p:blipFill>
          <a:blip r:embed="rId5" cstate="print"/>
          <a:stretch>
            <a:fillRect/>
          </a:stretch>
        </p:blipFill>
        <p:spPr>
          <a:xfrm>
            <a:off x="5867400" y="2667000"/>
            <a:ext cx="3124200" cy="1738061"/>
          </a:xfrm>
          <a:prstGeom prst="rect">
            <a:avLst/>
          </a:prstGeom>
        </p:spPr>
      </p:pic>
      <p:pic>
        <p:nvPicPr>
          <p:cNvPr id="8" name="Picture 7" descr="cssd kampan 4.jpg"/>
          <p:cNvPicPr>
            <a:picLocks noChangeAspect="1"/>
          </p:cNvPicPr>
          <p:nvPr/>
        </p:nvPicPr>
        <p:blipFill>
          <a:blip r:embed="rId6" cstate="print"/>
          <a:stretch>
            <a:fillRect/>
          </a:stretch>
        </p:blipFill>
        <p:spPr>
          <a:xfrm>
            <a:off x="5943600" y="4836864"/>
            <a:ext cx="3028950" cy="2021136"/>
          </a:xfrm>
          <a:prstGeom prst="rect">
            <a:avLst/>
          </a:prstGeom>
        </p:spPr>
      </p:pic>
      <p:pic>
        <p:nvPicPr>
          <p:cNvPr id="10" name="Picture 9" descr="otazky vm zaber.jpg"/>
          <p:cNvPicPr>
            <a:picLocks noChangeAspect="1"/>
          </p:cNvPicPr>
          <p:nvPr/>
        </p:nvPicPr>
        <p:blipFill>
          <a:blip r:embed="rId7" cstate="print"/>
          <a:stretch>
            <a:fillRect/>
          </a:stretch>
        </p:blipFill>
        <p:spPr>
          <a:xfrm>
            <a:off x="838200" y="2485209"/>
            <a:ext cx="7848600" cy="4372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800" decel="100000"/>
                                        <p:tgtEl>
                                          <p:spTgt spid="6"/>
                                        </p:tgtEl>
                                      </p:cBhvr>
                                    </p:animEffect>
                                    <p:anim calcmode="lin" valueType="num">
                                      <p:cBhvr>
                                        <p:cTn id="32" dur="800" decel="100000" fill="hold"/>
                                        <p:tgtEl>
                                          <p:spTgt spid="6"/>
                                        </p:tgtEl>
                                        <p:attrNameLst>
                                          <p:attrName>style.rotation</p:attrName>
                                        </p:attrNameLst>
                                      </p:cBhvr>
                                      <p:tavLst>
                                        <p:tav tm="0">
                                          <p:val>
                                            <p:fltVal val="-90"/>
                                          </p:val>
                                        </p:tav>
                                        <p:tav tm="100000">
                                          <p:val>
                                            <p:fltVal val="0"/>
                                          </p:val>
                                        </p:tav>
                                      </p:tavLst>
                                    </p:anim>
                                    <p:anim calcmode="lin" valueType="num">
                                      <p:cBhvr>
                                        <p:cTn id="33" dur="800" decel="100000" fill="hold"/>
                                        <p:tgtEl>
                                          <p:spTgt spid="6"/>
                                        </p:tgtEl>
                                        <p:attrNameLst>
                                          <p:attrName>ppt_x</p:attrName>
                                        </p:attrNameLst>
                                      </p:cBhvr>
                                      <p:tavLst>
                                        <p:tav tm="0">
                                          <p:val>
                                            <p:strVal val="#ppt_x+0.4"/>
                                          </p:val>
                                        </p:tav>
                                        <p:tav tm="100000">
                                          <p:val>
                                            <p:strVal val="#ppt_x-0.05"/>
                                          </p:val>
                                        </p:tav>
                                      </p:tavLst>
                                    </p:anim>
                                    <p:anim calcmode="lin" valueType="num">
                                      <p:cBhvr>
                                        <p:cTn id="34" dur="800" decel="100000" fill="hold"/>
                                        <p:tgtEl>
                                          <p:spTgt spid="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ppt_x</p:attrName>
                                        </p:attrNameLst>
                                      </p:cBhvr>
                                      <p:tavLst>
                                        <p:tav tm="0">
                                          <p:val>
                                            <p:strVal val="#ppt_x-.2"/>
                                          </p:val>
                                        </p:tav>
                                        <p:tav tm="100000">
                                          <p:val>
                                            <p:strVal val="#ppt_x"/>
                                          </p:val>
                                        </p:tav>
                                      </p:tavLst>
                                    </p:anim>
                                    <p:anim calcmode="lin" valueType="num">
                                      <p:cBhvr>
                                        <p:cTn id="5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1752600"/>
            <a:ext cx="5105400" cy="3046988"/>
          </a:xfrm>
          <a:prstGeom prst="rect">
            <a:avLst/>
          </a:prstGeom>
          <a:solidFill>
            <a:schemeClr val="bg1"/>
          </a:solidFill>
        </p:spPr>
        <p:txBody>
          <a:bodyPr wrap="square" rtlCol="0">
            <a:spAutoFit/>
          </a:bodyPr>
          <a:lstStyle/>
          <a:p>
            <a:pPr algn="ctr"/>
            <a:r>
              <a:rPr lang="sk-SK" sz="2400" dirty="0" err="1" smtClean="0"/>
              <a:t>Political</a:t>
            </a:r>
            <a:r>
              <a:rPr lang="sk-SK" sz="2400" dirty="0" smtClean="0"/>
              <a:t> </a:t>
            </a:r>
            <a:r>
              <a:rPr lang="sk-SK" sz="2400" dirty="0" err="1" smtClean="0"/>
              <a:t>parties</a:t>
            </a:r>
            <a:r>
              <a:rPr lang="sk-SK" sz="2400" dirty="0" smtClean="0"/>
              <a:t> </a:t>
            </a:r>
            <a:r>
              <a:rPr lang="sk-SK" sz="2400" dirty="0" err="1" smtClean="0"/>
              <a:t>participating</a:t>
            </a:r>
            <a:r>
              <a:rPr lang="sk-SK" sz="2400" dirty="0" smtClean="0"/>
              <a:t> in  OVM</a:t>
            </a:r>
          </a:p>
          <a:p>
            <a:endParaRPr lang="sk-SK" sz="2400" dirty="0" smtClean="0"/>
          </a:p>
          <a:p>
            <a:endParaRPr lang="sk-SK" sz="2400" dirty="0" smtClean="0"/>
          </a:p>
          <a:p>
            <a:endParaRPr lang="sk-SK" sz="2400" dirty="0" smtClean="0"/>
          </a:p>
          <a:p>
            <a:endParaRPr lang="sk-SK" sz="2400" dirty="0" smtClean="0"/>
          </a:p>
          <a:p>
            <a:endParaRPr lang="sk-SK" sz="2400" dirty="0" smtClean="0"/>
          </a:p>
          <a:p>
            <a:endParaRPr lang="sk-SK" sz="2400" dirty="0" smtClean="0"/>
          </a:p>
          <a:p>
            <a:endParaRPr lang="sk-SK" sz="2400" dirty="0" smtClean="0"/>
          </a:p>
        </p:txBody>
      </p:sp>
      <p:sp>
        <p:nvSpPr>
          <p:cNvPr id="2" name="Title 1"/>
          <p:cNvSpPr>
            <a:spLocks noGrp="1"/>
          </p:cNvSpPr>
          <p:nvPr>
            <p:ph type="title"/>
          </p:nvPr>
        </p:nvSpPr>
        <p:spPr/>
        <p:txBody>
          <a:bodyPr>
            <a:normAutofit fontScale="90000"/>
          </a:bodyPr>
          <a:lstStyle/>
          <a:p>
            <a:r>
              <a:rPr lang="en-US" dirty="0" smtClean="0"/>
              <a:t>Importance of political advertising</a:t>
            </a:r>
            <a:endParaRPr lang="en-US" dirty="0"/>
          </a:p>
        </p:txBody>
      </p:sp>
      <p:pic>
        <p:nvPicPr>
          <p:cNvPr id="5" name="Picture 4" descr="zelezny.jpg"/>
          <p:cNvPicPr>
            <a:picLocks noChangeAspect="1"/>
          </p:cNvPicPr>
          <p:nvPr/>
        </p:nvPicPr>
        <p:blipFill>
          <a:blip r:embed="rId2" cstate="print"/>
          <a:stretch>
            <a:fillRect/>
          </a:stretch>
        </p:blipFill>
        <p:spPr>
          <a:xfrm>
            <a:off x="6248400" y="1524000"/>
            <a:ext cx="2895600" cy="1628775"/>
          </a:xfrm>
          <a:prstGeom prst="rect">
            <a:avLst/>
          </a:prstGeom>
        </p:spPr>
      </p:pic>
      <p:pic>
        <p:nvPicPr>
          <p:cNvPr id="6" name="Picture 5" descr="snked logo.jpg"/>
          <p:cNvPicPr>
            <a:picLocks noChangeAspect="1"/>
          </p:cNvPicPr>
          <p:nvPr/>
        </p:nvPicPr>
        <p:blipFill>
          <a:blip r:embed="rId3" cstate="print"/>
          <a:stretch>
            <a:fillRect/>
          </a:stretch>
        </p:blipFill>
        <p:spPr>
          <a:xfrm>
            <a:off x="6248400" y="1524000"/>
            <a:ext cx="981075" cy="571500"/>
          </a:xfrm>
          <a:prstGeom prst="rect">
            <a:avLst/>
          </a:prstGeom>
        </p:spPr>
      </p:pic>
      <p:pic>
        <p:nvPicPr>
          <p:cNvPr id="7" name="Picture 6" descr="volby 2006 vysle.png"/>
          <p:cNvPicPr>
            <a:picLocks noChangeAspect="1"/>
          </p:cNvPicPr>
          <p:nvPr/>
        </p:nvPicPr>
        <p:blipFill>
          <a:blip r:embed="rId4" cstate="print"/>
          <a:stretch>
            <a:fillRect/>
          </a:stretch>
        </p:blipFill>
        <p:spPr>
          <a:xfrm>
            <a:off x="4419600" y="3920998"/>
            <a:ext cx="4724400" cy="2937002"/>
          </a:xfrm>
          <a:prstGeom prst="rect">
            <a:avLst/>
          </a:prstGeom>
        </p:spPr>
      </p:pic>
      <p:graphicFrame>
        <p:nvGraphicFramePr>
          <p:cNvPr id="8" name="Diagram 7"/>
          <p:cNvGraphicFramePr/>
          <p:nvPr/>
        </p:nvGraphicFramePr>
        <p:xfrm>
          <a:off x="609600" y="2362200"/>
          <a:ext cx="4114800" cy="228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descr="otazky vm zaber.jpg"/>
          <p:cNvPicPr>
            <a:picLocks noChangeAspect="1"/>
          </p:cNvPicPr>
          <p:nvPr/>
        </p:nvPicPr>
        <p:blipFill>
          <a:blip r:embed="rId10" cstate="print"/>
          <a:stretch>
            <a:fillRect/>
          </a:stretch>
        </p:blipFill>
        <p:spPr>
          <a:xfrm>
            <a:off x="1143000" y="4724400"/>
            <a:ext cx="2895600" cy="1613263"/>
          </a:xfrm>
          <a:prstGeom prst="rect">
            <a:avLst/>
          </a:prstGeom>
        </p:spPr>
      </p:pic>
      <p:cxnSp>
        <p:nvCxnSpPr>
          <p:cNvPr id="13" name="Straight Arrow Connector 12"/>
          <p:cNvCxnSpPr/>
          <p:nvPr/>
        </p:nvCxnSpPr>
        <p:spPr>
          <a:xfrm rot="16200000" flipH="1">
            <a:off x="6591300" y="4076700"/>
            <a:ext cx="3505200" cy="685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2667000" y="2667000"/>
            <a:ext cx="5334000" cy="2362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nk Gothic Lt AT" pitchFamily="2" charset="0"/>
              </a:rPr>
              <a:t>CAPTOLOGY</a:t>
            </a:r>
            <a:endParaRPr lang="en-US" dirty="0">
              <a:latin typeface="Bank Gothic Lt AT" pitchFamily="2" charset="0"/>
            </a:endParaRPr>
          </a:p>
        </p:txBody>
      </p:sp>
      <p:sp>
        <p:nvSpPr>
          <p:cNvPr id="3" name="Content Placeholder 2"/>
          <p:cNvSpPr>
            <a:spLocks noGrp="1"/>
          </p:cNvSpPr>
          <p:nvPr>
            <p:ph idx="1"/>
          </p:nvPr>
        </p:nvSpPr>
        <p:spPr>
          <a:xfrm>
            <a:off x="685800" y="1783560"/>
            <a:ext cx="8229600" cy="4572000"/>
          </a:xfrm>
        </p:spPr>
        <p:txBody>
          <a:bodyPr>
            <a:normAutofit/>
          </a:bodyPr>
          <a:lstStyle/>
          <a:p>
            <a:r>
              <a:rPr lang="en-US" sz="2600" dirty="0" err="1" smtClean="0">
                <a:latin typeface="Bank Gothic Lt AT" pitchFamily="2" charset="0"/>
              </a:rPr>
              <a:t>Captology</a:t>
            </a:r>
            <a:r>
              <a:rPr lang="en-US" sz="2600" dirty="0" smtClean="0">
                <a:latin typeface="Bank Gothic Lt AT" pitchFamily="2" charset="0"/>
              </a:rPr>
              <a:t> is the study of computers as persuasive technologies.</a:t>
            </a:r>
          </a:p>
          <a:p>
            <a:r>
              <a:rPr lang="en-US" sz="4000" dirty="0" smtClean="0">
                <a:latin typeface="Bank Gothic Lt AT" pitchFamily="2" charset="0"/>
              </a:rPr>
              <a:t>CAPT</a:t>
            </a:r>
            <a:r>
              <a:rPr lang="en-US" sz="2600" dirty="0" smtClean="0">
                <a:latin typeface="Bank Gothic Lt AT" pitchFamily="2" charset="0"/>
              </a:rPr>
              <a:t> (Computers as persuasive technologies)</a:t>
            </a:r>
            <a:endParaRPr lang="en-US" sz="2600" dirty="0">
              <a:latin typeface="Bank Gothic Lt AT" pitchFamily="2" charset="0"/>
            </a:endParaRPr>
          </a:p>
        </p:txBody>
      </p:sp>
      <p:pic>
        <p:nvPicPr>
          <p:cNvPr id="4" name="Picture 3" descr="captology.gif"/>
          <p:cNvPicPr>
            <a:picLocks noChangeAspect="1"/>
          </p:cNvPicPr>
          <p:nvPr/>
        </p:nvPicPr>
        <p:blipFill>
          <a:blip r:embed="rId2" cstate="print"/>
          <a:stretch>
            <a:fillRect/>
          </a:stretch>
        </p:blipFill>
        <p:spPr>
          <a:xfrm>
            <a:off x="5029200" y="4038600"/>
            <a:ext cx="3897137" cy="2659057"/>
          </a:xfrm>
          <a:prstGeom prst="rect">
            <a:avLst/>
          </a:prstGeom>
        </p:spPr>
      </p:pic>
      <p:sp>
        <p:nvSpPr>
          <p:cNvPr id="6" name="TextBox 5"/>
          <p:cNvSpPr txBox="1"/>
          <p:nvPr/>
        </p:nvSpPr>
        <p:spPr>
          <a:xfrm>
            <a:off x="533400" y="4495800"/>
            <a:ext cx="4191000" cy="1938992"/>
          </a:xfrm>
          <a:prstGeom prst="rect">
            <a:avLst/>
          </a:prstGeom>
          <a:noFill/>
          <a:ln w="50800" cmpd="dbl">
            <a:solidFill>
              <a:schemeClr val="accent1"/>
            </a:solidFill>
          </a:ln>
        </p:spPr>
        <p:txBody>
          <a:bodyPr wrap="square" rtlCol="0">
            <a:spAutoFit/>
          </a:bodyPr>
          <a:lstStyle/>
          <a:p>
            <a:pPr algn="just"/>
            <a:r>
              <a:rPr lang="en-US" sz="2000" dirty="0" smtClean="0"/>
              <a:t>Design, </a:t>
            </a:r>
            <a:r>
              <a:rPr lang="en-US" sz="2000" dirty="0"/>
              <a:t>r</a:t>
            </a:r>
            <a:r>
              <a:rPr lang="en-US" sz="2000" dirty="0" smtClean="0"/>
              <a:t>esearch, and program analysis of </a:t>
            </a:r>
            <a:r>
              <a:rPr lang="en-US" sz="2000" b="1" dirty="0" smtClean="0"/>
              <a:t>interactive computing products (web, mobile phones, other interactive devices) </a:t>
            </a:r>
            <a:r>
              <a:rPr lang="en-US" sz="2000" dirty="0" smtClean="0"/>
              <a:t>for the purpose of changing people’s attitudes and behavior</a:t>
            </a:r>
            <a:endParaRPr lang="en-US" sz="2000"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err="1" smtClean="0"/>
              <a:t>What</a:t>
            </a:r>
            <a:r>
              <a:rPr lang="sk-SK" dirty="0" smtClean="0"/>
              <a:t> </a:t>
            </a:r>
            <a:r>
              <a:rPr lang="sk-SK" dirty="0" err="1" smtClean="0"/>
              <a:t>is</a:t>
            </a:r>
            <a:r>
              <a:rPr lang="sk-SK" dirty="0" smtClean="0"/>
              <a:t> a </a:t>
            </a:r>
            <a:r>
              <a:rPr lang="sk-SK" dirty="0" err="1" smtClean="0"/>
              <a:t>political</a:t>
            </a:r>
            <a:r>
              <a:rPr lang="sk-SK" dirty="0" smtClean="0"/>
              <a:t> </a:t>
            </a:r>
            <a:r>
              <a:rPr lang="sk-SK" dirty="0" err="1" smtClean="0"/>
              <a:t>campaign</a:t>
            </a:r>
            <a:r>
              <a:rPr lang="sk-SK" dirty="0" smtClean="0"/>
              <a:t> </a:t>
            </a:r>
            <a:r>
              <a:rPr lang="sk-SK" dirty="0" err="1" smtClean="0"/>
              <a:t>about</a:t>
            </a:r>
            <a:r>
              <a:rPr lang="sk-SK" dirty="0" smtClean="0"/>
              <a:t>?</a:t>
            </a:r>
            <a:endParaRPr lang="en-US" dirty="0"/>
          </a:p>
        </p:txBody>
      </p:sp>
      <p:sp>
        <p:nvSpPr>
          <p:cNvPr id="5" name="TextBox 4"/>
          <p:cNvSpPr txBox="1"/>
          <p:nvPr/>
        </p:nvSpPr>
        <p:spPr>
          <a:xfrm>
            <a:off x="457200" y="1981200"/>
            <a:ext cx="8305800" cy="1354217"/>
          </a:xfrm>
          <a:prstGeom prst="rect">
            <a:avLst/>
          </a:prstGeom>
          <a:solidFill>
            <a:schemeClr val="bg1">
              <a:lumMod val="95000"/>
            </a:schemeClr>
          </a:solidFill>
          <a:ln w="25400">
            <a:solidFill>
              <a:schemeClr val="tx1"/>
            </a:solidFill>
          </a:ln>
        </p:spPr>
        <p:txBody>
          <a:bodyPr wrap="square" rtlCol="0">
            <a:spAutoFit/>
          </a:bodyPr>
          <a:lstStyle/>
          <a:p>
            <a:pPr algn="just"/>
            <a:r>
              <a:rPr lang="en-US" sz="3200" dirty="0" smtClean="0"/>
              <a:t>Political campaign is mostly about mobilizing your </a:t>
            </a:r>
            <a:r>
              <a:rPr lang="en-US" sz="3200" b="1" dirty="0" smtClean="0"/>
              <a:t>usual voters </a:t>
            </a:r>
            <a:r>
              <a:rPr lang="en-US" sz="3200" dirty="0" smtClean="0"/>
              <a:t>and gaining </a:t>
            </a:r>
            <a:r>
              <a:rPr lang="en-US" sz="3200" b="1" dirty="0" smtClean="0"/>
              <a:t>undecided voters</a:t>
            </a:r>
          </a:p>
          <a:p>
            <a:endParaRPr lang="en-US" dirty="0"/>
          </a:p>
        </p:txBody>
      </p:sp>
      <p:pic>
        <p:nvPicPr>
          <p:cNvPr id="6" name="Picture 5" descr="scales.bmp"/>
          <p:cNvPicPr>
            <a:picLocks noChangeAspect="1"/>
          </p:cNvPicPr>
          <p:nvPr/>
        </p:nvPicPr>
        <p:blipFill>
          <a:blip r:embed="rId2" cstate="print"/>
          <a:stretch>
            <a:fillRect/>
          </a:stretch>
        </p:blipFill>
        <p:spPr>
          <a:xfrm>
            <a:off x="2590800" y="3776015"/>
            <a:ext cx="4076700" cy="30819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Bank Gothic Lt AT" pitchFamily="2" charset="0"/>
              </a:rPr>
              <a:t>Current </a:t>
            </a:r>
            <a:r>
              <a:rPr lang="en-US" sz="3600" dirty="0" err="1" smtClean="0">
                <a:latin typeface="Bank Gothic Lt AT" pitchFamily="2" charset="0"/>
              </a:rPr>
              <a:t>Captology</a:t>
            </a:r>
            <a:r>
              <a:rPr lang="en-US" sz="3600" dirty="0" smtClean="0">
                <a:latin typeface="Bank Gothic Lt AT" pitchFamily="2" charset="0"/>
              </a:rPr>
              <a:t> projects</a:t>
            </a:r>
            <a:endParaRPr lang="en-US" sz="3600" dirty="0">
              <a:latin typeface="Bank Gothic Lt AT" pitchFamily="2" charset="0"/>
            </a:endParaRPr>
          </a:p>
        </p:txBody>
      </p:sp>
      <p:sp>
        <p:nvSpPr>
          <p:cNvPr id="3" name="Content Placeholder 2"/>
          <p:cNvSpPr>
            <a:spLocks noGrp="1"/>
          </p:cNvSpPr>
          <p:nvPr>
            <p:ph idx="1"/>
          </p:nvPr>
        </p:nvSpPr>
        <p:spPr>
          <a:xfrm>
            <a:off x="533400" y="1600200"/>
            <a:ext cx="8305800" cy="5074440"/>
          </a:xfrm>
        </p:spPr>
        <p:txBody>
          <a:bodyPr>
            <a:normAutofit/>
          </a:bodyPr>
          <a:lstStyle/>
          <a:p>
            <a:r>
              <a:rPr lang="en-US" b="1" dirty="0" smtClean="0">
                <a:latin typeface="Bank Gothic Lt AT" pitchFamily="2" charset="0"/>
              </a:rPr>
              <a:t>Persuasive online video </a:t>
            </a:r>
          </a:p>
          <a:p>
            <a:pPr>
              <a:buNone/>
            </a:pPr>
            <a:r>
              <a:rPr lang="en-US" b="1" dirty="0" smtClean="0">
                <a:latin typeface="Bank Gothic Lt AT" pitchFamily="2" charset="0"/>
              </a:rPr>
              <a:t>	</a:t>
            </a:r>
            <a:r>
              <a:rPr lang="en-US" dirty="0" smtClean="0">
                <a:latin typeface="Bank Gothic Lt AT" pitchFamily="2" charset="0"/>
              </a:rPr>
              <a:t>(</a:t>
            </a:r>
            <a:r>
              <a:rPr lang="en-US" dirty="0" err="1" smtClean="0">
                <a:latin typeface="Bank Gothic Lt AT" pitchFamily="2" charset="0"/>
              </a:rPr>
              <a:t>Youtube</a:t>
            </a:r>
            <a:r>
              <a:rPr lang="en-US" dirty="0" smtClean="0">
                <a:latin typeface="Bank Gothic Lt AT" pitchFamily="2" charset="0"/>
              </a:rPr>
              <a:t> – political campaign, advertising)</a:t>
            </a:r>
          </a:p>
          <a:p>
            <a:r>
              <a:rPr lang="en-US" b="1" dirty="0" smtClean="0">
                <a:latin typeface="Bank Gothic Lt AT" pitchFamily="2" charset="0"/>
              </a:rPr>
              <a:t>Psychology of </a:t>
            </a:r>
            <a:r>
              <a:rPr lang="en-US" b="1" dirty="0" err="1" smtClean="0">
                <a:latin typeface="Bank Gothic Lt AT" pitchFamily="2" charset="0"/>
              </a:rPr>
              <a:t>Facebook</a:t>
            </a:r>
            <a:endParaRPr lang="en-US" b="1" dirty="0" smtClean="0">
              <a:latin typeface="Bank Gothic Lt AT" pitchFamily="2" charset="0"/>
            </a:endParaRPr>
          </a:p>
          <a:p>
            <a:pPr>
              <a:buNone/>
            </a:pPr>
            <a:r>
              <a:rPr lang="en-US" b="1" dirty="0" smtClean="0">
                <a:latin typeface="Bank Gothic Lt AT" pitchFamily="2" charset="0"/>
              </a:rPr>
              <a:t>	(</a:t>
            </a:r>
            <a:r>
              <a:rPr lang="en-US" dirty="0" smtClean="0">
                <a:latin typeface="Bank Gothic Lt AT" pitchFamily="2" charset="0"/>
              </a:rPr>
              <a:t>how influence takes place inside a social network</a:t>
            </a:r>
            <a:r>
              <a:rPr lang="en-US" b="1" dirty="0" smtClean="0">
                <a:latin typeface="Bank Gothic Lt AT" pitchFamily="2" charset="0"/>
              </a:rPr>
              <a:t>)</a:t>
            </a:r>
          </a:p>
          <a:p>
            <a:r>
              <a:rPr lang="en-US" b="1" dirty="0" smtClean="0">
                <a:latin typeface="Bank Gothic Lt AT" pitchFamily="2" charset="0"/>
              </a:rPr>
              <a:t>Peace Innovation &amp; Technology</a:t>
            </a:r>
          </a:p>
          <a:p>
            <a:pPr>
              <a:buNone/>
            </a:pPr>
            <a:r>
              <a:rPr lang="en-US" b="1" dirty="0" smtClean="0">
                <a:latin typeface="Bank Gothic Lt AT" pitchFamily="2" charset="0"/>
              </a:rPr>
              <a:t>	</a:t>
            </a:r>
            <a:r>
              <a:rPr lang="en-US" dirty="0" smtClean="0">
                <a:latin typeface="Bank Gothic Lt AT" pitchFamily="2" charset="0"/>
              </a:rPr>
              <a:t>(Stanford researchers believe that, with the new digital tools, world peace is possible in 30 years)</a:t>
            </a:r>
          </a:p>
          <a:p>
            <a:r>
              <a:rPr lang="en-US" b="1" dirty="0" smtClean="0">
                <a:latin typeface="Bank Gothic Lt AT" pitchFamily="2" charset="0"/>
              </a:rPr>
              <a:t>Web Credibility Studies</a:t>
            </a:r>
          </a:p>
          <a:p>
            <a:pPr>
              <a:buNone/>
            </a:pPr>
            <a:r>
              <a:rPr lang="en-US" b="1" dirty="0" smtClean="0">
                <a:latin typeface="Bank Gothic Lt AT" pitchFamily="2" charset="0"/>
              </a:rPr>
              <a:t>	</a:t>
            </a:r>
            <a:r>
              <a:rPr lang="en-US" dirty="0" smtClean="0">
                <a:latin typeface="Bank Gothic Lt AT" pitchFamily="2" charset="0"/>
              </a:rPr>
              <a:t>(How to increase the credibility of your web presentation)</a:t>
            </a:r>
            <a:endParaRPr lang="en-US" dirty="0">
              <a:latin typeface="Bank Gothic Lt A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facebook power.jpg"/>
          <p:cNvPicPr>
            <a:picLocks noGrp="1" noChangeAspect="1"/>
          </p:cNvPicPr>
          <p:nvPr>
            <p:ph idx="1"/>
          </p:nvPr>
        </p:nvPicPr>
        <p:blipFill>
          <a:blip r:embed="rId2" cstate="print"/>
          <a:stretch>
            <a:fillRect/>
          </a:stretch>
        </p:blipFill>
        <p:spPr>
          <a:xfrm>
            <a:off x="-1" y="0"/>
            <a:ext cx="9959789"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nk Gothic Lt AT" pitchFamily="2" charset="0"/>
              </a:rPr>
              <a:t>“Alarm clocking”</a:t>
            </a:r>
            <a:endParaRPr lang="en-US" dirty="0">
              <a:latin typeface="Bank Gothic Lt AT" pitchFamily="2" charset="0"/>
            </a:endParaRPr>
          </a:p>
        </p:txBody>
      </p:sp>
      <p:sp>
        <p:nvSpPr>
          <p:cNvPr id="5" name="TextBox 4"/>
          <p:cNvSpPr txBox="1"/>
          <p:nvPr/>
        </p:nvSpPr>
        <p:spPr>
          <a:xfrm>
            <a:off x="1219200" y="1295400"/>
            <a:ext cx="6553200" cy="923330"/>
          </a:xfrm>
          <a:prstGeom prst="rect">
            <a:avLst/>
          </a:prstGeom>
          <a:noFill/>
        </p:spPr>
        <p:txBody>
          <a:bodyPr wrap="square" rtlCol="0">
            <a:spAutoFit/>
          </a:bodyPr>
          <a:lstStyle/>
          <a:p>
            <a:r>
              <a:rPr lang="en-US" u="sng" dirty="0" smtClean="0"/>
              <a:t>Watch this for better understanding: </a:t>
            </a:r>
            <a:r>
              <a:rPr lang="en-US" dirty="0" smtClean="0"/>
              <a:t>http://www.youtube.com/watch?v=SaKyjKvembQ&amp;eurl=http%3A%2F%2Fwww.captology.tv%2F&amp;feature=player_embedded</a:t>
            </a:r>
            <a:endParaRPr lang="en-US" dirty="0"/>
          </a:p>
        </p:txBody>
      </p:sp>
      <p:pic>
        <p:nvPicPr>
          <p:cNvPr id="6" name="Picture 5" descr="steepandcheap.jpg"/>
          <p:cNvPicPr>
            <a:picLocks noChangeAspect="1"/>
          </p:cNvPicPr>
          <p:nvPr/>
        </p:nvPicPr>
        <p:blipFill>
          <a:blip r:embed="rId2" cstate="print"/>
          <a:stretch>
            <a:fillRect/>
          </a:stretch>
        </p:blipFill>
        <p:spPr>
          <a:xfrm>
            <a:off x="685800" y="2209800"/>
            <a:ext cx="7848600" cy="44380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ank Gothic Lt AT" pitchFamily="2" charset="0"/>
              </a:rPr>
              <a:t>Captology</a:t>
            </a:r>
            <a:endParaRPr lang="en-US" dirty="0">
              <a:latin typeface="Bank Gothic Lt AT" pitchFamily="2" charset="0"/>
            </a:endParaRPr>
          </a:p>
        </p:txBody>
      </p:sp>
      <p:pic>
        <p:nvPicPr>
          <p:cNvPr id="4" name="Picture 3" descr="amazon.jpg"/>
          <p:cNvPicPr>
            <a:picLocks noChangeAspect="1"/>
          </p:cNvPicPr>
          <p:nvPr/>
        </p:nvPicPr>
        <p:blipFill>
          <a:blip r:embed="rId2" cstate="print"/>
          <a:stretch>
            <a:fillRect/>
          </a:stretch>
        </p:blipFill>
        <p:spPr>
          <a:xfrm>
            <a:off x="1219200" y="1371600"/>
            <a:ext cx="6934200" cy="5160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ndel Gothic AT" pitchFamily="2" charset="0"/>
              </a:rPr>
              <a:t>NEUROMARKETING</a:t>
            </a:r>
            <a:endParaRPr lang="en-US" dirty="0">
              <a:latin typeface="Handel Gothic AT" pitchFamily="2" charset="0"/>
            </a:endParaRPr>
          </a:p>
        </p:txBody>
      </p:sp>
      <p:pic>
        <p:nvPicPr>
          <p:cNvPr id="4" name="Content Placeholder 3" descr="brain 2.jpg"/>
          <p:cNvPicPr>
            <a:picLocks noGrp="1" noChangeAspect="1"/>
          </p:cNvPicPr>
          <p:nvPr>
            <p:ph idx="1"/>
          </p:nvPr>
        </p:nvPicPr>
        <p:blipFill>
          <a:blip r:embed="rId2" cstate="print"/>
          <a:stretch>
            <a:fillRect/>
          </a:stretch>
        </p:blipFill>
        <p:spPr>
          <a:xfrm>
            <a:off x="8058150" y="0"/>
            <a:ext cx="1085850" cy="1085850"/>
          </a:xfrm>
        </p:spPr>
      </p:pic>
      <p:sp>
        <p:nvSpPr>
          <p:cNvPr id="5" name="Content Placeholder 2"/>
          <p:cNvSpPr txBox="1">
            <a:spLocks/>
          </p:cNvSpPr>
          <p:nvPr/>
        </p:nvSpPr>
        <p:spPr>
          <a:xfrm>
            <a:off x="914400" y="1783560"/>
            <a:ext cx="7772400" cy="457200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i="0" u="none" strike="noStrike" kern="1200" cap="none" spc="0" normalizeH="0" baseline="0" noProof="0" dirty="0" smtClean="0">
                <a:ln>
                  <a:noFill/>
                </a:ln>
                <a:solidFill>
                  <a:schemeClr val="tx1"/>
                </a:solidFill>
                <a:effectLst/>
                <a:uLnTx/>
                <a:uFillTx/>
                <a:ea typeface="+mn-ea"/>
                <a:cs typeface="+mn-cs"/>
              </a:rPr>
              <a:t>Neuroscience +</a:t>
            </a:r>
            <a:r>
              <a:rPr kumimoji="0" lang="en-US" sz="3000" i="0" u="none" strike="noStrike" kern="1200" cap="none" spc="0" normalizeH="0" noProof="0" dirty="0" smtClean="0">
                <a:ln>
                  <a:noFill/>
                </a:ln>
                <a:solidFill>
                  <a:schemeClr val="tx1"/>
                </a:solidFill>
                <a:effectLst/>
                <a:uLnTx/>
                <a:uFillTx/>
                <a:ea typeface="+mn-ea"/>
                <a:cs typeface="+mn-cs"/>
              </a:rPr>
              <a:t> Marketing = </a:t>
            </a:r>
            <a:r>
              <a:rPr kumimoji="0" lang="en-US" sz="3000" i="0" u="none" strike="noStrike" kern="1200" cap="none" spc="0" normalizeH="0" noProof="0" dirty="0" err="1" smtClean="0">
                <a:ln>
                  <a:noFill/>
                </a:ln>
                <a:solidFill>
                  <a:schemeClr val="tx1"/>
                </a:solidFill>
                <a:effectLst/>
                <a:uLnTx/>
                <a:uFillTx/>
                <a:ea typeface="+mn-ea"/>
                <a:cs typeface="+mn-cs"/>
              </a:rPr>
              <a:t>Neuromarketing</a:t>
            </a:r>
            <a:endParaRPr kumimoji="0" lang="en-US" sz="3000" i="0" u="none" strike="noStrike" kern="1200" cap="none" spc="0" normalizeH="0" baseline="0" noProof="0" dirty="0" smtClean="0">
              <a:ln>
                <a:noFill/>
              </a:ln>
              <a:solidFill>
                <a:schemeClr val="tx1"/>
              </a:solidFill>
              <a:effectLst/>
              <a:uLnTx/>
              <a:uFillTx/>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smtClean="0">
                <a:ln>
                  <a:noFill/>
                </a:ln>
                <a:solidFill>
                  <a:schemeClr val="tx1"/>
                </a:solidFill>
                <a:effectLst/>
                <a:uLnTx/>
                <a:uFillTx/>
                <a:ea typeface="+mn-ea"/>
                <a:cs typeface="+mn-cs"/>
              </a:rPr>
              <a:t>Study of consumer’s </a:t>
            </a:r>
            <a:r>
              <a:rPr kumimoji="0" lang="en-US" sz="3000" b="0" i="0" u="none" strike="noStrike" kern="1200" cap="none" spc="0" normalizeH="0" baseline="0" noProof="0" dirty="0" err="1" smtClean="0">
                <a:ln>
                  <a:noFill/>
                </a:ln>
                <a:solidFill>
                  <a:schemeClr val="tx1"/>
                </a:solidFill>
                <a:effectLst/>
                <a:uLnTx/>
                <a:uFillTx/>
                <a:ea typeface="+mn-ea"/>
                <a:cs typeface="+mn-cs"/>
              </a:rPr>
              <a:t>sensorimotor</a:t>
            </a:r>
            <a:r>
              <a:rPr kumimoji="0" lang="en-US" sz="3000" b="0" i="0" u="none" strike="noStrike" kern="1200" cap="none" spc="0" normalizeH="0" baseline="0" noProof="0" dirty="0" smtClean="0">
                <a:ln>
                  <a:noFill/>
                </a:ln>
                <a:solidFill>
                  <a:schemeClr val="tx1"/>
                </a:solidFill>
                <a:effectLst/>
                <a:uLnTx/>
                <a:uFillTx/>
                <a:ea typeface="+mn-ea"/>
                <a:cs typeface="+mn-cs"/>
              </a:rPr>
              <a:t>, cognitive, and affective responses to marketing stimuli by the means of </a:t>
            </a:r>
            <a:r>
              <a:rPr kumimoji="0" lang="en-US" sz="3000" b="0" i="0" u="none" strike="noStrike" kern="1200" cap="none" spc="0" normalizeH="0" baseline="0" noProof="0" dirty="0" err="1" smtClean="0">
                <a:ln>
                  <a:noFill/>
                </a:ln>
                <a:solidFill>
                  <a:schemeClr val="tx1"/>
                </a:solidFill>
                <a:effectLst/>
                <a:uLnTx/>
                <a:uFillTx/>
                <a:ea typeface="+mn-ea"/>
                <a:cs typeface="+mn-cs"/>
              </a:rPr>
              <a:t>brainscanning</a:t>
            </a:r>
            <a:endParaRPr kumimoji="0" lang="en-US" sz="3000" b="0" i="0" u="none" strike="noStrike" kern="1200" cap="none" spc="0" normalizeH="0" baseline="0" noProof="0" dirty="0" smtClean="0">
              <a:ln>
                <a:noFill/>
              </a:ln>
              <a:solidFill>
                <a:schemeClr val="tx1"/>
              </a:solidFill>
              <a:effectLst/>
              <a:uLnTx/>
              <a:uFillTx/>
              <a:ea typeface="+mn-ea"/>
              <a:cs typeface="+mn-cs"/>
            </a:endParaRPr>
          </a:p>
          <a:p>
            <a:pPr marL="868680" lvl="1" indent="-342900">
              <a:spcBef>
                <a:spcPts val="700"/>
              </a:spcBef>
              <a:buClr>
                <a:schemeClr val="tx2"/>
              </a:buClr>
              <a:buSzPct val="95000"/>
              <a:buFont typeface="Wingdings"/>
              <a:buChar char=""/>
            </a:pPr>
            <a:r>
              <a:rPr lang="en-US" sz="3000" noProof="0" dirty="0" err="1" smtClean="0"/>
              <a:t>fMRI</a:t>
            </a:r>
            <a:endParaRPr lang="en-US" sz="3000" noProof="0" dirty="0" smtClean="0"/>
          </a:p>
          <a:p>
            <a:pPr marL="868680" lvl="1" indent="-342900">
              <a:spcBef>
                <a:spcPts val="700"/>
              </a:spcBef>
              <a:buClr>
                <a:schemeClr val="tx2"/>
              </a:buClr>
              <a:buSzPct val="95000"/>
              <a:buFont typeface="Wingdings"/>
              <a:buChar char=""/>
            </a:pPr>
            <a:r>
              <a:rPr kumimoji="0" lang="en-US" sz="3000" b="0" i="0" u="none" strike="noStrike" kern="1200" cap="none" spc="0" normalizeH="0" baseline="0" dirty="0" smtClean="0">
                <a:ln>
                  <a:noFill/>
                </a:ln>
                <a:solidFill>
                  <a:schemeClr val="tx1"/>
                </a:solidFill>
                <a:effectLst/>
                <a:uLnTx/>
                <a:uFillTx/>
                <a:ea typeface="+mn-ea"/>
                <a:cs typeface="+mn-cs"/>
              </a:rPr>
              <a:t>EEG</a:t>
            </a:r>
          </a:p>
          <a:p>
            <a:pPr marL="868680" lvl="1" indent="-342900">
              <a:spcBef>
                <a:spcPts val="700"/>
              </a:spcBef>
              <a:buClr>
                <a:schemeClr val="tx2"/>
              </a:buClr>
              <a:buSzPct val="95000"/>
              <a:buFont typeface="Wingdings"/>
              <a:buChar char=""/>
            </a:pPr>
            <a:endParaRPr kumimoji="0" lang="en-US" sz="3000" b="0" i="0" u="none" strike="noStrike" kern="1200" cap="none" spc="0" normalizeH="0" baseline="0" dirty="0" smtClean="0">
              <a:ln>
                <a:noFill/>
              </a:ln>
              <a:solidFill>
                <a:schemeClr val="tx1"/>
              </a:solidFill>
              <a:effectLst/>
              <a:uLnTx/>
              <a:uFillTx/>
              <a:ea typeface="+mn-ea"/>
              <a:cs typeface="+mn-cs"/>
            </a:endParaRPr>
          </a:p>
        </p:txBody>
      </p:sp>
      <p:pic>
        <p:nvPicPr>
          <p:cNvPr id="8" name="Picture 2" descr="MR a PET obrázek"/>
          <p:cNvPicPr>
            <a:picLocks noChangeAspect="1" noChangeArrowheads="1"/>
          </p:cNvPicPr>
          <p:nvPr/>
        </p:nvPicPr>
        <p:blipFill>
          <a:blip r:embed="rId3" cstate="print"/>
          <a:srcRect/>
          <a:stretch>
            <a:fillRect/>
          </a:stretch>
        </p:blipFill>
        <p:spPr bwMode="auto">
          <a:xfrm>
            <a:off x="6465887" y="5323301"/>
            <a:ext cx="2678113" cy="1534699"/>
          </a:xfrm>
          <a:prstGeom prst="rect">
            <a:avLst/>
          </a:prstGeom>
          <a:noFill/>
        </p:spPr>
      </p:pic>
      <p:pic>
        <p:nvPicPr>
          <p:cNvPr id="9" name="Picture 8" descr="eeg.jpg"/>
          <p:cNvPicPr>
            <a:picLocks noChangeAspect="1"/>
          </p:cNvPicPr>
          <p:nvPr/>
        </p:nvPicPr>
        <p:blipFill>
          <a:blip r:embed="rId4" cstate="print"/>
          <a:stretch>
            <a:fillRect/>
          </a:stretch>
        </p:blipFill>
        <p:spPr>
          <a:xfrm>
            <a:off x="381000" y="5393199"/>
            <a:ext cx="1976691" cy="1464801"/>
          </a:xfrm>
          <a:prstGeom prst="rect">
            <a:avLst/>
          </a:prstGeom>
        </p:spPr>
      </p:pic>
      <p:pic>
        <p:nvPicPr>
          <p:cNvPr id="11" name="Picture 10" descr="nike logo.jpg"/>
          <p:cNvPicPr>
            <a:picLocks noChangeAspect="1"/>
          </p:cNvPicPr>
          <p:nvPr/>
        </p:nvPicPr>
        <p:blipFill>
          <a:blip r:embed="rId5" cstate="print"/>
          <a:stretch>
            <a:fillRect/>
          </a:stretch>
        </p:blipFill>
        <p:spPr>
          <a:xfrm>
            <a:off x="6096000" y="685800"/>
            <a:ext cx="962025" cy="4191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Handel Gothic AT" pitchFamily="2" charset="0"/>
              </a:rPr>
              <a:t>Neuromarketing</a:t>
            </a:r>
            <a:endParaRPr lang="en-US" dirty="0">
              <a:latin typeface="Handel Gothic AT" pitchFamily="2" charset="0"/>
            </a:endParaRPr>
          </a:p>
        </p:txBody>
      </p:sp>
      <p:sp>
        <p:nvSpPr>
          <p:cNvPr id="3" name="Content Placeholder 2"/>
          <p:cNvSpPr>
            <a:spLocks noGrp="1"/>
          </p:cNvSpPr>
          <p:nvPr>
            <p:ph idx="1"/>
          </p:nvPr>
        </p:nvSpPr>
        <p:spPr/>
        <p:txBody>
          <a:bodyPr>
            <a:normAutofit/>
          </a:bodyPr>
          <a:lstStyle/>
          <a:p>
            <a:r>
              <a:rPr lang="en-US" sz="3200" dirty="0" smtClean="0"/>
              <a:t>How do we react to in-store signs and promotions?</a:t>
            </a:r>
          </a:p>
          <a:p>
            <a:pPr>
              <a:buNone/>
            </a:pPr>
            <a:r>
              <a:rPr lang="en-US" sz="1400" dirty="0" smtClean="0"/>
              <a:t>	http://www.neurosciencemarketing.com/blog/articles/stores-shopping-cart.htm#more-431</a:t>
            </a:r>
            <a:endParaRPr lang="en-US" sz="1400" dirty="0"/>
          </a:p>
        </p:txBody>
      </p:sp>
      <p:pic>
        <p:nvPicPr>
          <p:cNvPr id="4" name="Picture 3" descr="neuromark.jpg"/>
          <p:cNvPicPr>
            <a:picLocks noChangeAspect="1"/>
          </p:cNvPicPr>
          <p:nvPr/>
        </p:nvPicPr>
        <p:blipFill>
          <a:blip r:embed="rId2" cstate="print"/>
          <a:stretch>
            <a:fillRect/>
          </a:stretch>
        </p:blipFill>
        <p:spPr>
          <a:xfrm>
            <a:off x="2971800" y="3200400"/>
            <a:ext cx="4000500" cy="3209925"/>
          </a:xfrm>
          <a:prstGeom prst="rect">
            <a:avLst/>
          </a:prstGeom>
        </p:spPr>
      </p:pic>
      <p:pic>
        <p:nvPicPr>
          <p:cNvPr id="6" name="Picture 5" descr="adidas logo 2.jpg"/>
          <p:cNvPicPr>
            <a:picLocks noChangeAspect="1"/>
          </p:cNvPicPr>
          <p:nvPr/>
        </p:nvPicPr>
        <p:blipFill>
          <a:blip r:embed="rId3" cstate="print"/>
          <a:stretch>
            <a:fillRect/>
          </a:stretch>
        </p:blipFill>
        <p:spPr>
          <a:xfrm>
            <a:off x="5257800" y="685800"/>
            <a:ext cx="864054" cy="381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err="1" smtClean="0"/>
              <a:t>Neuromarketing</a:t>
            </a:r>
            <a:r>
              <a:rPr lang="en-US" dirty="0" smtClean="0"/>
              <a:t> research on Super Bowl Ads</a:t>
            </a:r>
            <a:endParaRPr lang="en-US" dirty="0"/>
          </a:p>
        </p:txBody>
      </p:sp>
      <p:pic>
        <p:nvPicPr>
          <p:cNvPr id="4" name="Content Placeholder 3" descr="neuromark 2.jpg"/>
          <p:cNvPicPr>
            <a:picLocks noGrp="1" noChangeAspect="1"/>
          </p:cNvPicPr>
          <p:nvPr>
            <p:ph idx="1"/>
          </p:nvPr>
        </p:nvPicPr>
        <p:blipFill>
          <a:blip r:embed="rId3" cstate="print"/>
          <a:stretch>
            <a:fillRect/>
          </a:stretch>
        </p:blipFill>
        <p:spPr>
          <a:xfrm>
            <a:off x="1752600" y="1751154"/>
            <a:ext cx="5791200" cy="4802046"/>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tro">
  <a:themeElements>
    <a:clrScheme name="Cool">
      <a:dk1>
        <a:sysClr val="windowText" lastClr="000000"/>
      </a:dk1>
      <a:lt1>
        <a:sysClr val="window" lastClr="FFFFFF"/>
      </a:lt1>
      <a:dk2>
        <a:srgbClr val="3B3B3B"/>
      </a:dk2>
      <a:lt2>
        <a:srgbClr val="FFFFFF"/>
      </a:lt2>
      <a:accent1>
        <a:srgbClr val="660033"/>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du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185</TotalTime>
  <Words>389</Words>
  <Application>Microsoft Office PowerPoint</Application>
  <PresentationFormat>On-screen Show (4:3)</PresentationFormat>
  <Paragraphs>81</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Metro</vt:lpstr>
      <vt:lpstr>Module</vt:lpstr>
      <vt:lpstr>Persuasion in our society</vt:lpstr>
      <vt:lpstr>CAPTOLOGY</vt:lpstr>
      <vt:lpstr>Current Captology projects</vt:lpstr>
      <vt:lpstr>Slide 4</vt:lpstr>
      <vt:lpstr>“Alarm clocking”</vt:lpstr>
      <vt:lpstr>Captology</vt:lpstr>
      <vt:lpstr>NEUROMARKETING</vt:lpstr>
      <vt:lpstr>Neuromarketing</vt:lpstr>
      <vt:lpstr>Neuromarketing research on Super Bowl Ads</vt:lpstr>
      <vt:lpstr>Pepsi vs. Coca Cola</vt:lpstr>
      <vt:lpstr>Political communication and persuasion</vt:lpstr>
      <vt:lpstr>Technology and political communication</vt:lpstr>
      <vt:lpstr>Technology and political communication</vt:lpstr>
      <vt:lpstr>Technology and political communication</vt:lpstr>
      <vt:lpstr>Technology and political communication</vt:lpstr>
      <vt:lpstr>Political communication    Styles and strategies</vt:lpstr>
      <vt:lpstr>Political communication    Styles and strategies</vt:lpstr>
      <vt:lpstr>Importance of political advertising</vt:lpstr>
      <vt:lpstr>Importance of political advertising</vt:lpstr>
      <vt:lpstr>What is a political campaign about?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Stanley</dc:creator>
  <cp:lastModifiedBy>Stanley</cp:lastModifiedBy>
  <cp:revision>31</cp:revision>
  <dcterms:created xsi:type="dcterms:W3CDTF">2009-07-17T07:18:00Z</dcterms:created>
  <dcterms:modified xsi:type="dcterms:W3CDTF">2010-02-07T14:15:20Z</dcterms:modified>
</cp:coreProperties>
</file>