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57" r:id="rId4"/>
    <p:sldId id="263" r:id="rId5"/>
    <p:sldId id="264" r:id="rId6"/>
    <p:sldId id="258" r:id="rId7"/>
    <p:sldId id="261" r:id="rId8"/>
    <p:sldId id="259" r:id="rId9"/>
    <p:sldId id="260" r:id="rId10"/>
    <p:sldId id="262" r:id="rId11"/>
    <p:sldId id="268" r:id="rId12"/>
    <p:sldId id="269" r:id="rId13"/>
    <p:sldId id="270" r:id="rId14"/>
    <p:sldId id="271" r:id="rId15"/>
    <p:sldId id="277" r:id="rId16"/>
    <p:sldId id="272" r:id="rId17"/>
    <p:sldId id="273" r:id="rId18"/>
    <p:sldId id="281" r:id="rId19"/>
    <p:sldId id="275" r:id="rId20"/>
    <p:sldId id="274" r:id="rId21"/>
    <p:sldId id="282" r:id="rId22"/>
    <p:sldId id="283" r:id="rId23"/>
    <p:sldId id="284" r:id="rId24"/>
    <p:sldId id="285" r:id="rId25"/>
    <p:sldId id="286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6095-2634-495C-B009-75BB5D9BC348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03A5-5644-474F-B6DB-8A1D393EE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6095-2634-495C-B009-75BB5D9BC348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03A5-5644-474F-B6DB-8A1D393EE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6095-2634-495C-B009-75BB5D9BC348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03A5-5644-474F-B6DB-8A1D393EE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6095-2634-495C-B009-75BB5D9BC348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03A5-5644-474F-B6DB-8A1D393EE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6095-2634-495C-B009-75BB5D9BC348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03A5-5644-474F-B6DB-8A1D393EE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6095-2634-495C-B009-75BB5D9BC348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03A5-5644-474F-B6DB-8A1D393EE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6095-2634-495C-B009-75BB5D9BC348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03A5-5644-474F-B6DB-8A1D393EE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6095-2634-495C-B009-75BB5D9BC348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03A5-5644-474F-B6DB-8A1D393EE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6095-2634-495C-B009-75BB5D9BC348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03A5-5644-474F-B6DB-8A1D393EE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36095-2634-495C-B009-75BB5D9BC348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03A5-5644-474F-B6DB-8A1D393EE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2736095-2634-495C-B009-75BB5D9BC348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63E03A5-5644-474F-B6DB-8A1D393EE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2736095-2634-495C-B009-75BB5D9BC348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63E03A5-5644-474F-B6DB-8A1D393EE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Persuasion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4267200"/>
            <a:ext cx="4038600" cy="66141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The Art &amp; The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Persuasion – Coercion Continuum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0" y="1828800"/>
            <a:ext cx="434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90600" y="1905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persuasion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1828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coercion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1981200"/>
            <a:ext cx="312420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Nature of psychological threat</a:t>
            </a:r>
          </a:p>
          <a:p>
            <a:pPr algn="ctr"/>
            <a:r>
              <a:rPr lang="en-US" sz="1400" dirty="0" smtClean="0"/>
              <a:t>Ability to do otherwise</a:t>
            </a:r>
          </a:p>
          <a:p>
            <a:pPr algn="ctr"/>
            <a:r>
              <a:rPr lang="en-US" sz="1400" dirty="0" smtClean="0"/>
              <a:t>Perception of free choice</a:t>
            </a:r>
            <a:endParaRPr lang="en-US" sz="1400" dirty="0"/>
          </a:p>
        </p:txBody>
      </p:sp>
      <p:pic>
        <p:nvPicPr>
          <p:cNvPr id="8" name="Picture 7" descr="heavens g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276600"/>
            <a:ext cx="4775200" cy="3581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0" y="6581001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http://www.heavensgate.com/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Persuasive communication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Attitude</a:t>
            </a:r>
            <a:r>
              <a:rPr lang="en-US" b="1" dirty="0" smtClean="0"/>
              <a:t> SHAPING</a:t>
            </a:r>
          </a:p>
          <a:p>
            <a:pPr lvl="1"/>
            <a:r>
              <a:rPr lang="en-US" dirty="0" smtClean="0"/>
              <a:t>stimulating favorable impressions</a:t>
            </a:r>
          </a:p>
          <a:p>
            <a:pPr lvl="2"/>
            <a:r>
              <a:rPr lang="en-US" dirty="0" smtClean="0"/>
              <a:t>Unknown political candidates; new brand; new company; first date, etc.</a:t>
            </a:r>
          </a:p>
          <a:p>
            <a:r>
              <a:rPr lang="en-US" dirty="0" smtClean="0"/>
              <a:t>Attitude </a:t>
            </a:r>
            <a:r>
              <a:rPr lang="en-US" b="1" dirty="0" smtClean="0"/>
              <a:t>REINFORCING</a:t>
            </a:r>
          </a:p>
          <a:p>
            <a:pPr lvl="1"/>
            <a:r>
              <a:rPr lang="en-US" dirty="0" smtClean="0"/>
              <a:t>making impressions more salient</a:t>
            </a:r>
          </a:p>
          <a:p>
            <a:pPr lvl="2"/>
            <a:r>
              <a:rPr lang="en-US" dirty="0" smtClean="0"/>
              <a:t>Political campaigns; reinforcing the image of the brand, etc.</a:t>
            </a:r>
          </a:p>
          <a:p>
            <a:r>
              <a:rPr lang="en-US" dirty="0" smtClean="0"/>
              <a:t>Attitude </a:t>
            </a:r>
            <a:r>
              <a:rPr lang="en-US" b="1" dirty="0" smtClean="0"/>
              <a:t>CHANGING</a:t>
            </a:r>
          </a:p>
          <a:p>
            <a:pPr lvl="1"/>
            <a:r>
              <a:rPr lang="en-US" dirty="0" smtClean="0"/>
              <a:t>Change of “direction”</a:t>
            </a:r>
          </a:p>
          <a:p>
            <a:pPr lvl="2"/>
            <a:r>
              <a:rPr lang="en-US" dirty="0" smtClean="0"/>
              <a:t>Antismoking campaign, African-American Civil Rights Movement,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76600"/>
            <a:ext cx="8382000" cy="73940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/>
              <a:t>“</a:t>
            </a:r>
            <a:r>
              <a:rPr lang="en-US" sz="2800" i="1" dirty="0" smtClean="0"/>
              <a:t>Those who don’t study history are doomed to repeat it.</a:t>
            </a:r>
            <a:r>
              <a:rPr lang="en-US" sz="2800" dirty="0" smtClean="0"/>
              <a:t>" </a:t>
            </a:r>
            <a:endParaRPr lang="en-US" sz="2800" dirty="0"/>
          </a:p>
        </p:txBody>
      </p:sp>
      <p:pic>
        <p:nvPicPr>
          <p:cNvPr id="4" name="Picture 3" descr="aristotle palto 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964" y="5346879"/>
            <a:ext cx="923925" cy="1314450"/>
          </a:xfrm>
          <a:prstGeom prst="rect">
            <a:avLst/>
          </a:prstGeom>
        </p:spPr>
      </p:pic>
      <p:pic>
        <p:nvPicPr>
          <p:cNvPr id="5" name="Picture 4" descr="luther 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9952" y="5681730"/>
            <a:ext cx="1181100" cy="971550"/>
          </a:xfrm>
          <a:prstGeom prst="rect">
            <a:avLst/>
          </a:prstGeom>
        </p:spPr>
      </p:pic>
      <p:pic>
        <p:nvPicPr>
          <p:cNvPr id="6" name="Picture 5" descr="hitl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0715" y="5445618"/>
            <a:ext cx="914400" cy="120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Sophists</a:t>
            </a:r>
            <a:endParaRPr lang="en-US" dirty="0"/>
          </a:p>
        </p:txBody>
      </p:sp>
      <p:pic>
        <p:nvPicPr>
          <p:cNvPr id="4" name="Content Placeholder 3" descr="sophis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1622" y="1774825"/>
            <a:ext cx="5580755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Plato</a:t>
            </a:r>
            <a:endParaRPr lang="en-US" dirty="0"/>
          </a:p>
        </p:txBody>
      </p:sp>
      <p:pic>
        <p:nvPicPr>
          <p:cNvPr id="4" name="Content Placeholder 3" descr="pla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23198"/>
            <a:ext cx="1524000" cy="2037347"/>
          </a:xfrm>
        </p:spPr>
      </p:pic>
      <p:pic>
        <p:nvPicPr>
          <p:cNvPr id="5" name="Picture 4" descr="sophis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419600"/>
            <a:ext cx="2733675" cy="226598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514600" y="2971800"/>
            <a:ext cx="14478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 descr="frown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2971800"/>
            <a:ext cx="552450" cy="55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Plato vs. Sophists</a:t>
            </a:r>
            <a:endParaRPr lang="en-US" dirty="0"/>
          </a:p>
        </p:txBody>
      </p:sp>
      <p:pic>
        <p:nvPicPr>
          <p:cNvPr id="4" name="Content Placeholder 3" descr="pla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981200"/>
            <a:ext cx="1083600" cy="1448602"/>
          </a:xfrm>
          <a:prstGeom prst="rect">
            <a:avLst/>
          </a:prstGeom>
        </p:spPr>
      </p:pic>
      <p:pic>
        <p:nvPicPr>
          <p:cNvPr id="5" name="Content Placeholder 4" descr="sophist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4572000"/>
            <a:ext cx="1367510" cy="1132664"/>
          </a:xfrm>
          <a:prstGeom prst="rect">
            <a:avLst/>
          </a:prstGeom>
        </p:spPr>
      </p:pic>
      <p:pic>
        <p:nvPicPr>
          <p:cNvPr id="6" name="Picture 5" descr="frown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2590800"/>
            <a:ext cx="552450" cy="5524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209800" y="2743200"/>
            <a:ext cx="32004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209800" y="4267200"/>
            <a:ext cx="32004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smile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1" y="5181601"/>
            <a:ext cx="609600" cy="609600"/>
          </a:xfrm>
          <a:prstGeom prst="rect">
            <a:avLst/>
          </a:prstGeom>
        </p:spPr>
      </p:pic>
      <p:pic>
        <p:nvPicPr>
          <p:cNvPr id="19" name="Picture 18" descr="paroube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3733800"/>
            <a:ext cx="1219200" cy="828675"/>
          </a:xfrm>
          <a:prstGeom prst="rect">
            <a:avLst/>
          </a:prstGeom>
        </p:spPr>
      </p:pic>
      <p:pic>
        <p:nvPicPr>
          <p:cNvPr id="20" name="Picture 19" descr="topolane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3581400"/>
            <a:ext cx="1104900" cy="1104900"/>
          </a:xfrm>
          <a:prstGeom prst="rect">
            <a:avLst/>
          </a:prstGeom>
        </p:spPr>
      </p:pic>
      <p:pic>
        <p:nvPicPr>
          <p:cNvPr id="21" name="Picture 20" descr="ads obam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01000" y="3352800"/>
            <a:ext cx="990600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Aristotle – The First Scientist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Argued that both had a point:</a:t>
            </a:r>
          </a:p>
          <a:p>
            <a:pPr>
              <a:buNone/>
            </a:pPr>
            <a:r>
              <a:rPr lang="en-US" dirty="0" smtClean="0"/>
              <a:t>	Plato - the truth is  important.</a:t>
            </a:r>
          </a:p>
          <a:p>
            <a:pPr>
              <a:buNone/>
            </a:pPr>
            <a:r>
              <a:rPr lang="en-US" dirty="0" smtClean="0"/>
              <a:t>	Sophists - persuasive communication is a useful and important tool.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Ethos = the nature of </a:t>
            </a:r>
            <a:r>
              <a:rPr lang="en-US" i="1" u="sng" dirty="0" smtClean="0"/>
              <a:t>communicator</a:t>
            </a:r>
            <a:endParaRPr lang="en-US" dirty="0" smtClean="0"/>
          </a:p>
          <a:p>
            <a:r>
              <a:rPr lang="en-US" dirty="0" smtClean="0"/>
              <a:t>Pathos = emotional state of </a:t>
            </a:r>
            <a:r>
              <a:rPr lang="en-US" i="1" u="sng" dirty="0" smtClean="0"/>
              <a:t>audience</a:t>
            </a:r>
            <a:endParaRPr lang="en-US" dirty="0" smtClean="0"/>
          </a:p>
          <a:p>
            <a:r>
              <a:rPr lang="en-US" dirty="0" smtClean="0"/>
              <a:t>Logos = </a:t>
            </a:r>
            <a:r>
              <a:rPr lang="en-US" i="1" u="sng" dirty="0" smtClean="0"/>
              <a:t>message</a:t>
            </a:r>
            <a:r>
              <a:rPr lang="en-US" dirty="0" smtClean="0"/>
              <a:t> arguments  </a:t>
            </a:r>
          </a:p>
          <a:p>
            <a:endParaRPr lang="en-US" dirty="0"/>
          </a:p>
        </p:txBody>
      </p:sp>
      <p:pic>
        <p:nvPicPr>
          <p:cNvPr id="4" name="Picture 3" descr="aristo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904875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Persuasion in the Modern World</a:t>
            </a:r>
            <a:endParaRPr lang="en-US" dirty="0"/>
          </a:p>
        </p:txBody>
      </p:sp>
      <p:pic>
        <p:nvPicPr>
          <p:cNvPr id="4" name="Picture 3" descr="gand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200400"/>
            <a:ext cx="1232287" cy="1600200"/>
          </a:xfrm>
          <a:prstGeom prst="rect">
            <a:avLst/>
          </a:prstGeom>
        </p:spPr>
      </p:pic>
      <p:pic>
        <p:nvPicPr>
          <p:cNvPr id="5" name="Picture 4" descr="hit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200400"/>
            <a:ext cx="1219200" cy="1612900"/>
          </a:xfrm>
          <a:prstGeom prst="rect">
            <a:avLst/>
          </a:prstGeom>
        </p:spPr>
      </p:pic>
      <p:pic>
        <p:nvPicPr>
          <p:cNvPr id="6" name="Picture 5" descr="luther k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3200400"/>
            <a:ext cx="1981200" cy="1629697"/>
          </a:xfrm>
          <a:prstGeom prst="rect">
            <a:avLst/>
          </a:prstGeom>
        </p:spPr>
      </p:pic>
      <p:pic>
        <p:nvPicPr>
          <p:cNvPr id="7" name="Picture 6" descr="obam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3200400"/>
            <a:ext cx="1295400" cy="1612641"/>
          </a:xfrm>
          <a:prstGeom prst="rect">
            <a:avLst/>
          </a:prstGeom>
        </p:spPr>
      </p:pic>
      <p:pic>
        <p:nvPicPr>
          <p:cNvPr id="8" name="Picture 7" descr="kim jong i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3200400"/>
            <a:ext cx="1219200" cy="1642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25400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WRITE DOWN:</a:t>
            </a:r>
          </a:p>
          <a:p>
            <a:r>
              <a:rPr lang="en-US" dirty="0" smtClean="0"/>
              <a:t>What are the factors of ethical persuasion?</a:t>
            </a:r>
          </a:p>
          <a:p>
            <a:endParaRPr lang="en-US" dirty="0" smtClean="0"/>
          </a:p>
          <a:p>
            <a:r>
              <a:rPr lang="en-US" dirty="0" smtClean="0"/>
              <a:t>Write down three examples of ethical persuasive communication and unethical persuasive communication.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362200"/>
          </a:xfrm>
        </p:spPr>
        <p:txBody>
          <a:bodyPr/>
          <a:lstStyle/>
          <a:p>
            <a:pPr lvl="0"/>
            <a:r>
              <a:rPr lang="en-US" sz="2400" u="sng" dirty="0" smtClean="0"/>
              <a:t>Kant</a:t>
            </a:r>
            <a:r>
              <a:rPr lang="en-US" sz="2400" dirty="0" smtClean="0"/>
              <a:t> – “treat other as ends, </a:t>
            </a:r>
            <a:r>
              <a:rPr lang="en-US" sz="2400" smtClean="0"/>
              <a:t>not as </a:t>
            </a:r>
            <a:r>
              <a:rPr lang="en-US" sz="2400" dirty="0" smtClean="0"/>
              <a:t>means“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u="sng" dirty="0" smtClean="0"/>
              <a:t>Utilitarianism</a:t>
            </a:r>
            <a:r>
              <a:rPr lang="en-US" sz="2400" dirty="0" smtClean="0"/>
              <a:t> – actions should be judged based on whether they produce more good than evil.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59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Gandhi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10400" y="2590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Machiavelli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00200" y="2819400"/>
            <a:ext cx="533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" y="2971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“evil means produce evil ends”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2971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“the ends justify the means”</a:t>
            </a:r>
            <a:endParaRPr lang="en-US" i="1" dirty="0"/>
          </a:p>
        </p:txBody>
      </p:sp>
      <p:pic>
        <p:nvPicPr>
          <p:cNvPr id="10" name="Picture 9" descr="gand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671303" cy="871728"/>
          </a:xfrm>
          <a:prstGeom prst="rect">
            <a:avLst/>
          </a:prstGeom>
        </p:spPr>
      </p:pic>
      <p:pic>
        <p:nvPicPr>
          <p:cNvPr id="11" name="Picture 10" descr="machiavelli mi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1600200"/>
            <a:ext cx="712630" cy="94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Persuasion</a:t>
            </a:r>
            <a:endParaRPr lang="en-US" dirty="0"/>
          </a:p>
        </p:txBody>
      </p:sp>
      <p:pic>
        <p:nvPicPr>
          <p:cNvPr id="4" name="Content Placeholder 3" descr="brain he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2578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Persuasion is profoundly civilizing influence. Of course, persuasion is not always nice. It can be mean, ugly and untruthful.</a:t>
            </a:r>
          </a:p>
          <a:p>
            <a:endParaRPr lang="en-US" sz="2500" dirty="0" smtClean="0"/>
          </a:p>
          <a:p>
            <a:pPr algn="ctr">
              <a:buNone/>
            </a:pPr>
            <a:r>
              <a:rPr lang="en-US" sz="2500" dirty="0" smtClean="0"/>
              <a:t>	</a:t>
            </a:r>
            <a:r>
              <a:rPr lang="en-US" b="1" dirty="0" smtClean="0"/>
              <a:t>BUT WE ARE RESPONSIBLE FOR DECISIONS WE MAKE!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5562600"/>
            <a:ext cx="2971800" cy="5847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  <a:latin typeface="Arial Black" pitchFamily="34" charset="0"/>
              </a:rPr>
              <a:t>EDUCATION</a:t>
            </a:r>
            <a:endParaRPr lang="en-US" sz="3200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 measurement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Likert</a:t>
            </a:r>
            <a:r>
              <a:rPr lang="en-US" dirty="0" smtClean="0"/>
              <a:t> scale</a:t>
            </a:r>
          </a:p>
          <a:p>
            <a:r>
              <a:rPr lang="en-US" dirty="0" smtClean="0"/>
              <a:t>Semantic differential</a:t>
            </a:r>
          </a:p>
          <a:p>
            <a:r>
              <a:rPr lang="en-US" dirty="0" smtClean="0"/>
              <a:t>Error choice technique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Likert</a:t>
            </a:r>
            <a:r>
              <a:rPr lang="en-US" dirty="0" smtClean="0"/>
              <a:t>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201777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 one-dimensional scale that consists of attitude-related statements and asks individuals to indicate their agreement/disagreement with each statement along a numerical scale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4953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 is the best teacher in the world.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76400" y="5562600"/>
            <a:ext cx="5715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562100" y="56769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858294" y="5676106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906294" y="5676106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382294" y="5676106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277894" y="5676106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3000" y="586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Strongly agree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438400" y="586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Somewhat agree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58674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Neutral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486400" y="586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Somewhat disagree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0" y="586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Somewhat disagree</a:t>
            </a:r>
            <a:endParaRPr lang="en-US" sz="1400" dirty="0"/>
          </a:p>
        </p:txBody>
      </p:sp>
      <p:sp>
        <p:nvSpPr>
          <p:cNvPr id="22" name="Freeform 21"/>
          <p:cNvSpPr/>
          <p:nvPr/>
        </p:nvSpPr>
        <p:spPr>
          <a:xfrm>
            <a:off x="1143000" y="5638800"/>
            <a:ext cx="1055271" cy="1017431"/>
          </a:xfrm>
          <a:custGeom>
            <a:avLst/>
            <a:gdLst>
              <a:gd name="connsiteX0" fmla="*/ 1043188 w 1055271"/>
              <a:gd name="connsiteY0" fmla="*/ 463639 h 1017431"/>
              <a:gd name="connsiteX1" fmla="*/ 1004552 w 1055271"/>
              <a:gd name="connsiteY1" fmla="*/ 270456 h 1017431"/>
              <a:gd name="connsiteX2" fmla="*/ 991673 w 1055271"/>
              <a:gd name="connsiteY2" fmla="*/ 218940 h 1017431"/>
              <a:gd name="connsiteX3" fmla="*/ 914400 w 1055271"/>
              <a:gd name="connsiteY3" fmla="*/ 180304 h 1017431"/>
              <a:gd name="connsiteX4" fmla="*/ 850005 w 1055271"/>
              <a:gd name="connsiteY4" fmla="*/ 115909 h 1017431"/>
              <a:gd name="connsiteX5" fmla="*/ 746974 w 1055271"/>
              <a:gd name="connsiteY5" fmla="*/ 25757 h 1017431"/>
              <a:gd name="connsiteX6" fmla="*/ 669701 w 1055271"/>
              <a:gd name="connsiteY6" fmla="*/ 0 h 1017431"/>
              <a:gd name="connsiteX7" fmla="*/ 476518 w 1055271"/>
              <a:gd name="connsiteY7" fmla="*/ 12878 h 1017431"/>
              <a:gd name="connsiteX8" fmla="*/ 321971 w 1055271"/>
              <a:gd name="connsiteY8" fmla="*/ 38636 h 1017431"/>
              <a:gd name="connsiteX9" fmla="*/ 231819 w 1055271"/>
              <a:gd name="connsiteY9" fmla="*/ 51515 h 1017431"/>
              <a:gd name="connsiteX10" fmla="*/ 103031 w 1055271"/>
              <a:gd name="connsiteY10" fmla="*/ 128788 h 1017431"/>
              <a:gd name="connsiteX11" fmla="*/ 90152 w 1055271"/>
              <a:gd name="connsiteY11" fmla="*/ 167425 h 1017431"/>
              <a:gd name="connsiteX12" fmla="*/ 38636 w 1055271"/>
              <a:gd name="connsiteY12" fmla="*/ 257577 h 1017431"/>
              <a:gd name="connsiteX13" fmla="*/ 12878 w 1055271"/>
              <a:gd name="connsiteY13" fmla="*/ 360608 h 1017431"/>
              <a:gd name="connsiteX14" fmla="*/ 0 w 1055271"/>
              <a:gd name="connsiteY14" fmla="*/ 412124 h 1017431"/>
              <a:gd name="connsiteX15" fmla="*/ 12878 w 1055271"/>
              <a:gd name="connsiteY15" fmla="*/ 682580 h 1017431"/>
              <a:gd name="connsiteX16" fmla="*/ 38636 w 1055271"/>
              <a:gd name="connsiteY16" fmla="*/ 721216 h 1017431"/>
              <a:gd name="connsiteX17" fmla="*/ 77273 w 1055271"/>
              <a:gd name="connsiteY17" fmla="*/ 772732 h 1017431"/>
              <a:gd name="connsiteX18" fmla="*/ 218940 w 1055271"/>
              <a:gd name="connsiteY18" fmla="*/ 811369 h 1017431"/>
              <a:gd name="connsiteX19" fmla="*/ 334850 w 1055271"/>
              <a:gd name="connsiteY19" fmla="*/ 875763 h 1017431"/>
              <a:gd name="connsiteX20" fmla="*/ 386366 w 1055271"/>
              <a:gd name="connsiteY20" fmla="*/ 901521 h 1017431"/>
              <a:gd name="connsiteX21" fmla="*/ 463639 w 1055271"/>
              <a:gd name="connsiteY21" fmla="*/ 940157 h 1017431"/>
              <a:gd name="connsiteX22" fmla="*/ 566670 w 1055271"/>
              <a:gd name="connsiteY22" fmla="*/ 1004552 h 1017431"/>
              <a:gd name="connsiteX23" fmla="*/ 605307 w 1055271"/>
              <a:gd name="connsiteY23" fmla="*/ 1017431 h 1017431"/>
              <a:gd name="connsiteX24" fmla="*/ 759853 w 1055271"/>
              <a:gd name="connsiteY24" fmla="*/ 991673 h 1017431"/>
              <a:gd name="connsiteX25" fmla="*/ 837126 w 1055271"/>
              <a:gd name="connsiteY25" fmla="*/ 940157 h 1017431"/>
              <a:gd name="connsiteX26" fmla="*/ 940157 w 1055271"/>
              <a:gd name="connsiteY26" fmla="*/ 824247 h 1017431"/>
              <a:gd name="connsiteX27" fmla="*/ 1004552 w 1055271"/>
              <a:gd name="connsiteY27" fmla="*/ 759853 h 1017431"/>
              <a:gd name="connsiteX28" fmla="*/ 1043188 w 1055271"/>
              <a:gd name="connsiteY28" fmla="*/ 682580 h 1017431"/>
              <a:gd name="connsiteX29" fmla="*/ 1030309 w 1055271"/>
              <a:gd name="connsiteY29" fmla="*/ 579549 h 1017431"/>
              <a:gd name="connsiteX30" fmla="*/ 1004552 w 1055271"/>
              <a:gd name="connsiteY30" fmla="*/ 437881 h 1017431"/>
              <a:gd name="connsiteX31" fmla="*/ 1004552 w 1055271"/>
              <a:gd name="connsiteY31" fmla="*/ 399245 h 10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55271" h="1017431">
                <a:moveTo>
                  <a:pt x="1043188" y="463639"/>
                </a:moveTo>
                <a:cubicBezTo>
                  <a:pt x="1019291" y="200778"/>
                  <a:pt x="1055271" y="405710"/>
                  <a:pt x="1004552" y="270456"/>
                </a:cubicBezTo>
                <a:cubicBezTo>
                  <a:pt x="998337" y="253882"/>
                  <a:pt x="1001492" y="233668"/>
                  <a:pt x="991673" y="218940"/>
                </a:cubicBezTo>
                <a:cubicBezTo>
                  <a:pt x="977408" y="197542"/>
                  <a:pt x="936438" y="187650"/>
                  <a:pt x="914400" y="180304"/>
                </a:cubicBezTo>
                <a:cubicBezTo>
                  <a:pt x="845715" y="77276"/>
                  <a:pt x="935862" y="201765"/>
                  <a:pt x="850005" y="115909"/>
                </a:cubicBezTo>
                <a:cubicBezTo>
                  <a:pt x="797418" y="63322"/>
                  <a:pt x="856441" y="62245"/>
                  <a:pt x="746974" y="25757"/>
                </a:cubicBezTo>
                <a:lnTo>
                  <a:pt x="669701" y="0"/>
                </a:lnTo>
                <a:cubicBezTo>
                  <a:pt x="605307" y="4293"/>
                  <a:pt x="540661" y="5751"/>
                  <a:pt x="476518" y="12878"/>
                </a:cubicBezTo>
                <a:cubicBezTo>
                  <a:pt x="424611" y="18645"/>
                  <a:pt x="373672" y="31250"/>
                  <a:pt x="321971" y="38636"/>
                </a:cubicBezTo>
                <a:lnTo>
                  <a:pt x="231819" y="51515"/>
                </a:lnTo>
                <a:cubicBezTo>
                  <a:pt x="131508" y="84952"/>
                  <a:pt x="173745" y="58074"/>
                  <a:pt x="103031" y="128788"/>
                </a:cubicBezTo>
                <a:cubicBezTo>
                  <a:pt x="98738" y="141667"/>
                  <a:pt x="96887" y="155638"/>
                  <a:pt x="90152" y="167425"/>
                </a:cubicBezTo>
                <a:cubicBezTo>
                  <a:pt x="44015" y="248164"/>
                  <a:pt x="57895" y="186962"/>
                  <a:pt x="38636" y="257577"/>
                </a:cubicBezTo>
                <a:cubicBezTo>
                  <a:pt x="29321" y="291730"/>
                  <a:pt x="21464" y="326264"/>
                  <a:pt x="12878" y="360608"/>
                </a:cubicBezTo>
                <a:lnTo>
                  <a:pt x="0" y="412124"/>
                </a:lnTo>
                <a:cubicBezTo>
                  <a:pt x="4293" y="502276"/>
                  <a:pt x="1683" y="593023"/>
                  <a:pt x="12878" y="682580"/>
                </a:cubicBezTo>
                <a:cubicBezTo>
                  <a:pt x="14798" y="697939"/>
                  <a:pt x="29639" y="708621"/>
                  <a:pt x="38636" y="721216"/>
                </a:cubicBezTo>
                <a:cubicBezTo>
                  <a:pt x="51112" y="738683"/>
                  <a:pt x="59413" y="760825"/>
                  <a:pt x="77273" y="772732"/>
                </a:cubicBezTo>
                <a:cubicBezTo>
                  <a:pt x="105284" y="791406"/>
                  <a:pt x="184381" y="804457"/>
                  <a:pt x="218940" y="811369"/>
                </a:cubicBezTo>
                <a:cubicBezTo>
                  <a:pt x="342441" y="873117"/>
                  <a:pt x="189330" y="794918"/>
                  <a:pt x="334850" y="875763"/>
                </a:cubicBezTo>
                <a:cubicBezTo>
                  <a:pt x="351633" y="885087"/>
                  <a:pt x="369697" y="891996"/>
                  <a:pt x="386366" y="901521"/>
                </a:cubicBezTo>
                <a:cubicBezTo>
                  <a:pt x="456270" y="941466"/>
                  <a:pt x="392801" y="916544"/>
                  <a:pt x="463639" y="940157"/>
                </a:cubicBezTo>
                <a:cubicBezTo>
                  <a:pt x="504458" y="1001385"/>
                  <a:pt x="474713" y="973899"/>
                  <a:pt x="566670" y="1004552"/>
                </a:cubicBezTo>
                <a:lnTo>
                  <a:pt x="605307" y="1017431"/>
                </a:lnTo>
                <a:cubicBezTo>
                  <a:pt x="626586" y="1015067"/>
                  <a:pt x="722095" y="1012650"/>
                  <a:pt x="759853" y="991673"/>
                </a:cubicBezTo>
                <a:cubicBezTo>
                  <a:pt x="786914" y="976639"/>
                  <a:pt x="837126" y="940157"/>
                  <a:pt x="837126" y="940157"/>
                </a:cubicBezTo>
                <a:cubicBezTo>
                  <a:pt x="955554" y="762517"/>
                  <a:pt x="825737" y="938667"/>
                  <a:pt x="940157" y="824247"/>
                </a:cubicBezTo>
                <a:cubicBezTo>
                  <a:pt x="1026013" y="738391"/>
                  <a:pt x="901523" y="828539"/>
                  <a:pt x="1004552" y="759853"/>
                </a:cubicBezTo>
                <a:cubicBezTo>
                  <a:pt x="1017574" y="740320"/>
                  <a:pt x="1043188" y="709238"/>
                  <a:pt x="1043188" y="682580"/>
                </a:cubicBezTo>
                <a:cubicBezTo>
                  <a:pt x="1043188" y="647969"/>
                  <a:pt x="1035572" y="613757"/>
                  <a:pt x="1030309" y="579549"/>
                </a:cubicBezTo>
                <a:cubicBezTo>
                  <a:pt x="1018087" y="500103"/>
                  <a:pt x="1014138" y="524156"/>
                  <a:pt x="1004552" y="437881"/>
                </a:cubicBezTo>
                <a:cubicBezTo>
                  <a:pt x="1003130" y="425081"/>
                  <a:pt x="1004552" y="412124"/>
                  <a:pt x="1004552" y="399245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  <p:bldP spid="19" grpId="0"/>
      <p:bldP spid="20" grpId="0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the </a:t>
            </a:r>
            <a:r>
              <a:rPr lang="en-US" dirty="0" err="1" smtClean="0"/>
              <a:t>Likert</a:t>
            </a:r>
            <a:r>
              <a:rPr lang="en-US" dirty="0" smtClean="0"/>
              <a:t> scale?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24078" indent="-514350">
              <a:buFont typeface="+mj-lt"/>
              <a:buAutoNum type="arabicParenR"/>
            </a:pPr>
            <a:r>
              <a:rPr lang="en-US" dirty="0" smtClean="0"/>
              <a:t>Generate more questions than you need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Get a group of people to score the questionnaire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Sum the scores for all items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Calculate the </a:t>
            </a:r>
            <a:r>
              <a:rPr lang="en-US" dirty="0" err="1" smtClean="0"/>
              <a:t>intercorrelations</a:t>
            </a:r>
            <a:r>
              <a:rPr lang="en-US" dirty="0" smtClean="0"/>
              <a:t> between all pairs of items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Reject questions that have a low correlation with the overall score</a:t>
            </a:r>
          </a:p>
          <a:p>
            <a:pPr marL="624078" indent="-514350">
              <a:buFont typeface="+mj-lt"/>
              <a:buAutoNum type="arabicParenR"/>
            </a:pPr>
            <a:r>
              <a:rPr lang="en-US" dirty="0" smtClean="0"/>
              <a:t>For each item, calculate the t-value. Reject questions with lower t-values (higher t-values show questions with higher discrimination).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differential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2511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Osgood, </a:t>
            </a:r>
            <a:r>
              <a:rPr lang="en-US" sz="2000" dirty="0" err="1" smtClean="0"/>
              <a:t>Suci</a:t>
            </a:r>
            <a:r>
              <a:rPr lang="en-US" sz="2000" dirty="0" smtClean="0"/>
              <a:t>, </a:t>
            </a:r>
            <a:r>
              <a:rPr lang="en-US" sz="2000" dirty="0" err="1" smtClean="0"/>
              <a:t>Tannenbaum</a:t>
            </a:r>
            <a:r>
              <a:rPr lang="en-US" sz="2000" dirty="0" smtClean="0"/>
              <a:t> (1957)</a:t>
            </a:r>
          </a:p>
          <a:p>
            <a:r>
              <a:rPr lang="en-US" sz="2000" dirty="0" smtClean="0"/>
              <a:t>Respondents rate the attitude object on a number of (typically) 7-point bipolar scales that are end-anchored by evaluative adjective pairs</a:t>
            </a:r>
          </a:p>
          <a:p>
            <a:r>
              <a:rPr lang="en-US" sz="2000" dirty="0" smtClean="0"/>
              <a:t>(connotative meaning of words (freedom, marriage); ideas (capitalism); products (cell phones); brands (Volvo); etc…)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05000" y="5257800"/>
            <a:ext cx="510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1753394" y="51046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3201194" y="51046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5487194" y="51046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3963194" y="51046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4725194" y="51046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6858794" y="51046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6172994" y="51046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2439194" y="51046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05000" y="5715000"/>
            <a:ext cx="510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1753394" y="55618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3201194" y="55618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5487194" y="55618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3963194" y="55618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4725194" y="55618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6858794" y="55618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6172994" y="55618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2439194" y="55618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905000" y="6172200"/>
            <a:ext cx="510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 flipH="1" flipV="1">
            <a:off x="1753394" y="60190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3201194" y="60190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 flipH="1" flipV="1">
            <a:off x="5487194" y="60190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3963194" y="60190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 flipH="1" flipV="1">
            <a:off x="4725194" y="60190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6858794" y="60190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6172994" y="60190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 flipH="1" flipV="1">
            <a:off x="2439194" y="60190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905000" y="6629400"/>
            <a:ext cx="510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 flipH="1" flipV="1">
            <a:off x="1753394" y="64762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 flipH="1" flipV="1">
            <a:off x="3201194" y="64762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 flipH="1" flipV="1">
            <a:off x="5487194" y="64762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 flipH="1" flipV="1">
            <a:off x="3963194" y="64762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4725194" y="64762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6858794" y="64762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6172994" y="64762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 flipH="1" flipV="1">
            <a:off x="2439194" y="64762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914400" y="4953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914400" y="579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harmful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914400" y="6248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kind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7239000" y="6248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cruel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7239000" y="5791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beneficial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239000" y="533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dishonest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7239000" y="4953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bad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914400" y="5334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honest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3581400" y="4343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Barack Obama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Error-choice technique </a:t>
            </a:r>
            <a:r>
              <a:rPr lang="en-US" sz="1600" dirty="0" smtClean="0"/>
              <a:t>(Hammond, 1948)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16367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Attitudes can be indirectly measured by the bias shown in answering a mixture of factual and non-factual questions concerning a given topic</a:t>
            </a:r>
          </a:p>
          <a:p>
            <a:r>
              <a:rPr lang="en-US" dirty="0" smtClean="0"/>
              <a:t>Respondents think it is a knowledge test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44196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average IQ of black people is: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4953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A: 87%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4953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B: 113%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56388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average IQ of Japanese people is: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6172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A: 85%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6172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B: 115%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Persuasion</a:t>
            </a:r>
          </a:p>
          <a:p>
            <a:r>
              <a:rPr lang="en-US" dirty="0" smtClean="0"/>
              <a:t>Coercion</a:t>
            </a:r>
          </a:p>
          <a:p>
            <a:r>
              <a:rPr lang="en-US" dirty="0" smtClean="0"/>
              <a:t>Persuasive </a:t>
            </a:r>
            <a:r>
              <a:rPr lang="en-US" dirty="0" smtClean="0"/>
              <a:t>communication effects</a:t>
            </a:r>
          </a:p>
          <a:p>
            <a:r>
              <a:rPr lang="en-US" dirty="0" smtClean="0"/>
              <a:t>Historical perspective</a:t>
            </a:r>
          </a:p>
          <a:p>
            <a:r>
              <a:rPr lang="en-US" dirty="0" smtClean="0"/>
              <a:t>Ethics</a:t>
            </a:r>
          </a:p>
          <a:p>
            <a:r>
              <a:rPr lang="en-US" dirty="0" smtClean="0"/>
              <a:t>Attitude measurement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does persuasion mean to you?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think of times when the media or attractive communicator changed your mind about something?</a:t>
            </a:r>
            <a:endParaRPr lang="en-US" dirty="0"/>
          </a:p>
        </p:txBody>
      </p:sp>
      <p:pic>
        <p:nvPicPr>
          <p:cNvPr id="4" name="Picture 3" descr="question 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58140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Persuasion is everywhere!</a:t>
            </a:r>
            <a:endParaRPr lang="en-US" dirty="0"/>
          </a:p>
        </p:txBody>
      </p:sp>
      <p:pic>
        <p:nvPicPr>
          <p:cNvPr id="4" name="Picture 3" descr="ads t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720084"/>
            <a:ext cx="1752600" cy="1737491"/>
          </a:xfrm>
          <a:prstGeom prst="rect">
            <a:avLst/>
          </a:prstGeom>
        </p:spPr>
      </p:pic>
      <p:pic>
        <p:nvPicPr>
          <p:cNvPr id="5" name="Picture 4" descr="ads rad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981200"/>
            <a:ext cx="1943100" cy="1619250"/>
          </a:xfrm>
          <a:prstGeom prst="rect">
            <a:avLst/>
          </a:prstGeom>
        </p:spPr>
      </p:pic>
      <p:pic>
        <p:nvPicPr>
          <p:cNvPr id="6" name="Picture 5" descr="ads pri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25" y="4000500"/>
            <a:ext cx="3571875" cy="2857500"/>
          </a:xfrm>
          <a:prstGeom prst="rect">
            <a:avLst/>
          </a:prstGeom>
        </p:spPr>
      </p:pic>
      <p:pic>
        <p:nvPicPr>
          <p:cNvPr id="7" name="Picture 6" descr="ads billboar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5090" y="3803737"/>
            <a:ext cx="3063090" cy="3054263"/>
          </a:xfrm>
          <a:prstGeom prst="rect">
            <a:avLst/>
          </a:prstGeom>
        </p:spPr>
      </p:pic>
      <p:pic>
        <p:nvPicPr>
          <p:cNvPr id="8" name="Picture 7" descr="ads telemarket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1447800"/>
            <a:ext cx="2474709" cy="1644650"/>
          </a:xfrm>
          <a:prstGeom prst="rect">
            <a:avLst/>
          </a:prstGeom>
        </p:spPr>
      </p:pic>
      <p:pic>
        <p:nvPicPr>
          <p:cNvPr id="9" name="Picture 8" descr="ads od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625" y="2590800"/>
            <a:ext cx="4143375" cy="3143250"/>
          </a:xfrm>
          <a:prstGeom prst="rect">
            <a:avLst/>
          </a:prstGeom>
        </p:spPr>
      </p:pic>
      <p:pic>
        <p:nvPicPr>
          <p:cNvPr id="10" name="Picture 9" descr="ads obam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53400" y="0"/>
            <a:ext cx="990600" cy="1485900"/>
          </a:xfrm>
          <a:prstGeom prst="rect">
            <a:avLst/>
          </a:prstGeom>
        </p:spPr>
      </p:pic>
      <p:pic>
        <p:nvPicPr>
          <p:cNvPr id="11" name="Picture 10" descr="ads mu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314700"/>
            <a:ext cx="2362200" cy="3543300"/>
          </a:xfrm>
          <a:prstGeom prst="rect">
            <a:avLst/>
          </a:prstGeom>
        </p:spPr>
      </p:pic>
      <p:pic>
        <p:nvPicPr>
          <p:cNvPr id="12" name="Picture 11" descr="ads fathe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63850" y="2590800"/>
            <a:ext cx="3175000" cy="4267200"/>
          </a:xfrm>
          <a:prstGeom prst="rect">
            <a:avLst/>
          </a:prstGeom>
        </p:spPr>
      </p:pic>
      <p:pic>
        <p:nvPicPr>
          <p:cNvPr id="13" name="Picture 12" descr="teache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60031" y="2997200"/>
            <a:ext cx="3683969" cy="3860800"/>
          </a:xfrm>
          <a:prstGeom prst="rect">
            <a:avLst/>
          </a:prstGeom>
        </p:spPr>
      </p:pic>
      <p:pic>
        <p:nvPicPr>
          <p:cNvPr id="14" name="Picture 13" descr="high school teacher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3962400" cy="3981450"/>
          </a:xfrm>
          <a:prstGeom prst="rect">
            <a:avLst/>
          </a:prstGeom>
        </p:spPr>
      </p:pic>
      <p:pic>
        <p:nvPicPr>
          <p:cNvPr id="15" name="Picture 14" descr="therapist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86200" y="0"/>
            <a:ext cx="4953000" cy="3438525"/>
          </a:xfrm>
          <a:prstGeom prst="rect">
            <a:avLst/>
          </a:prstGeom>
        </p:spPr>
      </p:pic>
      <p:pic>
        <p:nvPicPr>
          <p:cNvPr id="16" name="Picture 15" descr="wedding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19400" y="2362200"/>
            <a:ext cx="2865358" cy="2910840"/>
          </a:xfrm>
          <a:prstGeom prst="rect">
            <a:avLst/>
          </a:prstGeom>
        </p:spPr>
      </p:pic>
      <p:pic>
        <p:nvPicPr>
          <p:cNvPr id="17" name="Picture 16" descr="brno-ceska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800600" y="3997712"/>
            <a:ext cx="4343400" cy="2860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persuasion?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153400" cy="12728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PERSUASION vs. COERCION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interrog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971800"/>
            <a:ext cx="4064000" cy="3048000"/>
          </a:xfrm>
          <a:prstGeom prst="rect">
            <a:avLst/>
          </a:prstGeom>
        </p:spPr>
      </p:pic>
      <p:pic>
        <p:nvPicPr>
          <p:cNvPr id="5" name="Picture 4" descr="vers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590800"/>
            <a:ext cx="2952750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Persuasion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i="1" dirty="0" smtClean="0"/>
              <a:t>Persuasion:</a:t>
            </a:r>
            <a:r>
              <a:rPr lang="en-US" dirty="0" smtClean="0"/>
              <a:t> a symbolic process in which communicators try to convince other people to change their attitudes or behavior regarding an issue through transmission of a message, in an atmosphere of free choice.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676400" y="3276600"/>
            <a:ext cx="6934200" cy="15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19800" y="4267200"/>
            <a:ext cx="1905000" cy="15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coca cola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5410200"/>
            <a:ext cx="1181100" cy="1181100"/>
          </a:xfrm>
          <a:prstGeom prst="rect">
            <a:avLst/>
          </a:prstGeom>
        </p:spPr>
      </p:pic>
      <p:pic>
        <p:nvPicPr>
          <p:cNvPr id="9" name="Picture 8" descr="pep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486400"/>
            <a:ext cx="737155" cy="1133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15200" y="4419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Perloff</a:t>
            </a:r>
            <a:r>
              <a:rPr lang="en-US" dirty="0" smtClean="0"/>
              <a:t>, 2008)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Persuasion definition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Persuasion is a symbolic process</a:t>
            </a:r>
          </a:p>
          <a:p>
            <a:r>
              <a:rPr lang="en-US" sz="2800" dirty="0" smtClean="0"/>
              <a:t>Persuasion involves an attempt to influence</a:t>
            </a:r>
          </a:p>
          <a:p>
            <a:r>
              <a:rPr lang="en-US" sz="2800" dirty="0" smtClean="0"/>
              <a:t>People persuade themselves</a:t>
            </a:r>
          </a:p>
          <a:p>
            <a:r>
              <a:rPr lang="en-US" sz="2800" dirty="0" smtClean="0"/>
              <a:t>Persuasion involves the transmission of a message</a:t>
            </a:r>
          </a:p>
          <a:p>
            <a:r>
              <a:rPr lang="en-US" sz="2800" b="1" dirty="0" smtClean="0"/>
              <a:t>Persuasion requires free choice</a:t>
            </a:r>
            <a:endParaRPr lang="en-US" sz="2800" b="1" dirty="0"/>
          </a:p>
        </p:txBody>
      </p:sp>
      <p:pic>
        <p:nvPicPr>
          <p:cNvPr id="4" name="Picture 3" descr="vers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3340" y="3657600"/>
            <a:ext cx="2390660" cy="3200400"/>
          </a:xfrm>
          <a:prstGeom prst="rect">
            <a:avLst/>
          </a:prstGeom>
        </p:spPr>
      </p:pic>
      <p:pic>
        <p:nvPicPr>
          <p:cNvPr id="5" name="Picture 4" descr="ads oba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4850" y="1524000"/>
            <a:ext cx="819150" cy="1228725"/>
          </a:xfrm>
          <a:prstGeom prst="rect">
            <a:avLst/>
          </a:prstGeom>
        </p:spPr>
      </p:pic>
      <p:pic>
        <p:nvPicPr>
          <p:cNvPr id="6" name="Picture 5" descr="whiskey j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0600"/>
            <a:ext cx="1587137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Coercion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i="1" dirty="0" smtClean="0"/>
              <a:t>Coercion:</a:t>
            </a:r>
            <a:r>
              <a:rPr lang="en-US" dirty="0" smtClean="0"/>
              <a:t> a technique for forcing people to act as the coercer wants them to act, and presumably contrary to their own preferences. It typically employs a threat of some horrible consequence if the person does not do what the coercer demands.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0" y="3810000"/>
            <a:ext cx="1447800" cy="15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638800" y="2362200"/>
            <a:ext cx="1066800" cy="15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communis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5261893"/>
            <a:ext cx="1371600" cy="14056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5200" y="4800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Perloff</a:t>
            </a:r>
            <a:r>
              <a:rPr lang="en-US" dirty="0" smtClean="0"/>
              <a:t>, 2008)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Persuasion vs. Coercion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066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 smtClean="0"/>
              <a:t>Coercion and persuasion are not polar </a:t>
            </a:r>
            <a:r>
              <a:rPr lang="en-US" sz="2400" u="sng" dirty="0" smtClean="0"/>
              <a:t>opposites</a:t>
            </a:r>
            <a:r>
              <a:rPr lang="en-US" sz="2400" dirty="0" smtClean="0"/>
              <a:t>. They are better viewed as lying along a </a:t>
            </a:r>
            <a:r>
              <a:rPr lang="en-US" sz="2400" u="sng" dirty="0" smtClean="0"/>
              <a:t>continuum</a:t>
            </a:r>
            <a:r>
              <a:rPr lang="en-US" sz="2400" dirty="0" smtClean="0"/>
              <a:t> of social influence. They are overlapping concepts.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752600"/>
            <a:ext cx="3657600" cy="2677656"/>
          </a:xfrm>
          <a:prstGeom prst="rect">
            <a:avLst/>
          </a:prstGeom>
          <a:gradFill flip="none" rotWithShape="1"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Persuasion</a:t>
            </a:r>
            <a:r>
              <a:rPr lang="en-US" sz="2400" b="1" u="sng" dirty="0" smtClean="0"/>
              <a:t>:</a:t>
            </a:r>
          </a:p>
          <a:p>
            <a:pPr algn="ctr"/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Advertising</a:t>
            </a: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Loved one’s antidrug appeal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Health </a:t>
            </a:r>
            <a:r>
              <a:rPr lang="en-US" b="1" dirty="0"/>
              <a:t>public service messages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Political </a:t>
            </a:r>
            <a:r>
              <a:rPr lang="en-US" b="1" dirty="0"/>
              <a:t>campaigns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Sales </a:t>
            </a:r>
            <a:r>
              <a:rPr lang="en-US" b="1" dirty="0"/>
              <a:t>and </a:t>
            </a:r>
            <a:r>
              <a:rPr lang="en-US" b="1" dirty="0" smtClean="0"/>
              <a:t>telemarketing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Friend’s attempt to influence another’s opinion of something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1752600"/>
            <a:ext cx="3657600" cy="2677656"/>
          </a:xfrm>
          <a:prstGeom prst="rect">
            <a:avLst/>
          </a:prstGeom>
          <a:gradFill>
            <a:gsLst>
              <a:gs pos="100000">
                <a:schemeClr val="bg1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Coercion</a:t>
            </a:r>
            <a:r>
              <a:rPr lang="en-US" sz="2400" b="1" u="sng" dirty="0" smtClean="0"/>
              <a:t>:</a:t>
            </a:r>
          </a:p>
          <a:p>
            <a:pPr algn="ctr"/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Threatening </a:t>
            </a:r>
            <a:r>
              <a:rPr lang="en-US" b="1" dirty="0"/>
              <a:t>messages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Employer’s </a:t>
            </a:r>
            <a:r>
              <a:rPr lang="en-US" b="1" dirty="0"/>
              <a:t>directives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Interrogation</a:t>
            </a:r>
            <a:endParaRPr lang="en-US" b="1" dirty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Ban </a:t>
            </a:r>
            <a:r>
              <a:rPr lang="en-US" b="1" dirty="0"/>
              <a:t>of smoking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Enforcement </a:t>
            </a:r>
            <a:r>
              <a:rPr lang="en-US" b="1" dirty="0"/>
              <a:t>of seat belt </a:t>
            </a:r>
            <a:r>
              <a:rPr lang="en-US" b="1" dirty="0" smtClean="0"/>
              <a:t>laws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Communication in dangerously abusive relationship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438400" y="5867400"/>
            <a:ext cx="434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586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persuasion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579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coercion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6019800"/>
            <a:ext cx="312420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Nature of psychological threat</a:t>
            </a:r>
          </a:p>
          <a:p>
            <a:pPr algn="ctr"/>
            <a:r>
              <a:rPr lang="en-US" sz="1400" dirty="0" smtClean="0"/>
              <a:t>Ability to do otherwise</a:t>
            </a:r>
          </a:p>
          <a:p>
            <a:pPr algn="ctr"/>
            <a:r>
              <a:rPr lang="en-US" sz="1400" dirty="0" smtClean="0"/>
              <a:t>Perception of free choice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563</TotalTime>
  <Words>719</Words>
  <Application>Microsoft Office PowerPoint</Application>
  <PresentationFormat>On-screen Show (4:3)</PresentationFormat>
  <Paragraphs>140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Module</vt:lpstr>
      <vt:lpstr>Persuasion</vt:lpstr>
      <vt:lpstr>Persuasion</vt:lpstr>
      <vt:lpstr>What does persuasion mean to you?</vt:lpstr>
      <vt:lpstr>Persuasion is everywhere!</vt:lpstr>
      <vt:lpstr>What is persuasion?</vt:lpstr>
      <vt:lpstr>Persuasion</vt:lpstr>
      <vt:lpstr>Persuasion definition summary</vt:lpstr>
      <vt:lpstr>Coercion</vt:lpstr>
      <vt:lpstr>Persuasion vs. Coercion</vt:lpstr>
      <vt:lpstr>Persuasion – Coercion Continuum</vt:lpstr>
      <vt:lpstr>Persuasive communication effects</vt:lpstr>
      <vt:lpstr>Historical perspective</vt:lpstr>
      <vt:lpstr>Sophists</vt:lpstr>
      <vt:lpstr>Plato</vt:lpstr>
      <vt:lpstr>Plato vs. Sophists</vt:lpstr>
      <vt:lpstr>Aristotle – The First Scientist</vt:lpstr>
      <vt:lpstr>Persuasion in the Modern World</vt:lpstr>
      <vt:lpstr>Ethics</vt:lpstr>
      <vt:lpstr>Ethics</vt:lpstr>
      <vt:lpstr>Ethics</vt:lpstr>
      <vt:lpstr>Attitude measurement tools</vt:lpstr>
      <vt:lpstr>Likert Scale</vt:lpstr>
      <vt:lpstr>How to create the Likert scale?</vt:lpstr>
      <vt:lpstr>Semantic differential</vt:lpstr>
      <vt:lpstr>Error-choice technique (Hammond, 1948)</vt:lpstr>
      <vt:lpstr>Summary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Stanley</dc:creator>
  <cp:lastModifiedBy>Stanley</cp:lastModifiedBy>
  <cp:revision>73</cp:revision>
  <dcterms:created xsi:type="dcterms:W3CDTF">2009-06-05T19:02:48Z</dcterms:created>
  <dcterms:modified xsi:type="dcterms:W3CDTF">2010-02-04T14:16:16Z</dcterms:modified>
</cp:coreProperties>
</file>