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58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3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9DCCFBE4-9FDF-4FF2-955C-C50FC9B8796B}" type="datetimeFigureOut">
              <a:rPr lang="en-US" smtClean="0"/>
              <a:pPr/>
              <a:t>7/17/2009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65510DD5-EB0E-4C73-BCE5-A8FEBF07B17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CCFBE4-9FDF-4FF2-955C-C50FC9B8796B}" type="datetimeFigureOut">
              <a:rPr lang="en-US" smtClean="0"/>
              <a:pPr/>
              <a:t>7/17/2009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510DD5-EB0E-4C73-BCE5-A8FEBF07B17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CCFBE4-9FDF-4FF2-955C-C50FC9B8796B}" type="datetimeFigureOut">
              <a:rPr lang="en-US" smtClean="0"/>
              <a:pPr/>
              <a:t>7/17/2009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510DD5-EB0E-4C73-BCE5-A8FEBF07B17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CCFBE4-9FDF-4FF2-955C-C50FC9B8796B}" type="datetimeFigureOut">
              <a:rPr lang="en-US" smtClean="0"/>
              <a:pPr/>
              <a:t>7/17/2009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510DD5-EB0E-4C73-BCE5-A8FEBF07B17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CCFBE4-9FDF-4FF2-955C-C50FC9B8796B}" type="datetimeFigureOut">
              <a:rPr lang="en-US" smtClean="0"/>
              <a:pPr/>
              <a:t>7/17/2009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510DD5-EB0E-4C73-BCE5-A8FEBF07B17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CCFBE4-9FDF-4FF2-955C-C50FC9B8796B}" type="datetimeFigureOut">
              <a:rPr lang="en-US" smtClean="0"/>
              <a:pPr/>
              <a:t>7/17/2009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510DD5-EB0E-4C73-BCE5-A8FEBF07B17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9DCCFBE4-9FDF-4FF2-955C-C50FC9B8796B}" type="datetimeFigureOut">
              <a:rPr lang="en-US" smtClean="0"/>
              <a:pPr/>
              <a:t>7/17/2009</a:t>
            </a:fld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65510DD5-EB0E-4C73-BCE5-A8FEBF07B17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9DCCFBE4-9FDF-4FF2-955C-C50FC9B8796B}" type="datetimeFigureOut">
              <a:rPr lang="en-US" smtClean="0"/>
              <a:pPr/>
              <a:t>7/17/2009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65510DD5-EB0E-4C73-BCE5-A8FEBF07B17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CCFBE4-9FDF-4FF2-955C-C50FC9B8796B}" type="datetimeFigureOut">
              <a:rPr lang="en-US" smtClean="0"/>
              <a:pPr/>
              <a:t>7/17/2009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510DD5-EB0E-4C73-BCE5-A8FEBF07B17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CCFBE4-9FDF-4FF2-955C-C50FC9B8796B}" type="datetimeFigureOut">
              <a:rPr lang="en-US" smtClean="0"/>
              <a:pPr/>
              <a:t>7/17/2009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510DD5-EB0E-4C73-BCE5-A8FEBF07B17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CCFBE4-9FDF-4FF2-955C-C50FC9B8796B}" type="datetimeFigureOut">
              <a:rPr lang="en-US" smtClean="0"/>
              <a:pPr/>
              <a:t>7/17/2009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510DD5-EB0E-4C73-BCE5-A8FEBF07B17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9DCCFBE4-9FDF-4FF2-955C-C50FC9B8796B}" type="datetimeFigureOut">
              <a:rPr lang="en-US" smtClean="0"/>
              <a:pPr/>
              <a:t>7/17/2009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65510DD5-EB0E-4C73-BCE5-A8FEBF07B17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286000"/>
            <a:ext cx="8458200" cy="1470025"/>
          </a:xfrm>
        </p:spPr>
        <p:txBody>
          <a:bodyPr/>
          <a:lstStyle/>
          <a:p>
            <a:r>
              <a:rPr lang="en-US" smtClean="0"/>
              <a:t>Functional approach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Functional approach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The beauty of functional approach is that it helps us understand WHY people hold attitudes</a:t>
            </a:r>
          </a:p>
          <a:p>
            <a:pPr lvl="0"/>
            <a:endParaRPr lang="en-US" dirty="0" smtClean="0"/>
          </a:p>
          <a:p>
            <a:pPr lvl="0"/>
            <a:r>
              <a:rPr lang="en-US" dirty="0" smtClean="0"/>
              <a:t>Knowledge </a:t>
            </a:r>
            <a:r>
              <a:rPr lang="en-US" sz="1400" dirty="0" smtClean="0"/>
              <a:t>(Katz, 1960)</a:t>
            </a:r>
          </a:p>
          <a:p>
            <a:pPr lvl="0"/>
            <a:r>
              <a:rPr lang="en-US" dirty="0" smtClean="0"/>
              <a:t>Utilitarian </a:t>
            </a:r>
            <a:r>
              <a:rPr lang="en-US" sz="1400" dirty="0" smtClean="0"/>
              <a:t>(Katz, 1960)</a:t>
            </a:r>
          </a:p>
          <a:p>
            <a:pPr lvl="0"/>
            <a:r>
              <a:rPr lang="en-US" dirty="0" smtClean="0"/>
              <a:t>Value-expressive </a:t>
            </a:r>
            <a:r>
              <a:rPr lang="en-US" sz="1400" dirty="0" smtClean="0"/>
              <a:t>(Katz, 1960)</a:t>
            </a:r>
          </a:p>
          <a:p>
            <a:pPr lvl="0"/>
            <a:r>
              <a:rPr lang="en-US" dirty="0" smtClean="0"/>
              <a:t>Ego-defensive </a:t>
            </a:r>
            <a:r>
              <a:rPr lang="en-US" sz="1400" dirty="0" smtClean="0"/>
              <a:t>(Katz, 1960)</a:t>
            </a:r>
          </a:p>
          <a:p>
            <a:pPr lvl="0"/>
            <a:r>
              <a:rPr lang="en-US" dirty="0" smtClean="0"/>
              <a:t>Social-</a:t>
            </a:r>
            <a:r>
              <a:rPr lang="en-US" dirty="0" err="1" smtClean="0"/>
              <a:t>adjustive</a:t>
            </a:r>
            <a:r>
              <a:rPr lang="en-US" dirty="0" smtClean="0"/>
              <a:t> </a:t>
            </a:r>
            <a:r>
              <a:rPr lang="en-US" sz="1400" dirty="0" smtClean="0"/>
              <a:t>(Smith, Bruner, &amp; White, 1956)</a:t>
            </a:r>
          </a:p>
          <a:p>
            <a:pPr lvl="0"/>
            <a:r>
              <a:rPr lang="en-US" dirty="0" smtClean="0"/>
              <a:t>Social identity </a:t>
            </a:r>
            <a:r>
              <a:rPr lang="en-US" sz="1400" dirty="0" smtClean="0"/>
              <a:t>(</a:t>
            </a:r>
            <a:r>
              <a:rPr lang="en-US" sz="1400" dirty="0" err="1" smtClean="0"/>
              <a:t>Shavit</a:t>
            </a:r>
            <a:r>
              <a:rPr lang="en-US" sz="1400" dirty="0" smtClean="0"/>
              <a:t>, Nelson, 2000)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Knowledge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Attitudes help people make sense of the world</a:t>
            </a:r>
            <a:endParaRPr lang="en-US" dirty="0"/>
          </a:p>
        </p:txBody>
      </p:sp>
      <p:pic>
        <p:nvPicPr>
          <p:cNvPr id="4" name="Picture 3" descr="jesu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00400" y="2870427"/>
            <a:ext cx="2971800" cy="375897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Utilitarian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Attitudes help people obtain awards and avoid punishment</a:t>
            </a:r>
            <a:endParaRPr lang="en-US" dirty="0"/>
          </a:p>
        </p:txBody>
      </p:sp>
      <p:pic>
        <p:nvPicPr>
          <p:cNvPr id="4" name="Picture 3" descr="activia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90800" y="3505200"/>
            <a:ext cx="4572000" cy="3352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Value-expressive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 express core values and strongly held beliefs</a:t>
            </a:r>
            <a:endParaRPr lang="en-US" dirty="0"/>
          </a:p>
        </p:txBody>
      </p:sp>
      <p:pic>
        <p:nvPicPr>
          <p:cNvPr id="4" name="Picture 3" descr="adida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429000"/>
            <a:ext cx="3048000" cy="3048000"/>
          </a:xfrm>
          <a:prstGeom prst="rect">
            <a:avLst/>
          </a:prstGeom>
        </p:spPr>
      </p:pic>
      <p:pic>
        <p:nvPicPr>
          <p:cNvPr id="5" name="Picture 4" descr="d&amp;g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99250" y="4038600"/>
            <a:ext cx="2444750" cy="1955800"/>
          </a:xfrm>
          <a:prstGeom prst="rect">
            <a:avLst/>
          </a:prstGeom>
        </p:spPr>
      </p:pic>
      <p:pic>
        <p:nvPicPr>
          <p:cNvPr id="6" name="Picture 5" descr="ed hardy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124200" y="3886200"/>
            <a:ext cx="3086332" cy="2971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Ego-defensive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Attitude can serve as a defense against unpleasant emotions people do not want to consciously acknowledge</a:t>
            </a:r>
            <a:endParaRPr lang="en-US" dirty="0"/>
          </a:p>
        </p:txBody>
      </p:sp>
      <p:pic>
        <p:nvPicPr>
          <p:cNvPr id="4" name="Picture 3" descr="fat man mini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91000" y="4648199"/>
            <a:ext cx="2209800" cy="2227621"/>
          </a:xfrm>
          <a:prstGeom prst="rect">
            <a:avLst/>
          </a:prstGeom>
        </p:spPr>
      </p:pic>
      <p:sp>
        <p:nvSpPr>
          <p:cNvPr id="5" name="Cloud Callout 4"/>
          <p:cNvSpPr/>
          <p:nvPr/>
        </p:nvSpPr>
        <p:spPr>
          <a:xfrm>
            <a:off x="5715000" y="3657600"/>
            <a:ext cx="2590800" cy="1066800"/>
          </a:xfrm>
          <a:prstGeom prst="cloud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They are so stupid!</a:t>
            </a:r>
            <a:endParaRPr lang="en-US" dirty="0"/>
          </a:p>
        </p:txBody>
      </p:sp>
      <p:pic>
        <p:nvPicPr>
          <p:cNvPr id="6" name="Picture 5" descr="musclema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24800" y="2819400"/>
            <a:ext cx="1053328" cy="17653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Social-</a:t>
            </a:r>
            <a:r>
              <a:rPr lang="en-US" dirty="0" err="1" smtClean="0"/>
              <a:t>adjustive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all like to be accepted by others. Attitudes help us adjust to reference groups. People believe they will be more accepted by others if they take this side.</a:t>
            </a:r>
            <a:endParaRPr lang="en-US" dirty="0"/>
          </a:p>
        </p:txBody>
      </p:sp>
      <p:pic>
        <p:nvPicPr>
          <p:cNvPr id="4" name="Picture 3" descr="paroubegg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00400" y="4572000"/>
            <a:ext cx="3352800" cy="21336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Social identity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People hold attitudes to communicate who they are and what they aspire to be. </a:t>
            </a:r>
            <a:endParaRPr lang="en-US" dirty="0"/>
          </a:p>
        </p:txBody>
      </p:sp>
      <p:pic>
        <p:nvPicPr>
          <p:cNvPr id="4" name="Picture 3" descr="hip hop social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429000"/>
            <a:ext cx="2628900" cy="3175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Persuasion </a:t>
            </a:r>
            <a:r>
              <a:rPr lang="en-US" dirty="0" smtClean="0">
                <a:latin typeface="Lucida Sans Unicode"/>
                <a:cs typeface="Lucida Sans Unicode"/>
              </a:rPr>
              <a:t>→ Function matching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A </a:t>
            </a:r>
            <a:r>
              <a:rPr lang="en-US" u="sng" dirty="0" smtClean="0"/>
              <a:t>persuasive message</a:t>
            </a:r>
            <a:r>
              <a:rPr lang="en-US" dirty="0" smtClean="0"/>
              <a:t> is most likely to change an attitude when the message is </a:t>
            </a:r>
            <a:r>
              <a:rPr lang="en-US" u="sng" dirty="0" smtClean="0"/>
              <a:t>directed at the underlying function of attitude</a:t>
            </a:r>
            <a:r>
              <a:rPr lang="en-US" dirty="0" smtClean="0"/>
              <a:t>. Messages that match the function served by an attitude should be more compelling than those that are not relevant to the function addressed by the attitude.</a:t>
            </a:r>
            <a:endParaRPr lang="en-US" dirty="0"/>
          </a:p>
        </p:txBody>
      </p:sp>
      <p:pic>
        <p:nvPicPr>
          <p:cNvPr id="4" name="Picture 3" descr="aiming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" y="533400"/>
            <a:ext cx="1285875" cy="7239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384</TotalTime>
  <Words>215</Words>
  <Application>Microsoft Office PowerPoint</Application>
  <PresentationFormat>On-screen Show (4:3)</PresentationFormat>
  <Paragraphs>25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Urban</vt:lpstr>
      <vt:lpstr>Functional approach</vt:lpstr>
      <vt:lpstr>Functional approach</vt:lpstr>
      <vt:lpstr>Knowledge</vt:lpstr>
      <vt:lpstr>Utilitarian</vt:lpstr>
      <vt:lpstr>Value-expressive</vt:lpstr>
      <vt:lpstr>Ego-defensive</vt:lpstr>
      <vt:lpstr>Social-adjustive</vt:lpstr>
      <vt:lpstr>Social identity</vt:lpstr>
      <vt:lpstr>Persuasion → Function matching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Stanley</dc:creator>
  <cp:lastModifiedBy>Stanley</cp:lastModifiedBy>
  <cp:revision>62</cp:revision>
  <dcterms:created xsi:type="dcterms:W3CDTF">2009-06-08T18:57:33Z</dcterms:created>
  <dcterms:modified xsi:type="dcterms:W3CDTF">2009-07-17T18:01:04Z</dcterms:modified>
</cp:coreProperties>
</file>