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CCFBE4-9FDF-4FF2-955C-C50FC9B8796B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1470025"/>
          </a:xfrm>
        </p:spPr>
        <p:txBody>
          <a:bodyPr/>
          <a:lstStyle/>
          <a:p>
            <a:r>
              <a:rPr lang="en-US" smtClean="0"/>
              <a:t>Functional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beauty of functional approach is that it helps us understand WHY people hold attitudes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Knowledge </a:t>
            </a:r>
            <a:r>
              <a:rPr lang="en-US" sz="1400" dirty="0" smtClean="0"/>
              <a:t>(Katz, 1960)</a:t>
            </a:r>
          </a:p>
          <a:p>
            <a:pPr lvl="0"/>
            <a:r>
              <a:rPr lang="en-US" dirty="0" smtClean="0"/>
              <a:t>Utilitarian </a:t>
            </a:r>
            <a:r>
              <a:rPr lang="en-US" sz="1400" dirty="0" smtClean="0"/>
              <a:t>(Katz, 1960)</a:t>
            </a:r>
          </a:p>
          <a:p>
            <a:pPr lvl="0"/>
            <a:r>
              <a:rPr lang="en-US" dirty="0" smtClean="0"/>
              <a:t>Value-expressive </a:t>
            </a:r>
            <a:r>
              <a:rPr lang="en-US" sz="1400" dirty="0" smtClean="0"/>
              <a:t>(Katz, 1960)</a:t>
            </a:r>
          </a:p>
          <a:p>
            <a:pPr lvl="0"/>
            <a:r>
              <a:rPr lang="en-US" dirty="0" smtClean="0"/>
              <a:t>Ego-defensive </a:t>
            </a:r>
            <a:r>
              <a:rPr lang="en-US" sz="1400" dirty="0" smtClean="0"/>
              <a:t>(Katz, 1960)</a:t>
            </a:r>
          </a:p>
          <a:p>
            <a:pPr lvl="0"/>
            <a:r>
              <a:rPr lang="en-US" dirty="0" smtClean="0"/>
              <a:t>Social-</a:t>
            </a:r>
            <a:r>
              <a:rPr lang="en-US" dirty="0" err="1" smtClean="0"/>
              <a:t>adjustive</a:t>
            </a:r>
            <a:r>
              <a:rPr lang="en-US" dirty="0" smtClean="0"/>
              <a:t> </a:t>
            </a:r>
            <a:r>
              <a:rPr lang="en-US" sz="1400" dirty="0" smtClean="0"/>
              <a:t>(Smith, Bruner, &amp; White, 1956)</a:t>
            </a:r>
          </a:p>
          <a:p>
            <a:pPr lvl="0"/>
            <a:r>
              <a:rPr lang="en-US" dirty="0" smtClean="0"/>
              <a:t>Social identity </a:t>
            </a:r>
            <a:r>
              <a:rPr lang="en-US" sz="1400" dirty="0" smtClean="0"/>
              <a:t>(</a:t>
            </a:r>
            <a:r>
              <a:rPr lang="en-US" sz="1400" dirty="0" err="1" smtClean="0"/>
              <a:t>Shavit</a:t>
            </a:r>
            <a:r>
              <a:rPr lang="en-US" sz="1400" dirty="0" smtClean="0"/>
              <a:t>, Nelson, 2000)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Attitudes help people make sense of the world</a:t>
            </a:r>
            <a:endParaRPr lang="en-US" dirty="0"/>
          </a:p>
        </p:txBody>
      </p:sp>
      <p:pic>
        <p:nvPicPr>
          <p:cNvPr id="4" name="Picture 3" descr="jes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870427"/>
            <a:ext cx="2971800" cy="3758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Utilitarian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Attitudes help people obtain awards and avoid punishment</a:t>
            </a:r>
            <a:endParaRPr lang="en-US" dirty="0"/>
          </a:p>
        </p:txBody>
      </p:sp>
      <p:pic>
        <p:nvPicPr>
          <p:cNvPr id="4" name="Picture 3" descr="activ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505200"/>
            <a:ext cx="45720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Value-expressive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express core values and strongly held beliefs</a:t>
            </a:r>
            <a:endParaRPr lang="en-US" dirty="0"/>
          </a:p>
        </p:txBody>
      </p:sp>
      <p:pic>
        <p:nvPicPr>
          <p:cNvPr id="4" name="Picture 3" descr="adid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3048000" cy="3048000"/>
          </a:xfrm>
          <a:prstGeom prst="rect">
            <a:avLst/>
          </a:prstGeom>
        </p:spPr>
      </p:pic>
      <p:pic>
        <p:nvPicPr>
          <p:cNvPr id="5" name="Picture 4" descr="d&amp;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250" y="4038600"/>
            <a:ext cx="2444750" cy="1955800"/>
          </a:xfrm>
          <a:prstGeom prst="rect">
            <a:avLst/>
          </a:prstGeom>
        </p:spPr>
      </p:pic>
      <p:pic>
        <p:nvPicPr>
          <p:cNvPr id="6" name="Picture 5" descr="ed hard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3886200"/>
            <a:ext cx="3086332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Ego-defensive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Attitude can serve as a defense against unpleasant emotions people do not want to consciously acknowledge</a:t>
            </a:r>
            <a:endParaRPr lang="en-US" dirty="0"/>
          </a:p>
        </p:txBody>
      </p:sp>
      <p:pic>
        <p:nvPicPr>
          <p:cNvPr id="4" name="Picture 3" descr="fat man m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4648199"/>
            <a:ext cx="2209800" cy="2227621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5715000" y="3657600"/>
            <a:ext cx="2590800" cy="1066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They are so stupid!</a:t>
            </a:r>
            <a:endParaRPr lang="en-US" dirty="0"/>
          </a:p>
        </p:txBody>
      </p:sp>
      <p:pic>
        <p:nvPicPr>
          <p:cNvPr id="6" name="Picture 5" descr="muscle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0" y="2819400"/>
            <a:ext cx="1053328" cy="176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Social-</a:t>
            </a:r>
            <a:r>
              <a:rPr lang="en-US" dirty="0" err="1" smtClean="0"/>
              <a:t>adjustive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like to be accepted by others. Attitudes help us adjust to reference groups. People believe they will be more accepted by others if they take this side.</a:t>
            </a:r>
            <a:endParaRPr lang="en-US" dirty="0"/>
          </a:p>
        </p:txBody>
      </p:sp>
      <p:pic>
        <p:nvPicPr>
          <p:cNvPr id="4" name="Picture 3" descr="paroubeg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572000"/>
            <a:ext cx="33528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hold attitudes to communicate who they are and what they aspire to be. </a:t>
            </a:r>
            <a:endParaRPr lang="en-US" dirty="0"/>
          </a:p>
        </p:txBody>
      </p:sp>
      <p:pic>
        <p:nvPicPr>
          <p:cNvPr id="4" name="Picture 3" descr="hip hop soci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2628900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Persuasion </a:t>
            </a:r>
            <a:r>
              <a:rPr lang="en-US" dirty="0" smtClean="0">
                <a:latin typeface="Lucida Sans Unicode"/>
                <a:cs typeface="Lucida Sans Unicode"/>
              </a:rPr>
              <a:t>→ Function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</a:t>
            </a:r>
            <a:r>
              <a:rPr lang="en-US" u="sng" dirty="0" smtClean="0"/>
              <a:t>persuasive message</a:t>
            </a:r>
            <a:r>
              <a:rPr lang="en-US" dirty="0" smtClean="0"/>
              <a:t> is most likely to change an attitude when the message is </a:t>
            </a:r>
            <a:r>
              <a:rPr lang="en-US" u="sng" dirty="0" smtClean="0"/>
              <a:t>directed at the underlying function of attitude</a:t>
            </a:r>
            <a:r>
              <a:rPr lang="en-US" dirty="0" smtClean="0"/>
              <a:t>. Messages that match the function served by an attitude should be more compelling than those that are not relevant to the function addressed by the attitude.</a:t>
            </a:r>
            <a:endParaRPr lang="en-US" dirty="0"/>
          </a:p>
        </p:txBody>
      </p:sp>
      <p:pic>
        <p:nvPicPr>
          <p:cNvPr id="4" name="Picture 3" descr="aim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285875" cy="72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384</TotalTime>
  <Words>215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Functional approach</vt:lpstr>
      <vt:lpstr>Functional approach</vt:lpstr>
      <vt:lpstr>Knowledge</vt:lpstr>
      <vt:lpstr>Utilitarian</vt:lpstr>
      <vt:lpstr>Value-expressive</vt:lpstr>
      <vt:lpstr>Ego-defensive</vt:lpstr>
      <vt:lpstr>Social-adjustive</vt:lpstr>
      <vt:lpstr>Social identity</vt:lpstr>
      <vt:lpstr>Persuasion → Function matching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Stanley</dc:creator>
  <cp:lastModifiedBy>Stanley</cp:lastModifiedBy>
  <cp:revision>62</cp:revision>
  <dcterms:created xsi:type="dcterms:W3CDTF">2009-06-08T18:57:33Z</dcterms:created>
  <dcterms:modified xsi:type="dcterms:W3CDTF">2009-07-17T18:01:04Z</dcterms:modified>
</cp:coreProperties>
</file>