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2DACE-4CC0-412E-9B6D-B1197EF18FBA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0D743-2C91-4625-8938-5AB605D802B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5</a:t>
            </a:r>
            <a:r>
              <a:rPr lang="cs-CZ" b="1" dirty="0"/>
              <a:t>.</a:t>
            </a:r>
            <a:r>
              <a:rPr lang="cs-CZ" dirty="0"/>
              <a:t> </a:t>
            </a:r>
            <a:r>
              <a:rPr lang="cs-CZ" b="1" dirty="0" err="1"/>
              <a:t>Kommunikationsbereich</a:t>
            </a:r>
            <a:r>
              <a:rPr lang="cs-CZ" b="1" dirty="0"/>
              <a:t> der </a:t>
            </a:r>
            <a:r>
              <a:rPr lang="cs-CZ" b="1" dirty="0" err="1"/>
              <a:t>Belletristik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 err="1"/>
              <a:t>künstlerische</a:t>
            </a:r>
            <a:r>
              <a:rPr lang="cs-CZ" b="1" dirty="0"/>
              <a:t>  Literatur, </a:t>
            </a:r>
            <a:r>
              <a:rPr lang="cs-CZ" b="1" dirty="0" err="1"/>
              <a:t>literarisch</a:t>
            </a:r>
            <a:r>
              <a:rPr lang="cs-CZ" b="1" dirty="0"/>
              <a:t>-</a:t>
            </a:r>
            <a:r>
              <a:rPr lang="cs-CZ" b="1" dirty="0" err="1"/>
              <a:t>künstlerische</a:t>
            </a:r>
            <a:r>
              <a:rPr lang="cs-CZ" b="1" dirty="0"/>
              <a:t> Texte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Belletristik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b="1" dirty="0" err="1"/>
              <a:t>Zusammenarbeit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der </a:t>
            </a:r>
            <a:r>
              <a:rPr lang="cs-CZ" b="1" dirty="0" err="1"/>
              <a:t>Literaturwissenschaft</a:t>
            </a:r>
            <a:endParaRPr lang="cs-CZ" b="1" dirty="0"/>
          </a:p>
          <a:p>
            <a:pPr lvl="0"/>
            <a:r>
              <a:rPr lang="cs-CZ" b="1" dirty="0" err="1"/>
              <a:t>poetische</a:t>
            </a:r>
            <a:r>
              <a:rPr lang="cs-CZ" b="1" dirty="0"/>
              <a:t> </a:t>
            </a:r>
            <a:r>
              <a:rPr lang="cs-CZ" b="1" dirty="0" err="1"/>
              <a:t>Funktion</a:t>
            </a:r>
            <a:r>
              <a:rPr lang="cs-CZ" b="1" dirty="0"/>
              <a:t> – </a:t>
            </a:r>
            <a:r>
              <a:rPr lang="cs-CZ" b="1" dirty="0" err="1"/>
              <a:t>spezielle</a:t>
            </a:r>
            <a:r>
              <a:rPr lang="cs-CZ" b="1" dirty="0"/>
              <a:t> </a:t>
            </a:r>
            <a:r>
              <a:rPr lang="cs-CZ" b="1" dirty="0" err="1"/>
              <a:t>Bezüge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Wirklichkeit</a:t>
            </a:r>
            <a:r>
              <a:rPr lang="cs-CZ" b="1" dirty="0"/>
              <a:t> (</a:t>
            </a:r>
            <a:r>
              <a:rPr lang="cs-CZ" b="1" dirty="0" err="1"/>
              <a:t>Fiktion</a:t>
            </a:r>
            <a:r>
              <a:rPr lang="cs-CZ" b="1" dirty="0"/>
              <a:t>), </a:t>
            </a:r>
            <a:r>
              <a:rPr lang="cs-CZ" b="1" dirty="0" err="1"/>
              <a:t>nicht</a:t>
            </a:r>
            <a:r>
              <a:rPr lang="cs-CZ" b="1" dirty="0"/>
              <a:t> </a:t>
            </a:r>
            <a:r>
              <a:rPr lang="cs-CZ" b="1" dirty="0" err="1"/>
              <a:t>nur</a:t>
            </a:r>
            <a:r>
              <a:rPr lang="cs-CZ" b="1" dirty="0"/>
              <a:t> </a:t>
            </a:r>
            <a:r>
              <a:rPr lang="cs-CZ" b="1" dirty="0" err="1"/>
              <a:t>sprachliche</a:t>
            </a:r>
            <a:r>
              <a:rPr lang="cs-CZ" b="1" dirty="0"/>
              <a:t>, </a:t>
            </a:r>
            <a:r>
              <a:rPr lang="cs-CZ" b="1" dirty="0" err="1"/>
              <a:t>sondern</a:t>
            </a:r>
            <a:r>
              <a:rPr lang="cs-CZ" b="1" dirty="0"/>
              <a:t> </a:t>
            </a:r>
            <a:r>
              <a:rPr lang="cs-CZ" b="1" dirty="0" err="1"/>
              <a:t>weitere</a:t>
            </a:r>
            <a:r>
              <a:rPr lang="cs-CZ" b="1" dirty="0"/>
              <a:t>, </a:t>
            </a:r>
            <a:r>
              <a:rPr lang="cs-CZ" b="1" dirty="0" err="1"/>
              <a:t>übergreifende</a:t>
            </a:r>
            <a:r>
              <a:rPr lang="cs-CZ" b="1" dirty="0"/>
              <a:t> </a:t>
            </a:r>
            <a:r>
              <a:rPr lang="cs-CZ" b="1" dirty="0" err="1"/>
              <a:t>Prinzipien</a:t>
            </a:r>
            <a:r>
              <a:rPr lang="cs-CZ" b="1" dirty="0"/>
              <a:t>:</a:t>
            </a:r>
          </a:p>
          <a:p>
            <a:pPr lvl="0"/>
            <a:r>
              <a:rPr lang="cs-CZ" b="1" dirty="0" err="1"/>
              <a:t>semiotische</a:t>
            </a:r>
            <a:r>
              <a:rPr lang="cs-CZ" b="1" dirty="0"/>
              <a:t> </a:t>
            </a:r>
            <a:r>
              <a:rPr lang="cs-CZ" b="1" dirty="0" err="1"/>
              <a:t>Konfigurationen</a:t>
            </a:r>
            <a:r>
              <a:rPr lang="cs-CZ" b="1" dirty="0"/>
              <a:t>: </a:t>
            </a:r>
            <a:r>
              <a:rPr lang="cs-CZ" b="1" dirty="0" err="1"/>
              <a:t>Gattung</a:t>
            </a:r>
            <a:r>
              <a:rPr lang="cs-CZ" b="1" dirty="0"/>
              <a:t> – Lyrik, Epik, Dramatik </a:t>
            </a:r>
            <a:r>
              <a:rPr lang="cs-CZ" b="1" dirty="0" err="1"/>
              <a:t>mit</a:t>
            </a:r>
            <a:r>
              <a:rPr lang="cs-CZ" b="1" dirty="0"/>
              <a:t> </a:t>
            </a:r>
            <a:r>
              <a:rPr lang="cs-CZ" b="1" dirty="0" err="1"/>
              <a:t>ihren</a:t>
            </a:r>
            <a:r>
              <a:rPr lang="cs-CZ" b="1" dirty="0"/>
              <a:t> </a:t>
            </a:r>
            <a:r>
              <a:rPr lang="cs-CZ" b="1" dirty="0" err="1"/>
              <a:t>Genres</a:t>
            </a:r>
            <a:r>
              <a:rPr lang="cs-CZ" b="1" dirty="0"/>
              <a:t> (Ode, </a:t>
            </a:r>
            <a:r>
              <a:rPr lang="cs-CZ" b="1" dirty="0" err="1"/>
              <a:t>Ballade</a:t>
            </a:r>
            <a:r>
              <a:rPr lang="cs-CZ" b="1" dirty="0"/>
              <a:t>, Hymne; Roman, </a:t>
            </a:r>
            <a:r>
              <a:rPr lang="cs-CZ" b="1" dirty="0" err="1"/>
              <a:t>Novelle</a:t>
            </a:r>
            <a:r>
              <a:rPr lang="cs-CZ" b="1" dirty="0"/>
              <a:t>, </a:t>
            </a:r>
            <a:r>
              <a:rPr lang="cs-CZ" b="1" dirty="0" err="1"/>
              <a:t>Erzählung</a:t>
            </a:r>
            <a:r>
              <a:rPr lang="cs-CZ" b="1" dirty="0"/>
              <a:t>; </a:t>
            </a:r>
            <a:r>
              <a:rPr lang="cs-CZ" b="1" dirty="0" err="1"/>
              <a:t>Tragödie</a:t>
            </a:r>
            <a:r>
              <a:rPr lang="cs-CZ" b="1" dirty="0"/>
              <a:t>, </a:t>
            </a:r>
            <a:r>
              <a:rPr lang="cs-CZ" b="1" dirty="0" err="1"/>
              <a:t>Komödie</a:t>
            </a:r>
            <a:r>
              <a:rPr lang="cs-CZ" b="1" dirty="0"/>
              <a:t>)</a:t>
            </a:r>
          </a:p>
          <a:p>
            <a:pPr lvl="0"/>
            <a:r>
              <a:rPr lang="cs-CZ" b="1" dirty="0" err="1"/>
              <a:t>literarisch</a:t>
            </a:r>
            <a:r>
              <a:rPr lang="cs-CZ" b="1" dirty="0"/>
              <a:t>-</a:t>
            </a:r>
            <a:r>
              <a:rPr lang="cs-CZ" b="1" dirty="0" err="1"/>
              <a:t>ästhetische</a:t>
            </a:r>
            <a:r>
              <a:rPr lang="cs-CZ" b="1" dirty="0"/>
              <a:t> </a:t>
            </a:r>
            <a:r>
              <a:rPr lang="cs-CZ" b="1" dirty="0" err="1"/>
              <a:t>Kategorien</a:t>
            </a:r>
            <a:r>
              <a:rPr lang="cs-CZ" b="1" dirty="0"/>
              <a:t>: </a:t>
            </a:r>
            <a:r>
              <a:rPr lang="cs-CZ" b="1" dirty="0" err="1"/>
              <a:t>Fabel</a:t>
            </a:r>
            <a:r>
              <a:rPr lang="cs-CZ" b="1" dirty="0"/>
              <a:t>, Sujet, </a:t>
            </a:r>
            <a:r>
              <a:rPr lang="cs-CZ" b="1" dirty="0" err="1"/>
              <a:t>Handlung</a:t>
            </a:r>
            <a:r>
              <a:rPr lang="cs-CZ" b="1" dirty="0"/>
              <a:t>, </a:t>
            </a:r>
            <a:r>
              <a:rPr lang="cs-CZ" b="1" dirty="0" err="1"/>
              <a:t>Figurenkonstellation</a:t>
            </a:r>
            <a:r>
              <a:rPr lang="cs-CZ" b="1" dirty="0"/>
              <a:t> (Epik), </a:t>
            </a:r>
            <a:r>
              <a:rPr lang="cs-CZ" b="1" dirty="0" err="1"/>
              <a:t>Vers</a:t>
            </a:r>
            <a:r>
              <a:rPr lang="cs-CZ" b="1" dirty="0"/>
              <a:t>, </a:t>
            </a:r>
            <a:r>
              <a:rPr lang="cs-CZ" b="1" dirty="0" err="1"/>
              <a:t>Reim</a:t>
            </a:r>
            <a:r>
              <a:rPr lang="cs-CZ" b="1" dirty="0"/>
              <a:t>, </a:t>
            </a:r>
            <a:r>
              <a:rPr lang="cs-CZ" b="1" dirty="0" err="1"/>
              <a:t>Rhythmus</a:t>
            </a:r>
            <a:r>
              <a:rPr lang="cs-CZ" b="1" dirty="0"/>
              <a:t> (Lyrik), </a:t>
            </a:r>
            <a:r>
              <a:rPr lang="cs-CZ" b="1" dirty="0" err="1"/>
              <a:t>Szene</a:t>
            </a:r>
            <a:r>
              <a:rPr lang="cs-CZ" b="1" dirty="0"/>
              <a:t>, Akt (Dramatik – </a:t>
            </a:r>
            <a:r>
              <a:rPr lang="cs-CZ" b="1" dirty="0" err="1"/>
              <a:t>multimedial</a:t>
            </a:r>
            <a:r>
              <a:rPr lang="cs-CZ" b="1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Belletristik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err="1"/>
              <a:t>kommunikativ</a:t>
            </a:r>
            <a:r>
              <a:rPr lang="cs-CZ" b="1" dirty="0"/>
              <a:t>-</a:t>
            </a:r>
            <a:r>
              <a:rPr lang="cs-CZ" b="1" dirty="0" err="1"/>
              <a:t>pragmatische</a:t>
            </a:r>
            <a:r>
              <a:rPr lang="cs-CZ" b="1" dirty="0"/>
              <a:t> </a:t>
            </a:r>
            <a:r>
              <a:rPr lang="cs-CZ" b="1" dirty="0" err="1"/>
              <a:t>Merkmale</a:t>
            </a:r>
            <a:r>
              <a:rPr lang="cs-CZ" b="1" dirty="0"/>
              <a:t>: Autor;</a:t>
            </a:r>
            <a:r>
              <a:rPr lang="cs-CZ" b="1" dirty="0" err="1"/>
              <a:t>Leser</a:t>
            </a:r>
            <a:r>
              <a:rPr lang="cs-CZ" b="1" dirty="0"/>
              <a:t>/</a:t>
            </a:r>
            <a:r>
              <a:rPr lang="cs-CZ" b="1" dirty="0" err="1"/>
              <a:t>Hörer</a:t>
            </a:r>
            <a:r>
              <a:rPr lang="cs-CZ" b="1" dirty="0"/>
              <a:t>/</a:t>
            </a:r>
            <a:r>
              <a:rPr lang="cs-CZ" b="1" dirty="0" err="1"/>
              <a:t>Zuschauer</a:t>
            </a:r>
            <a:endParaRPr lang="cs-CZ" b="1" dirty="0"/>
          </a:p>
          <a:p>
            <a:pPr lvl="0"/>
            <a:r>
              <a:rPr lang="cs-CZ" b="1" dirty="0" err="1"/>
              <a:t>historisch</a:t>
            </a:r>
            <a:r>
              <a:rPr lang="cs-CZ" b="1" dirty="0"/>
              <a:t>-</a:t>
            </a:r>
            <a:r>
              <a:rPr lang="cs-CZ" b="1" dirty="0" err="1"/>
              <a:t>gesellschaftliche</a:t>
            </a:r>
            <a:r>
              <a:rPr lang="cs-CZ" b="1" dirty="0"/>
              <a:t> </a:t>
            </a:r>
            <a:r>
              <a:rPr lang="cs-CZ" b="1" dirty="0" err="1"/>
              <a:t>Situation</a:t>
            </a:r>
            <a:endParaRPr lang="cs-CZ" b="1" dirty="0"/>
          </a:p>
          <a:p>
            <a:pPr lvl="0"/>
            <a:r>
              <a:rPr lang="cs-CZ" b="1" dirty="0" err="1"/>
              <a:t>Variabilität</a:t>
            </a:r>
            <a:r>
              <a:rPr lang="cs-CZ" b="1" dirty="0"/>
              <a:t>, </a:t>
            </a:r>
            <a:r>
              <a:rPr lang="cs-CZ" b="1" dirty="0" err="1"/>
              <a:t>Originalität</a:t>
            </a:r>
            <a:r>
              <a:rPr lang="cs-CZ" b="1" dirty="0"/>
              <a:t>, </a:t>
            </a:r>
            <a:r>
              <a:rPr lang="cs-CZ" b="1" dirty="0" err="1"/>
              <a:t>Expressivität</a:t>
            </a:r>
            <a:endParaRPr lang="cs-CZ" b="1" dirty="0"/>
          </a:p>
          <a:p>
            <a:pPr lvl="0"/>
            <a:r>
              <a:rPr lang="cs-CZ" b="1" dirty="0" err="1"/>
              <a:t>sprachstilistische</a:t>
            </a:r>
            <a:r>
              <a:rPr lang="cs-CZ" b="1" dirty="0"/>
              <a:t> </a:t>
            </a:r>
            <a:r>
              <a:rPr lang="cs-CZ" b="1" dirty="0" err="1"/>
              <a:t>Mittel</a:t>
            </a:r>
            <a:r>
              <a:rPr lang="cs-CZ" b="1" dirty="0"/>
              <a:t>: </a:t>
            </a:r>
            <a:r>
              <a:rPr lang="cs-CZ" b="1" dirty="0" err="1"/>
              <a:t>ungewöhnliche</a:t>
            </a:r>
            <a:r>
              <a:rPr lang="cs-CZ" b="1" dirty="0"/>
              <a:t> </a:t>
            </a:r>
            <a:r>
              <a:rPr lang="cs-CZ" b="1" dirty="0" err="1"/>
              <a:t>Wortkombinationen</a:t>
            </a:r>
            <a:r>
              <a:rPr lang="cs-CZ" b="1" dirty="0"/>
              <a:t>, </a:t>
            </a:r>
            <a:r>
              <a:rPr lang="cs-CZ" b="1" dirty="0" err="1"/>
              <a:t>expressive</a:t>
            </a:r>
            <a:r>
              <a:rPr lang="cs-CZ" b="1" dirty="0"/>
              <a:t> </a:t>
            </a:r>
            <a:r>
              <a:rPr lang="cs-CZ" b="1" dirty="0" err="1"/>
              <a:t>Stilmittel</a:t>
            </a:r>
            <a:r>
              <a:rPr lang="cs-CZ" b="1" dirty="0"/>
              <a:t>, </a:t>
            </a:r>
            <a:r>
              <a:rPr lang="cs-CZ" b="1" dirty="0" err="1"/>
              <a:t>Okkasionalismen</a:t>
            </a:r>
            <a:r>
              <a:rPr lang="cs-CZ" b="1" dirty="0"/>
              <a:t>, </a:t>
            </a:r>
            <a:r>
              <a:rPr lang="cs-CZ" b="1" dirty="0" err="1"/>
              <a:t>Neologismen</a:t>
            </a:r>
            <a:r>
              <a:rPr lang="cs-CZ" b="1" dirty="0"/>
              <a:t>, </a:t>
            </a:r>
            <a:r>
              <a:rPr lang="cs-CZ" b="1" dirty="0" err="1"/>
              <a:t>Phraseologismen</a:t>
            </a:r>
            <a:r>
              <a:rPr lang="cs-CZ" b="1" dirty="0"/>
              <a:t>, Tropen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Stilfiguren</a:t>
            </a:r>
            <a:r>
              <a:rPr lang="cs-CZ" b="1" dirty="0"/>
              <a:t>...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Belletristik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>
            <a:normAutofit fontScale="40000" lnSpcReduction="20000"/>
          </a:bodyPr>
          <a:lstStyle/>
          <a:p>
            <a:r>
              <a:rPr lang="cs-CZ" b="1" dirty="0"/>
              <a:t>Analyse </a:t>
            </a:r>
            <a:r>
              <a:rPr lang="cs-CZ" b="1" dirty="0" err="1"/>
              <a:t>eines</a:t>
            </a:r>
            <a:r>
              <a:rPr lang="cs-CZ" b="1" dirty="0"/>
              <a:t> </a:t>
            </a:r>
            <a:r>
              <a:rPr lang="cs-CZ" b="1" dirty="0" err="1"/>
              <a:t>Gedichts</a:t>
            </a:r>
            <a:r>
              <a:rPr lang="cs-CZ" b="1" dirty="0"/>
              <a:t> </a:t>
            </a:r>
            <a:r>
              <a:rPr lang="cs-CZ" b="1" dirty="0" err="1"/>
              <a:t>aus</a:t>
            </a:r>
            <a:r>
              <a:rPr lang="cs-CZ" b="1" dirty="0"/>
              <a:t> </a:t>
            </a:r>
            <a:r>
              <a:rPr lang="cs-CZ" b="1" dirty="0" err="1"/>
              <a:t>linguostilistischer</a:t>
            </a:r>
            <a:r>
              <a:rPr lang="cs-CZ" b="1" dirty="0"/>
              <a:t> </a:t>
            </a:r>
            <a:r>
              <a:rPr lang="cs-CZ" b="1" dirty="0" err="1"/>
              <a:t>Sicht</a:t>
            </a:r>
            <a:r>
              <a:rPr lang="cs-CZ" b="1" dirty="0"/>
              <a:t>:</a:t>
            </a:r>
          </a:p>
          <a:p>
            <a:r>
              <a:rPr lang="cs-CZ" dirty="0"/>
              <a:t> </a:t>
            </a:r>
          </a:p>
          <a:p>
            <a:r>
              <a:rPr lang="cs-CZ" i="1" dirty="0" err="1"/>
              <a:t>Johannes</a:t>
            </a:r>
            <a:r>
              <a:rPr lang="cs-CZ" i="1" dirty="0"/>
              <a:t> </a:t>
            </a:r>
            <a:r>
              <a:rPr lang="cs-CZ" i="1" dirty="0" err="1"/>
              <a:t>Bobrowski</a:t>
            </a:r>
            <a:r>
              <a:rPr lang="cs-CZ" i="1" dirty="0"/>
              <a:t>: </a:t>
            </a:r>
            <a:r>
              <a:rPr lang="cs-CZ" i="1" dirty="0" err="1"/>
              <a:t>Sprache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r>
              <a:rPr lang="cs-CZ" i="1" dirty="0"/>
              <a:t>Der </a:t>
            </a:r>
            <a:r>
              <a:rPr lang="cs-CZ" i="1" dirty="0" err="1"/>
              <a:t>Baum</a:t>
            </a:r>
            <a:endParaRPr lang="cs-CZ" dirty="0"/>
          </a:p>
          <a:p>
            <a:r>
              <a:rPr lang="cs-CZ" i="1" dirty="0" err="1"/>
              <a:t>größer</a:t>
            </a:r>
            <a:r>
              <a:rPr lang="cs-CZ" i="1" dirty="0"/>
              <a:t> </a:t>
            </a:r>
            <a:r>
              <a:rPr lang="cs-CZ" i="1" dirty="0" err="1"/>
              <a:t>als</a:t>
            </a:r>
            <a:r>
              <a:rPr lang="cs-CZ" i="1" dirty="0"/>
              <a:t>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Nacht</a:t>
            </a:r>
            <a:endParaRPr lang="cs-CZ" dirty="0"/>
          </a:p>
          <a:p>
            <a:r>
              <a:rPr lang="cs-CZ" i="1" dirty="0" err="1"/>
              <a:t>mit</a:t>
            </a:r>
            <a:r>
              <a:rPr lang="cs-CZ" i="1" dirty="0"/>
              <a:t> </a:t>
            </a:r>
            <a:r>
              <a:rPr lang="cs-CZ" i="1" dirty="0" err="1"/>
              <a:t>dem</a:t>
            </a:r>
            <a:r>
              <a:rPr lang="cs-CZ" i="1" dirty="0"/>
              <a:t> </a:t>
            </a:r>
            <a:r>
              <a:rPr lang="cs-CZ" i="1" dirty="0" err="1"/>
              <a:t>Atem</a:t>
            </a:r>
            <a:r>
              <a:rPr lang="cs-CZ" i="1" dirty="0"/>
              <a:t> der </a:t>
            </a:r>
            <a:r>
              <a:rPr lang="cs-CZ" i="1" dirty="0" err="1"/>
              <a:t>Talseen</a:t>
            </a:r>
            <a:endParaRPr lang="cs-CZ" dirty="0"/>
          </a:p>
          <a:p>
            <a:r>
              <a:rPr lang="cs-CZ" i="1" dirty="0" err="1"/>
              <a:t>mit</a:t>
            </a:r>
            <a:r>
              <a:rPr lang="cs-CZ" i="1" dirty="0"/>
              <a:t> </a:t>
            </a:r>
            <a:r>
              <a:rPr lang="cs-CZ" i="1" dirty="0" err="1"/>
              <a:t>dem</a:t>
            </a:r>
            <a:r>
              <a:rPr lang="cs-CZ" i="1" dirty="0"/>
              <a:t> </a:t>
            </a:r>
            <a:r>
              <a:rPr lang="cs-CZ" i="1" dirty="0" err="1"/>
              <a:t>Geflüster</a:t>
            </a:r>
            <a:r>
              <a:rPr lang="cs-CZ" i="1" dirty="0"/>
              <a:t> </a:t>
            </a:r>
            <a:r>
              <a:rPr lang="cs-CZ" i="1" dirty="0" err="1"/>
              <a:t>über</a:t>
            </a:r>
            <a:endParaRPr lang="cs-CZ" dirty="0"/>
          </a:p>
          <a:p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Stille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r>
              <a:rPr lang="cs-CZ" i="1" dirty="0"/>
              <a:t>Die Steine</a:t>
            </a:r>
            <a:endParaRPr lang="cs-CZ" dirty="0"/>
          </a:p>
          <a:p>
            <a:r>
              <a:rPr lang="cs-CZ" i="1" dirty="0" err="1"/>
              <a:t>unter</a:t>
            </a:r>
            <a:r>
              <a:rPr lang="cs-CZ" i="1" dirty="0"/>
              <a:t> </a:t>
            </a:r>
            <a:r>
              <a:rPr lang="cs-CZ" i="1" dirty="0" err="1"/>
              <a:t>dem</a:t>
            </a:r>
            <a:r>
              <a:rPr lang="cs-CZ" i="1" dirty="0"/>
              <a:t> </a:t>
            </a:r>
            <a:r>
              <a:rPr lang="cs-CZ" i="1" dirty="0" err="1"/>
              <a:t>Fuß</a:t>
            </a:r>
            <a:endParaRPr lang="cs-CZ" dirty="0"/>
          </a:p>
          <a:p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leuchtenden</a:t>
            </a:r>
            <a:r>
              <a:rPr lang="cs-CZ" i="1" dirty="0"/>
              <a:t> </a:t>
            </a:r>
            <a:r>
              <a:rPr lang="cs-CZ" i="1" dirty="0" err="1"/>
              <a:t>Adern</a:t>
            </a:r>
            <a:endParaRPr lang="cs-CZ" dirty="0"/>
          </a:p>
          <a:p>
            <a:r>
              <a:rPr lang="cs-CZ" i="1" dirty="0" err="1"/>
              <a:t>lange</a:t>
            </a:r>
            <a:r>
              <a:rPr lang="cs-CZ" i="1" dirty="0"/>
              <a:t> </a:t>
            </a:r>
            <a:r>
              <a:rPr lang="cs-CZ" i="1" dirty="0" err="1"/>
              <a:t>im</a:t>
            </a:r>
            <a:r>
              <a:rPr lang="cs-CZ" i="1" dirty="0"/>
              <a:t> </a:t>
            </a:r>
            <a:r>
              <a:rPr lang="cs-CZ" i="1" dirty="0" err="1"/>
              <a:t>Staub</a:t>
            </a:r>
            <a:endParaRPr lang="cs-CZ" dirty="0"/>
          </a:p>
          <a:p>
            <a:r>
              <a:rPr lang="cs-CZ" i="1" dirty="0" err="1"/>
              <a:t>für</a:t>
            </a:r>
            <a:r>
              <a:rPr lang="cs-CZ" i="1" dirty="0"/>
              <a:t> </a:t>
            </a:r>
            <a:r>
              <a:rPr lang="cs-CZ" i="1" dirty="0" err="1"/>
              <a:t>ewig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r>
              <a:rPr lang="cs-CZ" i="1" dirty="0" err="1"/>
              <a:t>Sprache</a:t>
            </a:r>
            <a:endParaRPr lang="cs-CZ" dirty="0"/>
          </a:p>
          <a:p>
            <a:r>
              <a:rPr lang="cs-CZ" i="1" dirty="0" err="1"/>
              <a:t>abgehetzt</a:t>
            </a:r>
            <a:endParaRPr lang="cs-CZ" dirty="0"/>
          </a:p>
          <a:p>
            <a:r>
              <a:rPr lang="cs-CZ" i="1" dirty="0" err="1"/>
              <a:t>mit</a:t>
            </a:r>
            <a:r>
              <a:rPr lang="cs-CZ" i="1" dirty="0"/>
              <a:t> </a:t>
            </a:r>
            <a:r>
              <a:rPr lang="cs-CZ" i="1" dirty="0" err="1"/>
              <a:t>dem</a:t>
            </a:r>
            <a:r>
              <a:rPr lang="cs-CZ" i="1" dirty="0"/>
              <a:t> </a:t>
            </a:r>
            <a:r>
              <a:rPr lang="cs-CZ" i="1" dirty="0" err="1"/>
              <a:t>müden</a:t>
            </a:r>
            <a:r>
              <a:rPr lang="cs-CZ" i="1" dirty="0"/>
              <a:t> </a:t>
            </a:r>
            <a:r>
              <a:rPr lang="cs-CZ" i="1" dirty="0" err="1"/>
              <a:t>Mund</a:t>
            </a:r>
            <a:endParaRPr lang="cs-CZ" dirty="0"/>
          </a:p>
          <a:p>
            <a:r>
              <a:rPr lang="cs-CZ" i="1" dirty="0" err="1"/>
              <a:t>auf</a:t>
            </a:r>
            <a:r>
              <a:rPr lang="cs-CZ" i="1" dirty="0"/>
              <a:t> </a:t>
            </a:r>
            <a:r>
              <a:rPr lang="cs-CZ" i="1" dirty="0" err="1"/>
              <a:t>dem</a:t>
            </a:r>
            <a:r>
              <a:rPr lang="cs-CZ" i="1" dirty="0"/>
              <a:t> </a:t>
            </a:r>
            <a:r>
              <a:rPr lang="cs-CZ" i="1" dirty="0" err="1"/>
              <a:t>endlosen</a:t>
            </a:r>
            <a:r>
              <a:rPr lang="cs-CZ" i="1" dirty="0"/>
              <a:t> </a:t>
            </a:r>
            <a:r>
              <a:rPr lang="cs-CZ" i="1" dirty="0" err="1"/>
              <a:t>Weg</a:t>
            </a:r>
            <a:endParaRPr lang="cs-CZ" dirty="0"/>
          </a:p>
          <a:p>
            <a:r>
              <a:rPr lang="cs-CZ" i="1" dirty="0" err="1"/>
              <a:t>zum</a:t>
            </a:r>
            <a:r>
              <a:rPr lang="cs-CZ" i="1" dirty="0"/>
              <a:t> </a:t>
            </a:r>
            <a:r>
              <a:rPr lang="cs-CZ" i="1" dirty="0" err="1"/>
              <a:t>Hause</a:t>
            </a:r>
            <a:r>
              <a:rPr lang="cs-CZ" i="1" dirty="0"/>
              <a:t> des </a:t>
            </a:r>
            <a:r>
              <a:rPr lang="cs-CZ" i="1" dirty="0" err="1"/>
              <a:t>Nachbarn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Analyse des </a:t>
            </a:r>
            <a:r>
              <a:rPr lang="cs-CZ" dirty="0" err="1" smtClean="0"/>
              <a:t>Gedichts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cs-CZ" sz="3500" b="1" dirty="0" err="1"/>
              <a:t>architektonische</a:t>
            </a:r>
            <a:r>
              <a:rPr lang="cs-CZ" sz="3500" b="1" dirty="0"/>
              <a:t> </a:t>
            </a:r>
            <a:r>
              <a:rPr lang="cs-CZ" sz="3500" b="1" dirty="0" err="1"/>
              <a:t>und</a:t>
            </a:r>
            <a:r>
              <a:rPr lang="cs-CZ" sz="3500" b="1" dirty="0"/>
              <a:t> </a:t>
            </a:r>
            <a:r>
              <a:rPr lang="cs-CZ" sz="3500" b="1" dirty="0" err="1"/>
              <a:t>rhythmisch</a:t>
            </a:r>
            <a:r>
              <a:rPr lang="cs-CZ" sz="3500" b="1" dirty="0"/>
              <a:t>-</a:t>
            </a:r>
            <a:r>
              <a:rPr lang="cs-CZ" sz="3500" b="1" dirty="0" err="1"/>
              <a:t>intonatorische</a:t>
            </a:r>
            <a:r>
              <a:rPr lang="cs-CZ" sz="3500" b="1" dirty="0"/>
              <a:t> </a:t>
            </a:r>
            <a:r>
              <a:rPr lang="cs-CZ" sz="3500" b="1" dirty="0" err="1"/>
              <a:t>Gliederung</a:t>
            </a:r>
            <a:r>
              <a:rPr lang="cs-CZ" sz="3500" b="1" dirty="0"/>
              <a:t>: </a:t>
            </a:r>
            <a:r>
              <a:rPr lang="cs-CZ" sz="3500" b="1" dirty="0" err="1"/>
              <a:t>drei</a:t>
            </a:r>
            <a:r>
              <a:rPr lang="cs-CZ" sz="3500" b="1" dirty="0"/>
              <a:t> </a:t>
            </a:r>
            <a:r>
              <a:rPr lang="cs-CZ" sz="3500" b="1" dirty="0" err="1"/>
              <a:t>Strophen</a:t>
            </a:r>
            <a:r>
              <a:rPr lang="cs-CZ" sz="3500" b="1" dirty="0"/>
              <a:t>, </a:t>
            </a:r>
            <a:r>
              <a:rPr lang="cs-CZ" sz="3500" b="1" dirty="0" err="1"/>
              <a:t>keine</a:t>
            </a:r>
            <a:r>
              <a:rPr lang="cs-CZ" sz="3500" b="1" dirty="0"/>
              <a:t> </a:t>
            </a:r>
            <a:r>
              <a:rPr lang="cs-CZ" sz="3500" b="1" dirty="0" err="1"/>
              <a:t>Interpunktion</a:t>
            </a:r>
            <a:r>
              <a:rPr lang="cs-CZ" sz="3500" b="1" dirty="0"/>
              <a:t>, </a:t>
            </a:r>
            <a:r>
              <a:rPr lang="cs-CZ" sz="3500" b="1" dirty="0" err="1"/>
              <a:t>nominal</a:t>
            </a:r>
            <a:r>
              <a:rPr lang="cs-CZ" sz="3500" b="1" dirty="0"/>
              <a:t>, </a:t>
            </a:r>
            <a:r>
              <a:rPr lang="cs-CZ" sz="3500" b="1" dirty="0" err="1"/>
              <a:t>elliptisch</a:t>
            </a:r>
            <a:r>
              <a:rPr lang="cs-CZ" sz="3500" b="1" dirty="0"/>
              <a:t> </a:t>
            </a:r>
          </a:p>
          <a:p>
            <a:pPr lvl="0"/>
            <a:r>
              <a:rPr lang="cs-CZ" sz="3500" b="1" dirty="0" err="1"/>
              <a:t>ästhetische</a:t>
            </a:r>
            <a:r>
              <a:rPr lang="cs-CZ" sz="3500" b="1" dirty="0"/>
              <a:t> </a:t>
            </a:r>
            <a:r>
              <a:rPr lang="cs-CZ" sz="3500" b="1" dirty="0" err="1"/>
              <a:t>und</a:t>
            </a:r>
            <a:r>
              <a:rPr lang="cs-CZ" sz="3500" b="1" dirty="0"/>
              <a:t> </a:t>
            </a:r>
            <a:r>
              <a:rPr lang="cs-CZ" sz="3500" b="1" dirty="0" err="1"/>
              <a:t>gesellschaftliche</a:t>
            </a:r>
            <a:r>
              <a:rPr lang="cs-CZ" sz="3500" b="1" dirty="0"/>
              <a:t> </a:t>
            </a:r>
            <a:r>
              <a:rPr lang="cs-CZ" sz="3500" b="1" dirty="0" err="1"/>
              <a:t>Position</a:t>
            </a:r>
            <a:r>
              <a:rPr lang="cs-CZ" sz="3500" b="1" dirty="0"/>
              <a:t> </a:t>
            </a:r>
            <a:r>
              <a:rPr lang="cs-CZ" sz="3500" b="1" dirty="0" err="1"/>
              <a:t>von</a:t>
            </a:r>
            <a:r>
              <a:rPr lang="cs-CZ" sz="3500" b="1" dirty="0"/>
              <a:t> J.B.: Religion</a:t>
            </a:r>
          </a:p>
          <a:p>
            <a:pPr lvl="0"/>
            <a:r>
              <a:rPr lang="cs-CZ" sz="3500" b="1" dirty="0"/>
              <a:t>Motive (Symbole): </a:t>
            </a:r>
            <a:r>
              <a:rPr lang="cs-CZ" sz="3500" b="1" i="1" dirty="0" err="1"/>
              <a:t>Baum</a:t>
            </a:r>
            <a:r>
              <a:rPr lang="cs-CZ" sz="3500" b="1" i="1" dirty="0"/>
              <a:t>, Stein- </a:t>
            </a:r>
            <a:r>
              <a:rPr lang="cs-CZ" sz="3500" b="1" i="1" dirty="0" err="1"/>
              <a:t>unbelebt</a:t>
            </a:r>
            <a:r>
              <a:rPr lang="cs-CZ" sz="3500" b="1" i="1" dirty="0"/>
              <a:t> - </a:t>
            </a:r>
            <a:r>
              <a:rPr lang="cs-CZ" sz="3500" b="1" i="1" dirty="0" err="1"/>
              <a:t>Atem</a:t>
            </a:r>
            <a:r>
              <a:rPr lang="cs-CZ" sz="3500" b="1" i="1" dirty="0"/>
              <a:t> – </a:t>
            </a:r>
            <a:r>
              <a:rPr lang="cs-CZ" sz="3500" b="1" i="1" dirty="0" err="1"/>
              <a:t>Sprache</a:t>
            </a:r>
            <a:r>
              <a:rPr lang="cs-CZ" sz="3500" b="1" i="1" dirty="0"/>
              <a:t>- </a:t>
            </a:r>
            <a:r>
              <a:rPr lang="cs-CZ" sz="3500" b="1" i="1" dirty="0" err="1"/>
              <a:t>belebt</a:t>
            </a:r>
            <a:endParaRPr lang="cs-CZ" sz="3500" b="1" dirty="0"/>
          </a:p>
          <a:p>
            <a:pPr lvl="0"/>
            <a:r>
              <a:rPr lang="cs-CZ" sz="3500" b="1" dirty="0" err="1"/>
              <a:t>biblische</a:t>
            </a:r>
            <a:r>
              <a:rPr lang="cs-CZ" sz="3500" b="1" dirty="0"/>
              <a:t> </a:t>
            </a:r>
            <a:r>
              <a:rPr lang="cs-CZ" sz="3500" b="1" dirty="0" err="1"/>
              <a:t>und</a:t>
            </a:r>
            <a:r>
              <a:rPr lang="cs-CZ" sz="3500" b="1" dirty="0"/>
              <a:t> </a:t>
            </a:r>
            <a:r>
              <a:rPr lang="cs-CZ" sz="3500" b="1" dirty="0" err="1"/>
              <a:t>heidnisch</a:t>
            </a:r>
            <a:r>
              <a:rPr lang="cs-CZ" sz="3500" b="1" dirty="0"/>
              <a:t>-</a:t>
            </a:r>
            <a:r>
              <a:rPr lang="cs-CZ" sz="3500" b="1" dirty="0" err="1"/>
              <a:t>mythische</a:t>
            </a:r>
            <a:r>
              <a:rPr lang="cs-CZ" sz="3500" b="1" dirty="0"/>
              <a:t> </a:t>
            </a:r>
            <a:r>
              <a:rPr lang="cs-CZ" sz="3500" b="1" dirty="0" err="1"/>
              <a:t>Vorstellungen</a:t>
            </a:r>
            <a:endParaRPr lang="cs-CZ" sz="3500" b="1" dirty="0"/>
          </a:p>
          <a:p>
            <a:pPr lvl="0"/>
            <a:r>
              <a:rPr lang="cs-CZ" sz="3500" b="1" dirty="0"/>
              <a:t>Architektur </a:t>
            </a:r>
            <a:r>
              <a:rPr lang="cs-CZ" sz="3500" b="1" dirty="0" err="1"/>
              <a:t>und</a:t>
            </a:r>
            <a:r>
              <a:rPr lang="cs-CZ" sz="3500" b="1" dirty="0"/>
              <a:t> </a:t>
            </a:r>
            <a:r>
              <a:rPr lang="cs-CZ" sz="3500" b="1" dirty="0" err="1"/>
              <a:t>Komposition</a:t>
            </a:r>
            <a:endParaRPr lang="cs-CZ" sz="3500" b="1" dirty="0"/>
          </a:p>
          <a:p>
            <a:pPr lvl="0"/>
            <a:r>
              <a:rPr lang="cs-CZ" sz="3500" b="1" dirty="0"/>
              <a:t>Analyse der </a:t>
            </a:r>
            <a:r>
              <a:rPr lang="cs-CZ" sz="3500" b="1" dirty="0" err="1"/>
              <a:t>Stilelemente</a:t>
            </a:r>
            <a:r>
              <a:rPr lang="cs-CZ" sz="3500" b="1" dirty="0"/>
              <a:t>:</a:t>
            </a:r>
          </a:p>
          <a:p>
            <a:pPr>
              <a:buNone/>
            </a:pPr>
            <a:r>
              <a:rPr lang="cs-CZ" sz="3500" b="1" dirty="0"/>
              <a:t> </a:t>
            </a:r>
          </a:p>
          <a:p>
            <a:r>
              <a:rPr lang="cs-CZ" sz="3500" b="1" dirty="0"/>
              <a:t>      </a:t>
            </a:r>
            <a:r>
              <a:rPr lang="cs-CZ" sz="3500" b="1" dirty="0" err="1"/>
              <a:t>phonetische</a:t>
            </a:r>
            <a:r>
              <a:rPr lang="cs-CZ" sz="3500" b="1" dirty="0"/>
              <a:t> Ebene: </a:t>
            </a:r>
            <a:r>
              <a:rPr lang="cs-CZ" sz="3500" b="1" dirty="0" err="1"/>
              <a:t>Alliteration</a:t>
            </a:r>
            <a:r>
              <a:rPr lang="cs-CZ" sz="3500" b="1" dirty="0"/>
              <a:t>, </a:t>
            </a:r>
            <a:r>
              <a:rPr lang="cs-CZ" sz="3500" b="1" dirty="0" err="1"/>
              <a:t>freie</a:t>
            </a:r>
            <a:r>
              <a:rPr lang="cs-CZ" sz="3500" b="1" dirty="0"/>
              <a:t> Verse</a:t>
            </a:r>
          </a:p>
          <a:p>
            <a:pPr>
              <a:buNone/>
            </a:pPr>
            <a:r>
              <a:rPr lang="cs-CZ" sz="3500" b="1" dirty="0"/>
              <a:t> </a:t>
            </a:r>
          </a:p>
          <a:p>
            <a:r>
              <a:rPr lang="cs-CZ" sz="3500" b="1" dirty="0"/>
              <a:t>      </a:t>
            </a:r>
            <a:r>
              <a:rPr lang="cs-CZ" sz="3500" b="1" dirty="0" err="1"/>
              <a:t>morphologische</a:t>
            </a:r>
            <a:r>
              <a:rPr lang="cs-CZ" sz="3500" b="1" dirty="0"/>
              <a:t> Ebene: </a:t>
            </a:r>
            <a:r>
              <a:rPr lang="cs-CZ" sz="3500" b="1" dirty="0" err="1"/>
              <a:t>Substantive</a:t>
            </a:r>
            <a:endParaRPr lang="cs-CZ" sz="3500" b="1" dirty="0"/>
          </a:p>
          <a:p>
            <a:pPr>
              <a:buNone/>
            </a:pPr>
            <a:r>
              <a:rPr lang="cs-CZ" sz="3500" b="1" dirty="0"/>
              <a:t> </a:t>
            </a:r>
          </a:p>
          <a:p>
            <a:r>
              <a:rPr lang="cs-CZ" sz="3500" b="1" dirty="0"/>
              <a:t>     </a:t>
            </a:r>
            <a:r>
              <a:rPr lang="cs-CZ" sz="3500" b="1" dirty="0" err="1"/>
              <a:t>syntaktische</a:t>
            </a:r>
            <a:r>
              <a:rPr lang="cs-CZ" sz="3500" b="1" dirty="0"/>
              <a:t> Ebene: </a:t>
            </a:r>
            <a:r>
              <a:rPr lang="cs-CZ" sz="3500" b="1" dirty="0" err="1"/>
              <a:t>verblos</a:t>
            </a:r>
            <a:r>
              <a:rPr lang="cs-CZ" sz="3500" b="1" dirty="0"/>
              <a:t>, </a:t>
            </a:r>
            <a:r>
              <a:rPr lang="cs-CZ" sz="3500" b="1" dirty="0" err="1"/>
              <a:t>elliptisch</a:t>
            </a:r>
            <a:endParaRPr lang="cs-CZ" sz="3500" b="1" dirty="0"/>
          </a:p>
          <a:p>
            <a:pPr>
              <a:buNone/>
            </a:pPr>
            <a:r>
              <a:rPr lang="cs-CZ" sz="3500" b="1" dirty="0"/>
              <a:t> </a:t>
            </a:r>
          </a:p>
          <a:p>
            <a:r>
              <a:rPr lang="cs-CZ" sz="3500" b="1" dirty="0"/>
              <a:t>      </a:t>
            </a:r>
            <a:r>
              <a:rPr lang="cs-CZ" sz="3500" b="1" dirty="0" err="1"/>
              <a:t>lexikalische</a:t>
            </a:r>
            <a:r>
              <a:rPr lang="cs-CZ" sz="3500" b="1" dirty="0"/>
              <a:t> Ebene: </a:t>
            </a:r>
            <a:r>
              <a:rPr lang="cs-CZ" sz="3500" b="1" dirty="0" err="1"/>
              <a:t>Metaphern</a:t>
            </a:r>
            <a:r>
              <a:rPr lang="cs-CZ" sz="3500" b="1" dirty="0"/>
              <a:t>, </a:t>
            </a:r>
            <a:r>
              <a:rPr lang="cs-CZ" sz="3500" b="1" dirty="0" err="1"/>
              <a:t>Personifikationen</a:t>
            </a:r>
            <a:endParaRPr lang="cs-CZ" sz="3500" b="1" dirty="0"/>
          </a:p>
          <a:p>
            <a:pPr>
              <a:buNone/>
            </a:pPr>
            <a:r>
              <a:rPr lang="cs-CZ" sz="3500" b="1" dirty="0"/>
              <a:t> </a:t>
            </a:r>
          </a:p>
          <a:p>
            <a:r>
              <a:rPr lang="cs-CZ" sz="3500" b="1" dirty="0"/>
              <a:t>der </a:t>
            </a:r>
            <a:r>
              <a:rPr lang="cs-CZ" sz="3500" b="1" dirty="0" err="1"/>
              <a:t>ganze</a:t>
            </a:r>
            <a:r>
              <a:rPr lang="cs-CZ" sz="3500" b="1" dirty="0"/>
              <a:t> Text – </a:t>
            </a:r>
            <a:r>
              <a:rPr lang="cs-CZ" sz="3500" b="1" dirty="0" err="1"/>
              <a:t>metaphorischer</a:t>
            </a:r>
            <a:r>
              <a:rPr lang="cs-CZ" sz="3500" b="1" dirty="0"/>
              <a:t> Komplex:</a:t>
            </a:r>
          </a:p>
          <a:p>
            <a:pPr>
              <a:buNone/>
            </a:pPr>
            <a:r>
              <a:rPr lang="cs-CZ" sz="3500" b="1" dirty="0" smtClean="0"/>
              <a:t>                                       </a:t>
            </a:r>
            <a:r>
              <a:rPr lang="cs-CZ" sz="3500" b="1" dirty="0" err="1" smtClean="0"/>
              <a:t>belebt</a:t>
            </a:r>
            <a:r>
              <a:rPr lang="cs-CZ" sz="3500" b="1" dirty="0"/>
              <a:t>, </a:t>
            </a:r>
            <a:r>
              <a:rPr lang="cs-CZ" sz="3500" b="1" dirty="0" err="1"/>
              <a:t>dynamisch</a:t>
            </a:r>
            <a:r>
              <a:rPr lang="cs-CZ" sz="3500" b="1" dirty="0"/>
              <a:t> – </a:t>
            </a:r>
            <a:r>
              <a:rPr lang="cs-CZ" sz="3500" b="1" dirty="0" err="1"/>
              <a:t>starr</a:t>
            </a:r>
            <a:r>
              <a:rPr lang="cs-CZ" sz="3500" b="1" dirty="0"/>
              <a:t>, </a:t>
            </a:r>
            <a:r>
              <a:rPr lang="cs-CZ" sz="3500" b="1" dirty="0" err="1"/>
              <a:t>unbelebt</a:t>
            </a:r>
            <a:endParaRPr lang="cs-CZ" sz="3500" b="1" dirty="0"/>
          </a:p>
          <a:p>
            <a:pPr>
              <a:buNone/>
            </a:pPr>
            <a:r>
              <a:rPr lang="cs-CZ" sz="3500" b="1" dirty="0"/>
              <a:t> </a:t>
            </a:r>
          </a:p>
          <a:p>
            <a:r>
              <a:rPr lang="cs-CZ" sz="3500" b="1" dirty="0" err="1"/>
              <a:t>Stilzüge</a:t>
            </a:r>
            <a:r>
              <a:rPr lang="cs-CZ" sz="3500" b="1" dirty="0"/>
              <a:t>: </a:t>
            </a:r>
            <a:r>
              <a:rPr lang="cs-CZ" sz="3500" b="1" dirty="0" err="1"/>
              <a:t>ergeben</a:t>
            </a:r>
            <a:r>
              <a:rPr lang="cs-CZ" sz="3500" b="1" dirty="0"/>
              <a:t> </a:t>
            </a:r>
            <a:r>
              <a:rPr lang="cs-CZ" sz="3500" b="1" dirty="0" err="1"/>
              <a:t>sich</a:t>
            </a:r>
            <a:r>
              <a:rPr lang="cs-CZ" sz="3500" b="1" dirty="0"/>
              <a:t> </a:t>
            </a:r>
            <a:r>
              <a:rPr lang="cs-CZ" sz="3500" b="1" dirty="0" err="1"/>
              <a:t>aus</a:t>
            </a:r>
            <a:r>
              <a:rPr lang="cs-CZ" sz="3500" b="1" dirty="0"/>
              <a:t> </a:t>
            </a:r>
            <a:r>
              <a:rPr lang="cs-CZ" sz="3500" b="1" dirty="0" err="1"/>
              <a:t>Stilementen</a:t>
            </a:r>
            <a:r>
              <a:rPr lang="cs-CZ" sz="3500" b="1" dirty="0"/>
              <a:t> – </a:t>
            </a:r>
            <a:r>
              <a:rPr lang="cs-CZ" sz="3500" b="1" dirty="0" err="1"/>
              <a:t>Knappheit</a:t>
            </a:r>
            <a:r>
              <a:rPr lang="cs-CZ" sz="3500" b="1" dirty="0"/>
              <a:t>, </a:t>
            </a:r>
            <a:r>
              <a:rPr lang="cs-CZ" sz="3500" b="1" dirty="0" err="1"/>
              <a:t>Verdichtung</a:t>
            </a:r>
            <a:r>
              <a:rPr lang="cs-CZ" sz="3500" b="1" dirty="0"/>
              <a:t>,</a:t>
            </a:r>
          </a:p>
          <a:p>
            <a:pPr>
              <a:buNone/>
            </a:pPr>
            <a:r>
              <a:rPr lang="cs-CZ" sz="3500" b="1" dirty="0" smtClean="0"/>
              <a:t>                                                                                  </a:t>
            </a:r>
            <a:r>
              <a:rPr lang="cs-CZ" sz="3500" b="1" dirty="0" err="1"/>
              <a:t>Anschaulichkeit</a:t>
            </a:r>
            <a:r>
              <a:rPr lang="cs-CZ" sz="3500" b="1" dirty="0"/>
              <a:t>, </a:t>
            </a:r>
            <a:r>
              <a:rPr lang="cs-CZ" sz="3500" b="1" dirty="0" err="1"/>
              <a:t>Originalität</a:t>
            </a:r>
            <a:endParaRPr lang="cs-CZ" sz="3500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Epik </a:t>
            </a:r>
            <a:r>
              <a:rPr lang="cs-CZ" dirty="0" err="1" smtClean="0"/>
              <a:t>und</a:t>
            </a:r>
            <a:r>
              <a:rPr lang="cs-CZ" dirty="0" smtClean="0"/>
              <a:t> Dramatik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Epik: </a:t>
            </a:r>
            <a:r>
              <a:rPr lang="cs-CZ" b="1" dirty="0" err="1"/>
              <a:t>narrative</a:t>
            </a:r>
            <a:r>
              <a:rPr lang="cs-CZ" b="1" dirty="0"/>
              <a:t> </a:t>
            </a:r>
            <a:r>
              <a:rPr lang="cs-CZ" b="1" dirty="0" err="1"/>
              <a:t>Techniken</a:t>
            </a:r>
            <a:r>
              <a:rPr lang="cs-CZ" b="1" dirty="0"/>
              <a:t>, </a:t>
            </a:r>
            <a:r>
              <a:rPr lang="cs-CZ" b="1" dirty="0" err="1"/>
              <a:t>Bauelemente</a:t>
            </a:r>
            <a:r>
              <a:rPr lang="cs-CZ" b="1" dirty="0"/>
              <a:t> des </a:t>
            </a:r>
            <a:r>
              <a:rPr lang="cs-CZ" b="1" dirty="0" err="1"/>
              <a:t>Erzählens</a:t>
            </a:r>
            <a:r>
              <a:rPr lang="cs-CZ" b="1" dirty="0"/>
              <a:t>: der </a:t>
            </a:r>
            <a:r>
              <a:rPr lang="cs-CZ" b="1" dirty="0" err="1"/>
              <a:t>Erzähler</a:t>
            </a:r>
            <a:r>
              <a:rPr lang="cs-CZ" b="1" dirty="0"/>
              <a:t>, der </a:t>
            </a:r>
            <a:r>
              <a:rPr lang="cs-CZ" b="1" dirty="0" err="1"/>
              <a:t>zeitliche</a:t>
            </a:r>
            <a:r>
              <a:rPr lang="cs-CZ" b="1" dirty="0"/>
              <a:t> </a:t>
            </a:r>
            <a:r>
              <a:rPr lang="cs-CZ" b="1" dirty="0" err="1"/>
              <a:t>Aufbau</a:t>
            </a:r>
            <a:r>
              <a:rPr lang="cs-CZ" b="1" dirty="0"/>
              <a:t>, </a:t>
            </a:r>
            <a:r>
              <a:rPr lang="cs-CZ" b="1" dirty="0" err="1"/>
              <a:t>die</a:t>
            </a:r>
            <a:r>
              <a:rPr lang="cs-CZ" b="1" dirty="0"/>
              <a:t> </a:t>
            </a:r>
            <a:r>
              <a:rPr lang="cs-CZ" b="1" dirty="0" err="1"/>
              <a:t>Erzählweisen</a:t>
            </a:r>
            <a:endParaRPr lang="cs-CZ" b="1" dirty="0"/>
          </a:p>
          <a:p>
            <a:r>
              <a:rPr lang="cs-CZ" b="1" dirty="0" smtClean="0"/>
              <a:t>Dramatik: </a:t>
            </a:r>
            <a:r>
              <a:rPr lang="cs-CZ" b="1" dirty="0" err="1" smtClean="0"/>
              <a:t>Dialoge</a:t>
            </a:r>
            <a:r>
              <a:rPr lang="cs-CZ" b="1" dirty="0" smtClean="0"/>
              <a:t>, </a:t>
            </a:r>
            <a:r>
              <a:rPr lang="cs-CZ" b="1" dirty="0" err="1" smtClean="0"/>
              <a:t>Monologe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                     </a:t>
            </a:r>
            <a:r>
              <a:rPr lang="cs-CZ" b="1" dirty="0" err="1" smtClean="0"/>
              <a:t>Schauspielkunst</a:t>
            </a:r>
            <a:r>
              <a:rPr lang="cs-CZ" b="1" dirty="0" smtClean="0"/>
              <a:t>, Musik,             </a:t>
            </a:r>
          </a:p>
          <a:p>
            <a:pPr>
              <a:buNone/>
            </a:pPr>
            <a:r>
              <a:rPr lang="cs-CZ" b="1" dirty="0" smtClean="0"/>
              <a:t>                      </a:t>
            </a:r>
            <a:r>
              <a:rPr lang="cs-CZ" b="1" dirty="0" err="1" smtClean="0"/>
              <a:t>Choreographie</a:t>
            </a:r>
            <a:r>
              <a:rPr lang="cs-CZ" b="1" dirty="0" smtClean="0"/>
              <a:t>, B</a:t>
            </a:r>
            <a:r>
              <a:rPr lang="de-DE" b="1" dirty="0" err="1" smtClean="0"/>
              <a:t>ühnenbild</a:t>
            </a:r>
            <a:r>
              <a:rPr lang="de-DE" b="1" dirty="0" smtClean="0"/>
              <a:t>…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215</Words>
  <Application>Microsoft Office PowerPoint</Application>
  <PresentationFormat>Předvádění na obrazovce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 5. Kommunikationsbereich der Belletristik </vt:lpstr>
      <vt:lpstr>Belletristik</vt:lpstr>
      <vt:lpstr>Belletristik</vt:lpstr>
      <vt:lpstr>Belletristik</vt:lpstr>
      <vt:lpstr>Analyse des Gedichts:</vt:lpstr>
      <vt:lpstr>Epik und Dramatik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Kommunikationsbereich der Belletristik</dc:title>
  <dc:creator>Jiřina Malá</dc:creator>
  <cp:lastModifiedBy>Jiřina Malá</cp:lastModifiedBy>
  <cp:revision>3</cp:revision>
  <dcterms:created xsi:type="dcterms:W3CDTF">2009-04-24T09:52:51Z</dcterms:created>
  <dcterms:modified xsi:type="dcterms:W3CDTF">2010-04-30T09:17:21Z</dcterms:modified>
</cp:coreProperties>
</file>