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A9ECD-F7F0-40F5-8D61-7F370E54942D}" type="datetimeFigureOut">
              <a:rPr lang="cs-CZ" smtClean="0"/>
              <a:pPr/>
              <a:t>30.4.2010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B6000-1B10-49D0-B4A7-E3E600ADBA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Kommunikationsbereich</a:t>
            </a:r>
            <a:r>
              <a:rPr lang="cs-CZ" dirty="0" smtClean="0"/>
              <a:t> </a:t>
            </a:r>
            <a:r>
              <a:rPr lang="cs-CZ" dirty="0" err="1" smtClean="0"/>
              <a:t>Massenmedien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Einteilung</a:t>
            </a:r>
            <a:r>
              <a:rPr lang="cs-CZ" dirty="0" smtClean="0"/>
              <a:t> der </a:t>
            </a:r>
            <a:r>
              <a:rPr lang="cs-CZ" dirty="0" err="1" smtClean="0"/>
              <a:t>Massenmedien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Textsorten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Lexik: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de-DE" b="1" dirty="0"/>
              <a:t>Internationalismen, Anglizismen</a:t>
            </a:r>
            <a:endParaRPr lang="cs-CZ" dirty="0"/>
          </a:p>
          <a:p>
            <a:pPr lvl="0"/>
            <a:r>
              <a:rPr lang="de-DE" b="1" dirty="0"/>
              <a:t>Verwendung neuer Bezeichnungen: ständiger Wandel sozialer, wissenschaftlicher, wirtschaftlicher und technischer Verhältnisse:</a:t>
            </a:r>
            <a:r>
              <a:rPr lang="de-DE" b="1" i="1" dirty="0"/>
              <a:t> Öko-Freaks, Wende, mediales Dorf, Globalisierung, Umwelttechnologie, Recycling... Al Qaida... </a:t>
            </a:r>
            <a:endParaRPr lang="cs-CZ" dirty="0"/>
          </a:p>
          <a:p>
            <a:pPr lvl="0"/>
            <a:r>
              <a:rPr lang="de-DE" b="1" dirty="0"/>
              <a:t>Wortbildung: Komposita – mit Bindestrich: </a:t>
            </a:r>
            <a:r>
              <a:rPr lang="de-DE" b="1" i="1" dirty="0"/>
              <a:t>Infarkt-Patient</a:t>
            </a:r>
            <a:endParaRPr lang="cs-CZ" dirty="0"/>
          </a:p>
          <a:p>
            <a:pPr lvl="0"/>
            <a:r>
              <a:rPr lang="de-DE" b="1" dirty="0"/>
              <a:t>Sprachökonomie (Gefahr der Vagheit: </a:t>
            </a:r>
            <a:r>
              <a:rPr lang="de-DE" b="1" i="1" dirty="0"/>
              <a:t>Minister-Forderung)</a:t>
            </a:r>
            <a:endParaRPr lang="cs-CZ" dirty="0"/>
          </a:p>
          <a:p>
            <a:pPr lvl="0"/>
            <a:r>
              <a:rPr lang="de-DE" b="1" dirty="0"/>
              <a:t>Abkürzungen, Kurzwörter: </a:t>
            </a:r>
            <a:r>
              <a:rPr lang="de-DE" b="1" i="1" dirty="0"/>
              <a:t>Demos, DHV </a:t>
            </a:r>
            <a:r>
              <a:rPr lang="de-DE" b="1" dirty="0"/>
              <a:t>(Parteien, Vereine, Bewegungen) </a:t>
            </a:r>
            <a:endParaRPr lang="cs-CZ" dirty="0"/>
          </a:p>
          <a:p>
            <a:pPr lvl="0"/>
            <a:r>
              <a:rPr lang="de-DE" b="1" dirty="0"/>
              <a:t>Umgangssprache (Dialekt)</a:t>
            </a:r>
            <a:endParaRPr lang="cs-CZ" dirty="0"/>
          </a:p>
          <a:p>
            <a:pPr lvl="0"/>
            <a:r>
              <a:rPr lang="de-DE" b="1" dirty="0"/>
              <a:t>Metaphorik, Idiomatik: </a:t>
            </a:r>
            <a:r>
              <a:rPr lang="de-DE" b="1" i="1" dirty="0"/>
              <a:t>Die grünen Champions, die deutsche Wirtschaft erlebt ein grünes Wunder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Neue</a:t>
            </a:r>
            <a:r>
              <a:rPr lang="cs-CZ" dirty="0" smtClean="0"/>
              <a:t> </a:t>
            </a:r>
            <a:r>
              <a:rPr lang="cs-CZ" dirty="0" err="1" smtClean="0"/>
              <a:t>Medien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neuartige</a:t>
            </a:r>
            <a:r>
              <a:rPr lang="cs-CZ" b="1" dirty="0" smtClean="0"/>
              <a:t> M</a:t>
            </a:r>
            <a:r>
              <a:rPr lang="de-DE" b="1" dirty="0" err="1" smtClean="0"/>
              <a:t>öglichkeiten</a:t>
            </a:r>
            <a:r>
              <a:rPr lang="de-DE" b="1" dirty="0" smtClean="0"/>
              <a:t> der Speicherung und</a:t>
            </a:r>
          </a:p>
          <a:p>
            <a:pPr>
              <a:buNone/>
            </a:pPr>
            <a:r>
              <a:rPr lang="de-DE" b="1" dirty="0" smtClean="0"/>
              <a:t>    Übermittlung von Informationen</a:t>
            </a:r>
          </a:p>
          <a:p>
            <a:r>
              <a:rPr lang="de-DE" b="1" dirty="0" smtClean="0"/>
              <a:t>Medien, welche Text, Grafik, Bild und Ton kombinieren können, Daten digital speichern bzw. übertragen, wobei die Übertragung über Datennetze läuft</a:t>
            </a:r>
          </a:p>
          <a:p>
            <a:r>
              <a:rPr lang="de-DE" b="1" dirty="0" smtClean="0"/>
              <a:t>das Internet, das Digitalfernsehen, das Handy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Medien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World Wide Web (WWW) – ein dem Internet </a:t>
            </a:r>
            <a:r>
              <a:rPr lang="de-DE" dirty="0" err="1" smtClean="0"/>
              <a:t>aufgesetzes</a:t>
            </a:r>
            <a:r>
              <a:rPr lang="de-DE" dirty="0" smtClean="0"/>
              <a:t> System, welches den Zugriff auf digital gespeicherte Dokumente auf vernetzten Computern erlaubt</a:t>
            </a:r>
          </a:p>
          <a:p>
            <a:r>
              <a:rPr lang="de-DE" dirty="0" smtClean="0"/>
              <a:t>ein weltumspannendes, sich ständig veränderndes Hypertextnetz</a:t>
            </a:r>
          </a:p>
          <a:p>
            <a:r>
              <a:rPr lang="de-DE" dirty="0" smtClean="0"/>
              <a:t>auch Dienste wie E-Mail, Chat oder Diskussionsforen (Blogs)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Online-Zeitungen und online-Zeitschriften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Hypertexte: nicht-lineare Texte, bei denen der Leser Wahlmöglichkeiten hat und die an einem „</a:t>
            </a:r>
            <a:r>
              <a:rPr lang="de-DE" b="1" dirty="0" err="1" smtClean="0"/>
              <a:t>interactive-screen</a:t>
            </a:r>
            <a:r>
              <a:rPr lang="de-DE" b="1" dirty="0" smtClean="0"/>
              <a:t>“ gelesen werden können</a:t>
            </a:r>
          </a:p>
          <a:p>
            <a:r>
              <a:rPr lang="de-DE" b="1" dirty="0" smtClean="0"/>
              <a:t>ein Gebilde, worin die einzelnen informationellen Einheiten durch Verknüpfungen („links“) netzwerkartig verbunden, also nicht-linear organisiert sind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Hypertexte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multimedial: Daten unterschiedlicher semiotischer Systeme (Text, Bild, Ton, Film)</a:t>
            </a:r>
          </a:p>
          <a:p>
            <a:pPr>
              <a:buNone/>
            </a:pPr>
            <a:r>
              <a:rPr lang="de-DE" b="1" dirty="0" smtClean="0"/>
              <a:t>    - </a:t>
            </a:r>
            <a:r>
              <a:rPr lang="de-DE" b="1" dirty="0" err="1" smtClean="0"/>
              <a:t>Synästhesierung</a:t>
            </a:r>
            <a:endParaRPr lang="de-DE" b="1" dirty="0" smtClean="0"/>
          </a:p>
          <a:p>
            <a:r>
              <a:rPr lang="de-DE" b="1" dirty="0" smtClean="0"/>
              <a:t>Rezeption von Hypertexten: interaktiv</a:t>
            </a:r>
          </a:p>
          <a:p>
            <a:r>
              <a:rPr lang="de-DE" b="1" dirty="0" smtClean="0"/>
              <a:t>Definition: „ein kohärenter, </a:t>
            </a:r>
            <a:r>
              <a:rPr lang="cs-CZ" b="1" dirty="0" err="1" smtClean="0"/>
              <a:t>n</a:t>
            </a:r>
            <a:r>
              <a:rPr lang="de-DE" b="1" dirty="0" err="1" smtClean="0"/>
              <a:t>ichtlinearer</a:t>
            </a:r>
            <a:r>
              <a:rPr lang="de-DE" b="1" dirty="0" smtClean="0"/>
              <a:t>, multimedialer, computerrealisierter, daher interaktiv rezipier- und manipulierbarer Symbolkomplex…“ </a:t>
            </a:r>
            <a:r>
              <a:rPr lang="de-DE" dirty="0" smtClean="0"/>
              <a:t>(H. Burger: Sprache der MM, 2005)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Einteilung</a:t>
            </a:r>
            <a:r>
              <a:rPr lang="cs-CZ" dirty="0" smtClean="0"/>
              <a:t> der </a:t>
            </a:r>
            <a:r>
              <a:rPr lang="cs-CZ" dirty="0" err="1" smtClean="0"/>
              <a:t>Massenmedien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Massenmedien</a:t>
            </a:r>
            <a:r>
              <a:rPr lang="cs-CZ" b="1" dirty="0"/>
              <a:t> – </a:t>
            </a:r>
            <a:r>
              <a:rPr lang="cs-CZ" b="1" dirty="0" err="1"/>
              <a:t>ein</a:t>
            </a:r>
            <a:r>
              <a:rPr lang="cs-CZ" b="1" dirty="0"/>
              <a:t> </a:t>
            </a:r>
            <a:r>
              <a:rPr lang="cs-CZ" b="1" dirty="0" err="1"/>
              <a:t>gesellschaftliches</a:t>
            </a:r>
            <a:r>
              <a:rPr lang="cs-CZ" b="1" dirty="0"/>
              <a:t> </a:t>
            </a:r>
            <a:r>
              <a:rPr lang="cs-CZ" b="1" dirty="0" err="1"/>
              <a:t>Gebiet</a:t>
            </a:r>
            <a:r>
              <a:rPr lang="cs-CZ" b="1" dirty="0"/>
              <a:t>, </a:t>
            </a:r>
            <a:r>
              <a:rPr lang="cs-CZ" b="1" dirty="0" err="1"/>
              <a:t>auf</a:t>
            </a:r>
            <a:r>
              <a:rPr lang="cs-CZ" b="1" dirty="0"/>
              <a:t> </a:t>
            </a:r>
            <a:r>
              <a:rPr lang="cs-CZ" b="1" dirty="0" err="1"/>
              <a:t>dem</a:t>
            </a:r>
            <a:r>
              <a:rPr lang="cs-CZ" b="1" dirty="0"/>
              <a:t> </a:t>
            </a:r>
            <a:r>
              <a:rPr lang="cs-CZ" b="1" dirty="0" err="1"/>
              <a:t>soziologische</a:t>
            </a:r>
            <a:r>
              <a:rPr lang="cs-CZ" b="1" dirty="0"/>
              <a:t>, </a:t>
            </a:r>
            <a:r>
              <a:rPr lang="cs-CZ" b="1" dirty="0" err="1"/>
              <a:t>psychologische</a:t>
            </a:r>
            <a:r>
              <a:rPr lang="cs-CZ" b="1" dirty="0"/>
              <a:t>, </a:t>
            </a:r>
            <a:r>
              <a:rPr lang="cs-CZ" b="1" dirty="0" err="1" smtClean="0"/>
              <a:t>politische</a:t>
            </a:r>
            <a:r>
              <a:rPr lang="cs-CZ" b="1" dirty="0" smtClean="0"/>
              <a:t>, </a:t>
            </a:r>
            <a:r>
              <a:rPr lang="cs-CZ" b="1" dirty="0" err="1" smtClean="0"/>
              <a:t>linguistische</a:t>
            </a:r>
            <a:r>
              <a:rPr lang="cs-CZ" b="1" dirty="0"/>
              <a:t> </a:t>
            </a:r>
            <a:r>
              <a:rPr lang="cs-CZ" b="1" dirty="0" smtClean="0"/>
              <a:t>u.a. </a:t>
            </a:r>
            <a:r>
              <a:rPr lang="cs-CZ" b="1" dirty="0" err="1" smtClean="0"/>
              <a:t>Fragestellungen</a:t>
            </a:r>
            <a:r>
              <a:rPr lang="cs-CZ" b="1" dirty="0" smtClean="0"/>
              <a:t> </a:t>
            </a:r>
            <a:r>
              <a:rPr lang="cs-CZ" b="1" dirty="0" err="1"/>
              <a:t>zusammenfließen</a:t>
            </a:r>
            <a:endParaRPr lang="cs-CZ" dirty="0"/>
          </a:p>
          <a:p>
            <a:pPr lvl="0"/>
            <a:r>
              <a:rPr lang="cs-CZ" b="1" dirty="0" err="1"/>
              <a:t>Journalistik</a:t>
            </a:r>
            <a:endParaRPr lang="cs-CZ" dirty="0"/>
          </a:p>
          <a:p>
            <a:pPr lvl="0"/>
            <a:r>
              <a:rPr lang="cs-CZ" b="1" dirty="0" err="1"/>
              <a:t>Medienforschung</a:t>
            </a:r>
            <a:r>
              <a:rPr lang="cs-CZ" b="1" dirty="0"/>
              <a:t>: </a:t>
            </a:r>
            <a:r>
              <a:rPr lang="cs-CZ" b="1" dirty="0" err="1"/>
              <a:t>Probleme</a:t>
            </a:r>
            <a:r>
              <a:rPr lang="cs-CZ" b="1" dirty="0"/>
              <a:t> der </a:t>
            </a:r>
            <a:r>
              <a:rPr lang="cs-CZ" b="1" dirty="0" err="1"/>
              <a:t>Bewusstseinsbeeinflussung</a:t>
            </a:r>
            <a:r>
              <a:rPr lang="cs-CZ" b="1" dirty="0"/>
              <a:t>, </a:t>
            </a:r>
            <a:r>
              <a:rPr lang="cs-CZ" b="1" dirty="0" err="1"/>
              <a:t>Rezeptionsprobleme</a:t>
            </a:r>
            <a:r>
              <a:rPr lang="cs-CZ" b="1" dirty="0"/>
              <a:t> – </a:t>
            </a:r>
            <a:r>
              <a:rPr lang="cs-CZ" b="1" dirty="0" err="1"/>
              <a:t>Frage</a:t>
            </a:r>
            <a:r>
              <a:rPr lang="cs-CZ" b="1" dirty="0"/>
              <a:t> der </a:t>
            </a:r>
            <a:r>
              <a:rPr lang="cs-CZ" b="1" dirty="0" err="1"/>
              <a:t>Verständlichkeit</a:t>
            </a:r>
            <a:endParaRPr lang="cs-CZ" dirty="0"/>
          </a:p>
          <a:p>
            <a:pPr lvl="0"/>
            <a:r>
              <a:rPr lang="cs-CZ" b="1" dirty="0" err="1"/>
              <a:t>Linguistik</a:t>
            </a:r>
            <a:r>
              <a:rPr lang="cs-CZ" b="1" dirty="0"/>
              <a:t>, </a:t>
            </a:r>
            <a:r>
              <a:rPr lang="cs-CZ" b="1" dirty="0" err="1"/>
              <a:t>Stilistik</a:t>
            </a:r>
            <a:r>
              <a:rPr lang="cs-CZ" b="1" dirty="0"/>
              <a:t>, </a:t>
            </a:r>
            <a:r>
              <a:rPr lang="cs-CZ" b="1" dirty="0" err="1"/>
              <a:t>Textlinguistik</a:t>
            </a:r>
            <a:r>
              <a:rPr lang="cs-CZ" b="1" dirty="0"/>
              <a:t>, </a:t>
            </a:r>
            <a:r>
              <a:rPr lang="cs-CZ" b="1" dirty="0" err="1"/>
              <a:t>Sprachpflege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Einteilungskriterien</a:t>
            </a:r>
            <a:r>
              <a:rPr lang="cs-CZ" b="1" dirty="0"/>
              <a:t>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3400" b="1" dirty="0"/>
              <a:t>1. </a:t>
            </a:r>
            <a:r>
              <a:rPr lang="de-DE" sz="3400" b="1" dirty="0"/>
              <a:t>Ü</a:t>
            </a:r>
            <a:r>
              <a:rPr lang="cs-CZ" sz="3400" b="1" dirty="0" err="1" smtClean="0"/>
              <a:t>bertragungskanal</a:t>
            </a:r>
            <a:r>
              <a:rPr lang="cs-CZ" sz="3400" b="1" dirty="0" smtClean="0"/>
              <a:t> </a:t>
            </a:r>
            <a:r>
              <a:rPr lang="cs-CZ" sz="3400" b="1" dirty="0"/>
              <a:t>(Medium) : </a:t>
            </a:r>
            <a:r>
              <a:rPr lang="cs-CZ" sz="3400" b="1" dirty="0" err="1"/>
              <a:t>Druck</a:t>
            </a:r>
            <a:r>
              <a:rPr lang="cs-CZ" sz="3400" b="1" dirty="0"/>
              <a:t>-, </a:t>
            </a:r>
            <a:r>
              <a:rPr lang="cs-CZ" sz="3400" b="1" dirty="0" err="1"/>
              <a:t>Printmedien</a:t>
            </a:r>
            <a:r>
              <a:rPr lang="cs-CZ" sz="3400" b="1" dirty="0"/>
              <a:t> - </a:t>
            </a:r>
            <a:r>
              <a:rPr lang="cs-CZ" sz="3400" b="1" dirty="0" err="1"/>
              <a:t>Zeitungen</a:t>
            </a:r>
            <a:r>
              <a:rPr lang="cs-CZ" sz="3400" b="1" dirty="0"/>
              <a:t>, </a:t>
            </a:r>
            <a:r>
              <a:rPr lang="cs-CZ" sz="3400" b="1" dirty="0" err="1"/>
              <a:t>Zeitschriften</a:t>
            </a:r>
            <a:r>
              <a:rPr lang="cs-CZ" sz="3400" b="1" dirty="0"/>
              <a:t>, </a:t>
            </a:r>
            <a:r>
              <a:rPr lang="de-DE" sz="3400" b="1" dirty="0" smtClean="0"/>
              <a:t>                           </a:t>
            </a:r>
          </a:p>
          <a:p>
            <a:pPr>
              <a:buNone/>
            </a:pPr>
            <a:r>
              <a:rPr lang="de-DE" sz="3400" b="1" dirty="0"/>
              <a:t> </a:t>
            </a:r>
            <a:r>
              <a:rPr lang="de-DE" sz="3400" b="1" dirty="0" smtClean="0"/>
              <a:t>                                                                                                            </a:t>
            </a:r>
            <a:r>
              <a:rPr lang="cs-CZ" sz="3400" b="1" dirty="0" err="1" smtClean="0"/>
              <a:t>Magazine</a:t>
            </a:r>
            <a:r>
              <a:rPr lang="cs-CZ" sz="3400" b="1" dirty="0"/>
              <a:t>...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               </a:t>
            </a:r>
            <a:r>
              <a:rPr lang="cs-CZ" sz="3400" b="1" dirty="0" err="1"/>
              <a:t>elektronische</a:t>
            </a:r>
            <a:r>
              <a:rPr lang="cs-CZ" sz="3400" b="1" dirty="0"/>
              <a:t> MM: </a:t>
            </a:r>
            <a:r>
              <a:rPr lang="cs-CZ" sz="3400" b="1" dirty="0" err="1"/>
              <a:t>Rundfunkk</a:t>
            </a:r>
            <a:r>
              <a:rPr lang="cs-CZ" sz="3400" b="1" dirty="0"/>
              <a:t>, </a:t>
            </a:r>
            <a:r>
              <a:rPr lang="cs-CZ" sz="3400" b="1" dirty="0" err="1"/>
              <a:t>Fernsehen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               Internet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r>
              <a:rPr lang="cs-CZ" sz="3400" b="1" dirty="0"/>
              <a:t>2. </a:t>
            </a:r>
            <a:r>
              <a:rPr lang="cs-CZ" sz="3400" b="1" dirty="0" err="1"/>
              <a:t>Leserorientierung</a:t>
            </a:r>
            <a:r>
              <a:rPr lang="cs-CZ" sz="3400" b="1" dirty="0"/>
              <a:t>: solide </a:t>
            </a:r>
            <a:r>
              <a:rPr lang="cs-CZ" sz="3400" b="1" dirty="0" err="1"/>
              <a:t>Presse</a:t>
            </a:r>
            <a:r>
              <a:rPr lang="cs-CZ" sz="3400" b="1" dirty="0"/>
              <a:t>: Abonnement... FAZ, SZ, Die </a:t>
            </a:r>
            <a:r>
              <a:rPr lang="cs-CZ" sz="3400" b="1" dirty="0" err="1"/>
              <a:t>Zeit</a:t>
            </a:r>
            <a:r>
              <a:rPr lang="cs-CZ" sz="3400" b="1" dirty="0"/>
              <a:t>, Die </a:t>
            </a:r>
            <a:r>
              <a:rPr lang="cs-CZ" sz="3400" b="1" dirty="0" err="1"/>
              <a:t>Welt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               Der </a:t>
            </a:r>
            <a:r>
              <a:rPr lang="cs-CZ" sz="3400" b="1" dirty="0" err="1"/>
              <a:t>Spiegel</a:t>
            </a:r>
            <a:r>
              <a:rPr lang="cs-CZ" sz="3400" b="1" dirty="0"/>
              <a:t>, FOCUS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</a:t>
            </a:r>
            <a:r>
              <a:rPr lang="cs-CZ" sz="3400" b="1" dirty="0" smtClean="0"/>
              <a:t> </a:t>
            </a:r>
            <a:r>
              <a:rPr lang="de-DE" sz="3400" b="1" dirty="0" smtClean="0"/>
              <a:t>Ö:</a:t>
            </a:r>
            <a:r>
              <a:rPr lang="cs-CZ" sz="3400" b="1" dirty="0" smtClean="0"/>
              <a:t>     </a:t>
            </a:r>
            <a:r>
              <a:rPr lang="cs-CZ" sz="3400" b="1" dirty="0"/>
              <a:t>Der Standard, Die </a:t>
            </a:r>
            <a:r>
              <a:rPr lang="cs-CZ" sz="3400" b="1" dirty="0" err="1"/>
              <a:t>Presse</a:t>
            </a:r>
            <a:r>
              <a:rPr lang="cs-CZ" sz="3400" b="1" dirty="0"/>
              <a:t>, profil, </a:t>
            </a:r>
            <a:r>
              <a:rPr lang="cs-CZ" sz="3400" b="1" dirty="0" err="1"/>
              <a:t>News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 </a:t>
            </a:r>
            <a:r>
              <a:rPr lang="de-DE" sz="3400" b="1" dirty="0" smtClean="0"/>
              <a:t>CH:</a:t>
            </a:r>
            <a:r>
              <a:rPr lang="cs-CZ" sz="3400" b="1" dirty="0" smtClean="0"/>
              <a:t>           </a:t>
            </a:r>
            <a:r>
              <a:rPr lang="cs-CZ" sz="3400" b="1" dirty="0"/>
              <a:t>NZZ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      </a:t>
            </a:r>
            <a:r>
              <a:rPr lang="cs-CZ" sz="3400" b="1" dirty="0" err="1" smtClean="0"/>
              <a:t>lokale</a:t>
            </a:r>
            <a:r>
              <a:rPr lang="de-DE" sz="3400" b="1" dirty="0" smtClean="0"/>
              <a:t>/regionale </a:t>
            </a:r>
            <a:r>
              <a:rPr lang="cs-CZ" sz="3400" b="1" dirty="0" smtClean="0"/>
              <a:t> </a:t>
            </a:r>
            <a:r>
              <a:rPr lang="cs-CZ" sz="3400" b="1" dirty="0" err="1"/>
              <a:t>Presse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</a:t>
            </a:r>
            <a:r>
              <a:rPr lang="cs-CZ" sz="3400" b="1" dirty="0" err="1"/>
              <a:t>Boulevardpresse</a:t>
            </a:r>
            <a:r>
              <a:rPr lang="cs-CZ" sz="3400" b="1" dirty="0"/>
              <a:t>: Die </a:t>
            </a:r>
            <a:r>
              <a:rPr lang="cs-CZ" sz="3400" b="1" dirty="0" err="1"/>
              <a:t>Bildzeitung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r>
              <a:rPr lang="cs-CZ" sz="3400" b="1" dirty="0"/>
              <a:t>      </a:t>
            </a:r>
            <a:r>
              <a:rPr lang="cs-CZ" sz="3400" b="1" dirty="0" err="1" smtClean="0"/>
              <a:t>Tendenz</a:t>
            </a:r>
            <a:r>
              <a:rPr lang="cs-CZ" sz="3400" b="1" dirty="0" smtClean="0"/>
              <a:t> </a:t>
            </a:r>
            <a:r>
              <a:rPr lang="cs-CZ" sz="3400" b="1" dirty="0" err="1"/>
              <a:t>zur</a:t>
            </a:r>
            <a:r>
              <a:rPr lang="cs-CZ" sz="3400" b="1" dirty="0"/>
              <a:t> </a:t>
            </a:r>
            <a:r>
              <a:rPr lang="cs-CZ" sz="3400" b="1" dirty="0" err="1"/>
              <a:t>Boulevardisierung</a:t>
            </a:r>
            <a:r>
              <a:rPr lang="cs-CZ" sz="3400" b="1" dirty="0"/>
              <a:t>: </a:t>
            </a:r>
            <a:r>
              <a:rPr lang="cs-CZ" sz="3400" b="1" dirty="0" err="1" smtClean="0"/>
              <a:t>Infotainment</a:t>
            </a:r>
            <a:r>
              <a:rPr lang="cs-CZ" sz="3400" b="1" dirty="0" smtClean="0"/>
              <a:t>:</a:t>
            </a:r>
            <a:r>
              <a:rPr lang="de-DE" sz="3400" dirty="0" smtClean="0"/>
              <a:t> </a:t>
            </a:r>
            <a:r>
              <a:rPr lang="cs-CZ" sz="3400" b="1" dirty="0" err="1" smtClean="0"/>
              <a:t>Information</a:t>
            </a:r>
            <a:r>
              <a:rPr lang="cs-CZ" sz="3400" b="1" dirty="0" smtClean="0"/>
              <a:t> </a:t>
            </a:r>
            <a:r>
              <a:rPr lang="cs-CZ" sz="3400" b="1" dirty="0" err="1"/>
              <a:t>und</a:t>
            </a:r>
            <a:r>
              <a:rPr lang="cs-CZ" sz="3400" b="1" dirty="0"/>
              <a:t> </a:t>
            </a:r>
            <a:r>
              <a:rPr lang="cs-CZ" sz="3400" b="1" dirty="0" err="1"/>
              <a:t>Entertainment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r>
              <a:rPr lang="cs-CZ" sz="3400" b="1" dirty="0"/>
              <a:t>      </a:t>
            </a:r>
            <a:r>
              <a:rPr lang="cs-CZ" sz="3400" b="1" dirty="0" err="1" smtClean="0"/>
              <a:t>Regenbogenbogenpresse</a:t>
            </a:r>
            <a:r>
              <a:rPr lang="cs-CZ" sz="3400" b="1" dirty="0"/>
              <a:t>: </a:t>
            </a:r>
            <a:r>
              <a:rPr lang="cs-CZ" sz="3400" b="1" dirty="0" err="1"/>
              <a:t>Illustrierte</a:t>
            </a:r>
            <a:r>
              <a:rPr lang="cs-CZ" sz="3400" b="1" dirty="0"/>
              <a:t>, </a:t>
            </a:r>
            <a:r>
              <a:rPr lang="cs-CZ" sz="3400" b="1" dirty="0" smtClean="0"/>
              <a:t>M</a:t>
            </a:r>
            <a:r>
              <a:rPr lang="de-DE" sz="3400" b="1" dirty="0" smtClean="0"/>
              <a:t>ä</a:t>
            </a:r>
            <a:r>
              <a:rPr lang="cs-CZ" sz="3400" b="1" dirty="0" err="1" smtClean="0"/>
              <a:t>nner</a:t>
            </a:r>
            <a:r>
              <a:rPr lang="cs-CZ" sz="3400" b="1" dirty="0"/>
              <a:t>, </a:t>
            </a:r>
            <a:r>
              <a:rPr lang="cs-CZ" sz="3400" b="1" dirty="0" err="1" smtClean="0"/>
              <a:t>Frauen</a:t>
            </a:r>
            <a:r>
              <a:rPr lang="de-DE" sz="3400" b="1" dirty="0" smtClean="0"/>
              <a:t>, Jugendliche</a:t>
            </a:r>
            <a:r>
              <a:rPr lang="cs-CZ" sz="3400" b="1" dirty="0" smtClean="0"/>
              <a:t>: 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                                       exklusive: </a:t>
            </a:r>
            <a:r>
              <a:rPr lang="cs-CZ" sz="3400" b="1" dirty="0" err="1"/>
              <a:t>Vogue</a:t>
            </a:r>
            <a:r>
              <a:rPr lang="cs-CZ" sz="3400" b="1" dirty="0"/>
              <a:t>, </a:t>
            </a:r>
            <a:r>
              <a:rPr lang="cs-CZ" sz="3400" b="1" dirty="0" err="1"/>
              <a:t>Elle</a:t>
            </a:r>
            <a:r>
              <a:rPr lang="cs-CZ" sz="3400" b="1" dirty="0"/>
              <a:t>, </a:t>
            </a:r>
            <a:r>
              <a:rPr lang="cs-CZ" sz="3400" b="1" dirty="0" err="1"/>
              <a:t>Cosmopolitan</a:t>
            </a:r>
            <a:r>
              <a:rPr lang="cs-CZ" sz="3400" b="1" dirty="0"/>
              <a:t>...</a:t>
            </a:r>
            <a:endParaRPr lang="cs-CZ" sz="3400" dirty="0"/>
          </a:p>
          <a:p>
            <a:pPr>
              <a:buNone/>
            </a:pPr>
            <a:r>
              <a:rPr lang="cs-CZ" sz="3400" b="1" dirty="0"/>
              <a:t> </a:t>
            </a:r>
            <a:endParaRPr lang="cs-CZ" sz="3400" dirty="0"/>
          </a:p>
          <a:p>
            <a:r>
              <a:rPr lang="cs-CZ" sz="3400" b="1" dirty="0"/>
              <a:t>      </a:t>
            </a:r>
            <a:r>
              <a:rPr lang="cs-CZ" sz="3400" b="1" dirty="0" err="1" smtClean="0"/>
              <a:t>Fachzeitschriften</a:t>
            </a:r>
            <a:r>
              <a:rPr lang="cs-CZ" sz="3400" b="1" dirty="0" smtClean="0"/>
              <a:t> </a:t>
            </a:r>
            <a:endParaRPr lang="cs-CZ" sz="3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Elektronische MM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ö</a:t>
            </a:r>
            <a:r>
              <a:rPr lang="cs-CZ" b="1" dirty="0" err="1" smtClean="0"/>
              <a:t>ffentlich</a:t>
            </a:r>
            <a:r>
              <a:rPr lang="cs-CZ" b="1" dirty="0" smtClean="0"/>
              <a:t>-</a:t>
            </a:r>
            <a:r>
              <a:rPr lang="cs-CZ" b="1" dirty="0" err="1" smtClean="0"/>
              <a:t>rechtliche</a:t>
            </a:r>
            <a:r>
              <a:rPr lang="cs-CZ" b="1" dirty="0" smtClean="0"/>
              <a:t> </a:t>
            </a:r>
            <a:r>
              <a:rPr lang="cs-CZ" b="1" dirty="0" err="1"/>
              <a:t>Sender</a:t>
            </a:r>
            <a:r>
              <a:rPr lang="cs-CZ" b="1" dirty="0"/>
              <a:t>: ARD, </a:t>
            </a:r>
            <a:r>
              <a:rPr lang="cs-CZ" b="1" dirty="0" smtClean="0"/>
              <a:t>ZDF…</a:t>
            </a:r>
            <a:endParaRPr lang="cs-CZ" dirty="0"/>
          </a:p>
          <a:p>
            <a:r>
              <a:rPr lang="cs-CZ" b="1" dirty="0" err="1" smtClean="0"/>
              <a:t>private</a:t>
            </a:r>
            <a:r>
              <a:rPr lang="cs-CZ" b="1" dirty="0" smtClean="0"/>
              <a:t> </a:t>
            </a:r>
            <a:r>
              <a:rPr lang="cs-CZ" b="1" dirty="0" err="1"/>
              <a:t>Sender</a:t>
            </a:r>
            <a:r>
              <a:rPr lang="cs-CZ" b="1" dirty="0"/>
              <a:t>, </a:t>
            </a:r>
            <a:r>
              <a:rPr lang="cs-CZ" b="1" dirty="0" err="1" smtClean="0"/>
              <a:t>komerziell</a:t>
            </a:r>
            <a:endParaRPr lang="de-DE" b="1" dirty="0" smtClean="0"/>
          </a:p>
          <a:p>
            <a:pPr>
              <a:buNone/>
            </a:pPr>
            <a:endParaRPr lang="de-DE" b="1" dirty="0" smtClean="0"/>
          </a:p>
          <a:p>
            <a:pPr>
              <a:buNone/>
            </a:pPr>
            <a:r>
              <a:rPr lang="de-DE" b="1" dirty="0"/>
              <a:t>K</a:t>
            </a:r>
            <a:r>
              <a:rPr lang="cs-CZ" b="1" dirty="0" err="1" smtClean="0"/>
              <a:t>ommunikative</a:t>
            </a:r>
            <a:r>
              <a:rPr lang="cs-CZ" b="1" dirty="0" smtClean="0"/>
              <a:t> </a:t>
            </a:r>
            <a:r>
              <a:rPr lang="cs-CZ" b="1" dirty="0" err="1"/>
              <a:t>Funktionen</a:t>
            </a:r>
            <a:r>
              <a:rPr lang="cs-CZ" b="1" dirty="0"/>
              <a:t> der </a:t>
            </a:r>
            <a:r>
              <a:rPr lang="cs-CZ" b="1" dirty="0" err="1"/>
              <a:t>publizistischen</a:t>
            </a:r>
            <a:r>
              <a:rPr lang="cs-CZ" b="1" dirty="0"/>
              <a:t> </a:t>
            </a:r>
            <a:r>
              <a:rPr lang="cs-CZ" b="1" dirty="0" smtClean="0"/>
              <a:t> Texte</a:t>
            </a:r>
            <a:r>
              <a:rPr lang="de-DE" b="1" dirty="0" smtClean="0"/>
              <a:t>: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b="1" dirty="0" err="1"/>
              <a:t>informative</a:t>
            </a:r>
            <a:r>
              <a:rPr lang="cs-CZ" b="1" dirty="0"/>
              <a:t> </a:t>
            </a:r>
            <a:r>
              <a:rPr lang="cs-CZ" b="1" dirty="0" err="1" smtClean="0"/>
              <a:t>Funktion</a:t>
            </a:r>
            <a:endParaRPr lang="de-DE" b="1" dirty="0" smtClean="0"/>
          </a:p>
          <a:p>
            <a:pPr lvl="0">
              <a:buNone/>
            </a:pPr>
            <a:endParaRPr lang="cs-CZ" dirty="0"/>
          </a:p>
          <a:p>
            <a:pPr lvl="0"/>
            <a:r>
              <a:rPr lang="cs-CZ" b="1" dirty="0" err="1" smtClean="0"/>
              <a:t>persuasive</a:t>
            </a:r>
            <a:r>
              <a:rPr lang="cs-CZ" b="1" dirty="0" smtClean="0"/>
              <a:t> </a:t>
            </a:r>
            <a:r>
              <a:rPr lang="cs-CZ" b="1" dirty="0" err="1"/>
              <a:t>Funktion</a:t>
            </a:r>
            <a:r>
              <a:rPr lang="cs-CZ" b="1" dirty="0"/>
              <a:t> – </a:t>
            </a:r>
            <a:r>
              <a:rPr lang="cs-CZ" b="1" dirty="0" err="1"/>
              <a:t>Überzeugung</a:t>
            </a:r>
            <a:r>
              <a:rPr lang="cs-CZ" b="1" dirty="0"/>
              <a:t>, </a:t>
            </a:r>
            <a:r>
              <a:rPr lang="cs-CZ" b="1" dirty="0" err="1"/>
              <a:t>Meinungsbeeinflussung</a:t>
            </a:r>
            <a:r>
              <a:rPr lang="cs-CZ" b="1" dirty="0"/>
              <a:t>, -</a:t>
            </a:r>
            <a:r>
              <a:rPr lang="cs-CZ" b="1" dirty="0" err="1" smtClean="0"/>
              <a:t>lenkung</a:t>
            </a:r>
            <a:r>
              <a:rPr lang="de-DE" dirty="0" smtClean="0"/>
              <a:t> - </a:t>
            </a:r>
            <a:r>
              <a:rPr lang="cs-CZ" b="1" dirty="0" err="1" smtClean="0"/>
              <a:t>ein</a:t>
            </a:r>
            <a:r>
              <a:rPr lang="cs-CZ" b="1" dirty="0" smtClean="0"/>
              <a:t> </a:t>
            </a:r>
            <a:r>
              <a:rPr lang="cs-CZ" b="1" dirty="0" err="1"/>
              <a:t>sensibler</a:t>
            </a:r>
            <a:r>
              <a:rPr lang="cs-CZ" b="1" dirty="0"/>
              <a:t> Punkt</a:t>
            </a:r>
            <a:endParaRPr lang="cs-CZ" dirty="0"/>
          </a:p>
          <a:p>
            <a:pPr>
              <a:buNone/>
            </a:pPr>
            <a:r>
              <a:rPr lang="cs-CZ" b="1" dirty="0"/>
              <a:t> </a:t>
            </a:r>
            <a:endParaRPr lang="cs-CZ" dirty="0"/>
          </a:p>
          <a:p>
            <a:pPr lvl="0"/>
            <a:r>
              <a:rPr lang="cs-CZ" b="1" dirty="0" err="1"/>
              <a:t>phatische</a:t>
            </a:r>
            <a:r>
              <a:rPr lang="cs-CZ" b="1" dirty="0"/>
              <a:t> </a:t>
            </a:r>
            <a:r>
              <a:rPr lang="cs-CZ" b="1" dirty="0" err="1"/>
              <a:t>Funktion</a:t>
            </a:r>
            <a:r>
              <a:rPr lang="cs-CZ" b="1" dirty="0"/>
              <a:t> – </a:t>
            </a:r>
            <a:r>
              <a:rPr lang="cs-CZ" b="1" dirty="0" err="1"/>
              <a:t>Unterhaltung</a:t>
            </a:r>
            <a:r>
              <a:rPr lang="cs-CZ" b="1" dirty="0"/>
              <a:t>, Kontakt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Textsorten</a:t>
            </a:r>
            <a:r>
              <a:rPr lang="cs-CZ" b="1" dirty="0" smtClean="0"/>
              <a:t> in den </a:t>
            </a:r>
            <a:r>
              <a:rPr lang="cs-CZ" b="1" dirty="0" err="1" smtClean="0"/>
              <a:t>Massenmedien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b="1" dirty="0"/>
              <a:t>1.Informationsbetonte </a:t>
            </a:r>
            <a:r>
              <a:rPr lang="cs-CZ" b="1" dirty="0" err="1"/>
              <a:t>Textsorten</a:t>
            </a:r>
            <a:r>
              <a:rPr lang="cs-CZ" b="1" dirty="0"/>
              <a:t>: </a:t>
            </a:r>
            <a:r>
              <a:rPr lang="cs-CZ" dirty="0" err="1"/>
              <a:t>Meldung</a:t>
            </a:r>
            <a:r>
              <a:rPr lang="cs-CZ" dirty="0"/>
              <a:t>, </a:t>
            </a:r>
            <a:r>
              <a:rPr lang="cs-CZ" dirty="0" err="1"/>
              <a:t>Nachricht</a:t>
            </a:r>
            <a:r>
              <a:rPr lang="cs-CZ" dirty="0"/>
              <a:t>, </a:t>
            </a:r>
            <a:r>
              <a:rPr lang="cs-CZ" dirty="0" err="1"/>
              <a:t>Bericht</a:t>
            </a:r>
            <a:endParaRPr lang="cs-CZ" dirty="0"/>
          </a:p>
          <a:p>
            <a:pPr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>
              <a:defRPr/>
            </a:pPr>
            <a:r>
              <a:rPr lang="cs-CZ" b="1" dirty="0"/>
              <a:t>2. </a:t>
            </a:r>
            <a:r>
              <a:rPr lang="cs-CZ" b="1" dirty="0" err="1"/>
              <a:t>Meinungsbetont</a:t>
            </a:r>
            <a:r>
              <a:rPr lang="cs-CZ" b="1" dirty="0"/>
              <a:t>-</a:t>
            </a:r>
            <a:r>
              <a:rPr lang="cs-CZ" b="1" dirty="0" err="1"/>
              <a:t>persuasive</a:t>
            </a:r>
            <a:r>
              <a:rPr lang="cs-CZ" b="1" dirty="0"/>
              <a:t> </a:t>
            </a:r>
            <a:r>
              <a:rPr lang="cs-CZ" b="1" dirty="0" err="1"/>
              <a:t>Textsorten</a:t>
            </a:r>
            <a:r>
              <a:rPr lang="cs-CZ" b="1" dirty="0"/>
              <a:t>: </a:t>
            </a:r>
            <a:r>
              <a:rPr lang="cs-CZ" dirty="0" err="1"/>
              <a:t>Leitartikel</a:t>
            </a:r>
            <a:r>
              <a:rPr lang="cs-CZ" dirty="0"/>
              <a:t>, </a:t>
            </a:r>
            <a:r>
              <a:rPr lang="cs-CZ" dirty="0" err="1"/>
              <a:t>Kommentar</a:t>
            </a:r>
            <a:r>
              <a:rPr lang="cs-CZ" dirty="0"/>
              <a:t>, </a:t>
            </a:r>
            <a:r>
              <a:rPr lang="cs-CZ" dirty="0" err="1"/>
              <a:t>Kolumne</a:t>
            </a:r>
            <a:r>
              <a:rPr lang="cs-CZ" dirty="0"/>
              <a:t>,  </a:t>
            </a:r>
            <a:r>
              <a:rPr lang="cs-CZ" dirty="0" err="1"/>
              <a:t>Glosse</a:t>
            </a:r>
            <a:r>
              <a:rPr lang="cs-CZ" dirty="0"/>
              <a:t>, </a:t>
            </a:r>
            <a:r>
              <a:rPr lang="cs-CZ" dirty="0" err="1"/>
              <a:t>Essay</a:t>
            </a:r>
            <a:r>
              <a:rPr lang="cs-CZ" dirty="0"/>
              <a:t>, </a:t>
            </a:r>
            <a:r>
              <a:rPr lang="cs-CZ" dirty="0" err="1"/>
              <a:t>Rezension</a:t>
            </a:r>
            <a:r>
              <a:rPr lang="cs-CZ" dirty="0"/>
              <a:t>/Kritik</a:t>
            </a:r>
          </a:p>
          <a:p>
            <a:pPr>
              <a:buNone/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3. </a:t>
            </a:r>
            <a:r>
              <a:rPr lang="cs-CZ" b="1" dirty="0" err="1"/>
              <a:t>Kontaktherstellende</a:t>
            </a:r>
            <a:r>
              <a:rPr lang="cs-CZ" b="1" dirty="0"/>
              <a:t>, </a:t>
            </a:r>
            <a:r>
              <a:rPr lang="cs-CZ" b="1" dirty="0" err="1"/>
              <a:t>unterhaltende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belletristische</a:t>
            </a:r>
            <a:r>
              <a:rPr lang="cs-CZ" b="1" dirty="0"/>
              <a:t> Texte: „</a:t>
            </a:r>
            <a:r>
              <a:rPr lang="cs-CZ" dirty="0"/>
              <a:t>soft </a:t>
            </a:r>
            <a:r>
              <a:rPr lang="cs-CZ" dirty="0" err="1"/>
              <a:t>news</a:t>
            </a:r>
            <a:r>
              <a:rPr lang="cs-CZ" dirty="0"/>
              <a:t>„ </a:t>
            </a:r>
            <a:r>
              <a:rPr lang="cs-CZ" dirty="0" err="1"/>
              <a:t>Feuilleton</a:t>
            </a:r>
            <a:r>
              <a:rPr lang="cs-CZ" dirty="0"/>
              <a:t>, </a:t>
            </a:r>
            <a:r>
              <a:rPr lang="cs-CZ" dirty="0" err="1"/>
              <a:t>Kurzgeschichte</a:t>
            </a:r>
            <a:r>
              <a:rPr lang="cs-CZ" dirty="0"/>
              <a:t>, </a:t>
            </a:r>
            <a:r>
              <a:rPr lang="cs-CZ" b="1" dirty="0"/>
              <a:t>Horoskop, Comics, </a:t>
            </a:r>
            <a:r>
              <a:rPr lang="cs-CZ" b="1" dirty="0" err="1"/>
              <a:t>Kreutzworträtsel</a:t>
            </a:r>
            <a:r>
              <a:rPr lang="cs-CZ" b="1" dirty="0"/>
              <a:t>, </a:t>
            </a:r>
            <a:r>
              <a:rPr lang="cs-CZ" b="1" dirty="0" err="1"/>
              <a:t>Quiz</a:t>
            </a:r>
            <a:r>
              <a:rPr lang="cs-CZ" b="1" dirty="0"/>
              <a:t>...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Textsorten in den MM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cs-CZ" b="1" dirty="0" err="1" smtClean="0"/>
              <a:t>Reportage</a:t>
            </a:r>
            <a:r>
              <a:rPr lang="cs-CZ" b="1" dirty="0" smtClean="0"/>
              <a:t> – </a:t>
            </a:r>
            <a:r>
              <a:rPr lang="cs-CZ" dirty="0" smtClean="0"/>
              <a:t>„</a:t>
            </a:r>
            <a:r>
              <a:rPr lang="cs-CZ" dirty="0" err="1" smtClean="0"/>
              <a:t>Bericht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Phantasie</a:t>
            </a:r>
            <a:r>
              <a:rPr lang="cs-CZ" dirty="0" smtClean="0"/>
              <a:t>„ – </a:t>
            </a:r>
            <a:r>
              <a:rPr lang="cs-CZ" dirty="0" err="1" smtClean="0"/>
              <a:t>subjektiv</a:t>
            </a:r>
            <a:endParaRPr lang="cs-CZ" dirty="0" smtClean="0"/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b="1" dirty="0" err="1" smtClean="0"/>
              <a:t>Bizentrierte</a:t>
            </a:r>
            <a:r>
              <a:rPr lang="cs-CZ" b="1" dirty="0" smtClean="0"/>
              <a:t> </a:t>
            </a:r>
            <a:r>
              <a:rPr lang="cs-CZ" b="1" dirty="0" err="1" smtClean="0"/>
              <a:t>Textsorten</a:t>
            </a:r>
            <a:r>
              <a:rPr lang="cs-CZ" b="1" dirty="0" smtClean="0"/>
              <a:t>: </a:t>
            </a:r>
            <a:r>
              <a:rPr lang="cs-CZ" dirty="0" smtClean="0"/>
              <a:t>Interview, </a:t>
            </a:r>
            <a:r>
              <a:rPr lang="cs-CZ" dirty="0" err="1" smtClean="0"/>
              <a:t>Debatte</a:t>
            </a:r>
            <a:r>
              <a:rPr lang="cs-CZ" dirty="0" smtClean="0"/>
              <a:t>, </a:t>
            </a:r>
            <a:r>
              <a:rPr lang="cs-CZ" dirty="0" err="1" smtClean="0"/>
              <a:t>Talkshow</a:t>
            </a:r>
            <a:endParaRPr lang="cs-CZ" dirty="0" smtClean="0"/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b="1" dirty="0" smtClean="0"/>
              <a:t>Feature: </a:t>
            </a:r>
            <a:r>
              <a:rPr lang="cs-CZ" dirty="0" smtClean="0"/>
              <a:t>„</a:t>
            </a:r>
            <a:r>
              <a:rPr lang="cs-CZ" dirty="0" err="1" smtClean="0"/>
              <a:t>Mischform</a:t>
            </a:r>
            <a:r>
              <a:rPr lang="cs-CZ" dirty="0" smtClean="0"/>
              <a:t>„ – </a:t>
            </a:r>
            <a:r>
              <a:rPr lang="cs-CZ" dirty="0" err="1" smtClean="0"/>
              <a:t>Bericht</a:t>
            </a:r>
            <a:r>
              <a:rPr lang="cs-CZ" dirty="0" smtClean="0"/>
              <a:t>, </a:t>
            </a:r>
            <a:r>
              <a:rPr lang="cs-CZ" dirty="0" err="1" smtClean="0"/>
              <a:t>Kommentar</a:t>
            </a:r>
            <a:r>
              <a:rPr lang="cs-CZ" dirty="0" smtClean="0"/>
              <a:t>, </a:t>
            </a:r>
            <a:r>
              <a:rPr lang="cs-CZ" dirty="0" err="1" smtClean="0"/>
              <a:t>Reportage</a:t>
            </a:r>
            <a:r>
              <a:rPr lang="cs-CZ" dirty="0" smtClean="0"/>
              <a:t>, Interview</a:t>
            </a:r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b="1" dirty="0" err="1" smtClean="0"/>
              <a:t>Instruierend</a:t>
            </a:r>
            <a:r>
              <a:rPr lang="cs-CZ" b="1" dirty="0" smtClean="0"/>
              <a:t>-</a:t>
            </a:r>
            <a:r>
              <a:rPr lang="cs-CZ" b="1" dirty="0" err="1" smtClean="0"/>
              <a:t>anweisende</a:t>
            </a:r>
            <a:r>
              <a:rPr lang="cs-CZ" b="1" dirty="0" smtClean="0"/>
              <a:t> </a:t>
            </a:r>
            <a:r>
              <a:rPr lang="cs-CZ" b="1" dirty="0" err="1" smtClean="0"/>
              <a:t>Textsorten</a:t>
            </a:r>
            <a:r>
              <a:rPr lang="cs-CZ" dirty="0" smtClean="0"/>
              <a:t>: </a:t>
            </a:r>
            <a:r>
              <a:rPr lang="cs-CZ" dirty="0" err="1" smtClean="0"/>
              <a:t>Ratgebungen</a:t>
            </a:r>
            <a:r>
              <a:rPr lang="cs-CZ" dirty="0" smtClean="0">
                <a:latin typeface="Arial" charset="0"/>
              </a:rPr>
              <a:t>,</a:t>
            </a:r>
            <a:r>
              <a:rPr lang="cs-CZ" dirty="0" smtClean="0"/>
              <a:t> </a:t>
            </a:r>
            <a:r>
              <a:rPr lang="cs-CZ" dirty="0" err="1" smtClean="0"/>
              <a:t>Handlungsanleitungen</a:t>
            </a:r>
            <a:r>
              <a:rPr lang="cs-CZ" dirty="0" smtClean="0">
                <a:latin typeface="Arial" charset="0"/>
              </a:rPr>
              <a:t>, </a:t>
            </a:r>
            <a:r>
              <a:rPr lang="cs-CZ" dirty="0" err="1" smtClean="0">
                <a:latin typeface="Arial" charset="0"/>
              </a:rPr>
              <a:t>Kochrezepte</a:t>
            </a:r>
            <a:endParaRPr lang="cs-CZ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dirty="0" smtClean="0"/>
              <a:t> </a:t>
            </a:r>
          </a:p>
          <a:p>
            <a:pPr>
              <a:lnSpc>
                <a:spcPct val="80000"/>
              </a:lnSpc>
            </a:pPr>
            <a:r>
              <a:rPr lang="cs-CZ" b="1" dirty="0" smtClean="0"/>
              <a:t> </a:t>
            </a:r>
            <a:r>
              <a:rPr lang="cs-CZ" b="1" dirty="0" err="1" smtClean="0"/>
              <a:t>Werbung</a:t>
            </a:r>
            <a:endParaRPr lang="cs-CZ" dirty="0" smtClean="0"/>
          </a:p>
          <a:p>
            <a:pPr>
              <a:lnSpc>
                <a:spcPct val="80000"/>
              </a:lnSpc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lnSpc>
                <a:spcPct val="80000"/>
              </a:lnSpc>
            </a:pPr>
            <a:r>
              <a:rPr lang="cs-CZ" b="1" dirty="0" smtClean="0"/>
              <a:t> </a:t>
            </a:r>
            <a:r>
              <a:rPr lang="cs-CZ" b="1" dirty="0" err="1" smtClean="0"/>
              <a:t>Leserbrief</a:t>
            </a:r>
            <a:r>
              <a:rPr lang="cs-CZ" b="1" dirty="0" smtClean="0"/>
              <a:t>, E-</a:t>
            </a:r>
            <a:r>
              <a:rPr lang="cs-CZ" b="1" dirty="0" err="1" smtClean="0"/>
              <a:t>mails</a:t>
            </a:r>
            <a:r>
              <a:rPr lang="cs-CZ" b="1" dirty="0" smtClean="0"/>
              <a:t>, SMS, </a:t>
            </a:r>
            <a:r>
              <a:rPr lang="cs-CZ" b="1" dirty="0" err="1" smtClean="0"/>
              <a:t>blogs</a:t>
            </a:r>
            <a:r>
              <a:rPr lang="cs-CZ" b="1" dirty="0" smtClean="0"/>
              <a:t>...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Textsorten?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Infographik</a:t>
            </a:r>
            <a:r>
              <a:rPr lang="cs-CZ" b="1" dirty="0" smtClean="0"/>
              <a:t>: </a:t>
            </a:r>
            <a:r>
              <a:rPr lang="cs-CZ" b="1" dirty="0" err="1" smtClean="0"/>
              <a:t>Abbildungen</a:t>
            </a:r>
            <a:r>
              <a:rPr lang="cs-CZ" b="1" dirty="0" smtClean="0"/>
              <a:t>, </a:t>
            </a:r>
            <a:r>
              <a:rPr lang="cs-CZ" b="1" dirty="0" err="1" smtClean="0"/>
              <a:t>Fotos</a:t>
            </a:r>
            <a:r>
              <a:rPr lang="cs-CZ" b="1" dirty="0" smtClean="0"/>
              <a:t>, </a:t>
            </a:r>
            <a:r>
              <a:rPr lang="cs-CZ" b="1" dirty="0" err="1" smtClean="0"/>
              <a:t>Tabellen</a:t>
            </a:r>
            <a:r>
              <a:rPr lang="cs-CZ" b="1" dirty="0" smtClean="0"/>
              <a:t>, </a:t>
            </a:r>
            <a:r>
              <a:rPr lang="cs-CZ" b="1" dirty="0" err="1" smtClean="0"/>
              <a:t>Landkarten</a:t>
            </a:r>
            <a:r>
              <a:rPr lang="cs-CZ" b="1" dirty="0" smtClean="0"/>
              <a:t> – </a:t>
            </a:r>
            <a:r>
              <a:rPr lang="cs-CZ" b="1" dirty="0" err="1" smtClean="0"/>
              <a:t>Wettervorhersage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r>
              <a:rPr lang="cs-CZ" b="1" dirty="0" smtClean="0"/>
              <a:t>On-line-</a:t>
            </a:r>
            <a:r>
              <a:rPr lang="cs-CZ" b="1" dirty="0" err="1" smtClean="0"/>
              <a:t>Versionen</a:t>
            </a:r>
            <a:r>
              <a:rPr lang="cs-CZ" b="1" dirty="0" smtClean="0"/>
              <a:t>: </a:t>
            </a:r>
            <a:r>
              <a:rPr lang="cs-CZ" b="1" dirty="0" err="1" smtClean="0"/>
              <a:t>spiegel.de</a:t>
            </a:r>
            <a:r>
              <a:rPr lang="cs-CZ" b="1" dirty="0" smtClean="0"/>
              <a:t>, </a:t>
            </a:r>
            <a:r>
              <a:rPr lang="cs-CZ" b="1" dirty="0" err="1" smtClean="0"/>
              <a:t>sueddeutsche.de</a:t>
            </a:r>
            <a:r>
              <a:rPr lang="cs-CZ" b="1" dirty="0" smtClean="0"/>
              <a:t>, </a:t>
            </a:r>
            <a:r>
              <a:rPr lang="cs-CZ" b="1" dirty="0" err="1" smtClean="0"/>
              <a:t>zeit.de</a:t>
            </a:r>
            <a:r>
              <a:rPr lang="cs-CZ" b="1" dirty="0" smtClean="0"/>
              <a:t>…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u="sng" dirty="0" err="1"/>
              <a:t>Linguistische</a:t>
            </a:r>
            <a:r>
              <a:rPr lang="cs-CZ" b="1" u="sng" dirty="0"/>
              <a:t> </a:t>
            </a:r>
            <a:r>
              <a:rPr lang="cs-CZ" b="1" u="sng" dirty="0" err="1"/>
              <a:t>Merkmale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b="1" dirty="0"/>
              <a:t>Printmedien – Sprache der Presse und Publizistik spiegelt unmittelbar den Sprachzustand ihrer Zeit wider: Syntax, Lexik (H.-H. </a:t>
            </a:r>
            <a:r>
              <a:rPr lang="de-DE" b="1" dirty="0" err="1"/>
              <a:t>Lüger</a:t>
            </a:r>
            <a:r>
              <a:rPr lang="de-DE" b="1" dirty="0"/>
              <a:t>: Pressesprache)</a:t>
            </a:r>
            <a:endParaRPr lang="cs-CZ" dirty="0"/>
          </a:p>
          <a:p>
            <a:pPr>
              <a:buNone/>
            </a:pPr>
            <a:r>
              <a:rPr lang="de-DE" b="1" dirty="0"/>
              <a:t> </a:t>
            </a:r>
            <a:endParaRPr lang="cs-CZ" dirty="0"/>
          </a:p>
          <a:p>
            <a:r>
              <a:rPr lang="de-DE" b="1" u="sng" dirty="0"/>
              <a:t>Drei Betrachtungsweisen</a:t>
            </a:r>
            <a:r>
              <a:rPr lang="de-DE" b="1" dirty="0"/>
              <a:t>:</a:t>
            </a:r>
            <a:endParaRPr lang="cs-CZ" dirty="0"/>
          </a:p>
          <a:p>
            <a:pPr lvl="0"/>
            <a:r>
              <a:rPr lang="de-DE" b="1" dirty="0"/>
              <a:t>Pressesprache als Indiz für Tendenzen der Gegenwartssprache (Entwicklungstendenzen, Veränderungen)</a:t>
            </a:r>
            <a:endParaRPr lang="cs-CZ" dirty="0"/>
          </a:p>
          <a:p>
            <a:pPr lvl="0"/>
            <a:r>
              <a:rPr lang="de-DE" b="1" dirty="0"/>
              <a:t>Pressesprache als spezifischer Funktionalstil</a:t>
            </a:r>
            <a:endParaRPr lang="cs-CZ" dirty="0"/>
          </a:p>
          <a:p>
            <a:pPr lvl="0"/>
            <a:r>
              <a:rPr lang="de-DE" b="1" dirty="0"/>
              <a:t>Pressesprache als Sprachgebrauch eines bestimmten Publikationsorgans (FAZ, Die Zeit, Der Spiegel, Die Bildzeitung)</a:t>
            </a:r>
            <a:endParaRPr lang="cs-CZ" dirty="0"/>
          </a:p>
          <a:p>
            <a:pPr>
              <a:buNone/>
            </a:pPr>
            <a:r>
              <a:rPr lang="de-DE" b="1" dirty="0"/>
              <a:t> 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700" b="1" dirty="0" smtClean="0"/>
              <a:t>Pressesprache („solide“ Presse): Allgemeine Tendenzen: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Syntax: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de-DE" b="1" dirty="0" smtClean="0"/>
              <a:t>Tendenz zur Verkürzung der Satzlänge (kürzere Sätze, z.B. FAZ – Sätze mit 13 Wörtern)</a:t>
            </a:r>
            <a:endParaRPr lang="cs-CZ" dirty="0" smtClean="0"/>
          </a:p>
          <a:p>
            <a:pPr lvl="0"/>
            <a:r>
              <a:rPr lang="de-DE" b="1" dirty="0" smtClean="0"/>
              <a:t>typisch: Einfachsätze, Ellipsen in Schlagzeilen: </a:t>
            </a:r>
            <a:r>
              <a:rPr lang="de-DE" b="1" i="1" dirty="0" smtClean="0"/>
              <a:t>Überall Staus</a:t>
            </a:r>
            <a:endParaRPr lang="cs-CZ" dirty="0" smtClean="0"/>
          </a:p>
          <a:p>
            <a:pPr lvl="0"/>
            <a:r>
              <a:rPr lang="de-DE" b="1" dirty="0" smtClean="0"/>
              <a:t>Satzreihen: </a:t>
            </a:r>
            <a:r>
              <a:rPr lang="de-DE" b="1" i="1" dirty="0" smtClean="0"/>
              <a:t>60 Personen wurden festgenommen, gegen 20 wurden Haftbefehle erlassen</a:t>
            </a:r>
            <a:endParaRPr lang="cs-CZ" dirty="0" smtClean="0"/>
          </a:p>
          <a:p>
            <a:pPr lvl="0"/>
            <a:r>
              <a:rPr lang="de-DE" b="1" dirty="0" smtClean="0"/>
              <a:t>Rückgang der Satzgefüge, Zunahme von Nominalgruppen (Nominalstil): </a:t>
            </a:r>
            <a:r>
              <a:rPr lang="de-DE" b="1" i="1" dirty="0" smtClean="0"/>
              <a:t>Das Bemühen um eine auf die aktuelle Entwicklung zugeschnittene Lösung des Problems...</a:t>
            </a:r>
            <a:r>
              <a:rPr lang="de-DE" b="1" dirty="0" smtClean="0"/>
              <a:t> (Partizipialkonstruktionen)</a:t>
            </a:r>
            <a:endParaRPr lang="cs-CZ" dirty="0" smtClean="0"/>
          </a:p>
          <a:p>
            <a:pPr lvl="0"/>
            <a:r>
              <a:rPr lang="de-DE" b="1" dirty="0" smtClean="0"/>
              <a:t>FVG: </a:t>
            </a:r>
            <a:r>
              <a:rPr lang="de-DE" b="1" i="1" dirty="0" smtClean="0"/>
              <a:t>zur Durchführung bringen (durchführen)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524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Kommunikationsbereich Massenmedien</vt:lpstr>
      <vt:lpstr>Einteilung der Massenmedien</vt:lpstr>
      <vt:lpstr>Einteilungskriterien: </vt:lpstr>
      <vt:lpstr>Elektronische MM</vt:lpstr>
      <vt:lpstr>Textsorten in den Massenmedien </vt:lpstr>
      <vt:lpstr>Textsorten in den MM</vt:lpstr>
      <vt:lpstr>Neue Textsorten?</vt:lpstr>
      <vt:lpstr>Linguistische Merkmale </vt:lpstr>
      <vt:lpstr>Pressesprache („solide“ Presse): Allgemeine Tendenzen: Syntax:</vt:lpstr>
      <vt:lpstr>Lexik:</vt:lpstr>
      <vt:lpstr>Neue Medien</vt:lpstr>
      <vt:lpstr>Neue Medien</vt:lpstr>
      <vt:lpstr>Online-Zeitungen und online-Zeitschriften</vt:lpstr>
      <vt:lpstr>Hypertexte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Kommunikationsbereich Massenmedien</dc:title>
  <dc:creator>Jiřina Malá</dc:creator>
  <cp:lastModifiedBy>Jiřina Malá</cp:lastModifiedBy>
  <cp:revision>13</cp:revision>
  <dcterms:created xsi:type="dcterms:W3CDTF">2009-04-16T14:26:12Z</dcterms:created>
  <dcterms:modified xsi:type="dcterms:W3CDTF">2010-04-30T09:18:53Z</dcterms:modified>
</cp:coreProperties>
</file>