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89BDD18-1139-480F-8B7B-B95E78BE0AD7}" type="datetimeFigureOut">
              <a:rPr lang="cs-CZ"/>
              <a:pPr>
                <a:defRPr/>
              </a:pPr>
              <a:t>30.4.2010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537B281-C604-4BF4-9892-F2129A2653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344AA-C71C-43DA-AD57-B750CA161059}" type="datetimeFigureOut">
              <a:rPr lang="cs-CZ"/>
              <a:pPr>
                <a:defRPr/>
              </a:pPr>
              <a:t>30.4.2010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5CE95-E35C-4145-83B1-F88A55752B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0E309-3020-4AD6-9A4C-1C2C78B4E973}" type="datetimeFigureOut">
              <a:rPr lang="cs-CZ"/>
              <a:pPr>
                <a:defRPr/>
              </a:pPr>
              <a:t>30.4.2010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9AA5C-C81C-4F4D-8D7B-7B262078B5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A197D-A441-49C7-BC81-A04A0505C0D9}" type="datetimeFigureOut">
              <a:rPr lang="cs-CZ"/>
              <a:pPr>
                <a:defRPr/>
              </a:pPr>
              <a:t>30.4.2010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BEF0C-C97F-43AD-827C-DF61141CC6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C65C5-0FF6-46D8-BFFB-B380893B3F90}" type="datetimeFigureOut">
              <a:rPr lang="cs-CZ"/>
              <a:pPr>
                <a:defRPr/>
              </a:pPr>
              <a:t>30.4.2010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09585-42C1-4FBB-A452-16D3B6A2D1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6CF2F-813A-482E-8B74-C320A04AFD34}" type="datetimeFigureOut">
              <a:rPr lang="cs-CZ"/>
              <a:pPr>
                <a:defRPr/>
              </a:pPr>
              <a:t>30.4.2010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FF8C0-DFBA-4BAD-A59A-D28C9C469D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E8D7A-DA39-4BED-8732-1DCFDA1DE1D5}" type="datetimeFigureOut">
              <a:rPr lang="cs-CZ"/>
              <a:pPr>
                <a:defRPr/>
              </a:pPr>
              <a:t>30.4.2010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692DC-1AB5-40EF-B12F-062B3E21FF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1EB1F-50C6-4576-B68A-D35D85B9E817}" type="datetimeFigureOut">
              <a:rPr lang="cs-CZ"/>
              <a:pPr>
                <a:defRPr/>
              </a:pPr>
              <a:t>30.4.2010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4B1F0-DAC1-4ECD-A1FA-24934288B9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A6F16-BD79-4410-8CAD-7ED4B5A2A69E}" type="datetimeFigureOut">
              <a:rPr lang="cs-CZ"/>
              <a:pPr>
                <a:defRPr/>
              </a:pPr>
              <a:t>30.4.2010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BFC59-B0E4-4C1E-A8DE-568596A823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21C69-9F4F-480A-BEE7-992E352AB0BD}" type="datetimeFigureOut">
              <a:rPr lang="cs-CZ"/>
              <a:pPr>
                <a:defRPr/>
              </a:pPr>
              <a:t>30.4.2010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D178C-CAA6-49EF-9632-A152E2CBB1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888E2-365C-44E8-998E-F83C9C74F2F5}" type="datetimeFigureOut">
              <a:rPr lang="cs-CZ"/>
              <a:pPr>
                <a:defRPr/>
              </a:pPr>
              <a:t>30.4.2010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E03FB-2237-4855-82FC-ECE7E4F378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E286E-C8C0-4C6F-B0F4-DE7920E24173}" type="datetimeFigureOut">
              <a:rPr lang="cs-CZ"/>
              <a:pPr>
                <a:defRPr/>
              </a:pPr>
              <a:t>30.4.2010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9112C-ABF3-433B-8230-9C120879CC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64264E5-26D4-4BE6-84DA-FB4A12598773}" type="datetimeFigureOut">
              <a:rPr lang="cs-CZ"/>
              <a:pPr>
                <a:defRPr/>
              </a:pPr>
              <a:t>30.4.2010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BA7290-8CD1-405E-AB68-1B47AC767E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100" b="1" dirty="0" smtClean="0"/>
              <a:t/>
            </a:r>
            <a:br>
              <a:rPr lang="cs-CZ" sz="3100" b="1" dirty="0" smtClean="0"/>
            </a:br>
            <a:r>
              <a:rPr lang="cs-CZ" sz="3100" b="1" dirty="0" err="1" smtClean="0"/>
              <a:t>Kommunikationsbereich</a:t>
            </a:r>
            <a:r>
              <a:rPr lang="cs-CZ" sz="3100" b="1" dirty="0" smtClean="0"/>
              <a:t> </a:t>
            </a:r>
            <a:r>
              <a:rPr lang="cs-CZ" sz="3100" b="1" dirty="0"/>
              <a:t>des </a:t>
            </a:r>
            <a:r>
              <a:rPr lang="cs-CZ" sz="3100" b="1" dirty="0" err="1"/>
              <a:t>offiziellen</a:t>
            </a:r>
            <a:r>
              <a:rPr lang="cs-CZ" sz="3100" b="1" dirty="0"/>
              <a:t> </a:t>
            </a:r>
            <a:r>
              <a:rPr lang="cs-CZ" sz="3100" dirty="0"/>
              <a:t/>
            </a:r>
            <a:br>
              <a:rPr lang="cs-CZ" sz="3100" dirty="0"/>
            </a:br>
            <a:r>
              <a:rPr lang="cs-CZ" sz="3100" b="1" dirty="0"/>
              <a:t>    </a:t>
            </a:r>
            <a:r>
              <a:rPr lang="cs-CZ" sz="3100" b="1" dirty="0" err="1"/>
              <a:t>gesellschaftlichen</a:t>
            </a:r>
            <a:r>
              <a:rPr lang="cs-CZ" sz="3100" b="1" dirty="0"/>
              <a:t>  </a:t>
            </a:r>
            <a:r>
              <a:rPr lang="cs-CZ" sz="3100" b="1" dirty="0" err="1" smtClean="0"/>
              <a:t>Verkehrs</a:t>
            </a:r>
            <a:r>
              <a:rPr lang="cs-CZ" sz="3100" b="1" dirty="0" smtClean="0"/>
              <a:t> </a:t>
            </a:r>
            <a:r>
              <a:rPr lang="cs-CZ" sz="3100" b="1" dirty="0" err="1"/>
              <a:t>und</a:t>
            </a:r>
            <a:r>
              <a:rPr lang="cs-CZ" sz="3100" b="1" dirty="0"/>
              <a:t> </a:t>
            </a:r>
            <a:r>
              <a:rPr lang="cs-CZ" sz="3100" b="1" dirty="0" err="1"/>
              <a:t>seine</a:t>
            </a:r>
            <a:r>
              <a:rPr lang="cs-CZ" sz="3100" b="1" dirty="0"/>
              <a:t> </a:t>
            </a:r>
            <a:r>
              <a:rPr lang="cs-CZ" sz="3100" b="1" dirty="0" err="1"/>
              <a:t>Textsorten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solidFill>
            <a:srgbClr val="FFFF00"/>
          </a:solidFill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err="1"/>
              <a:t>große</a:t>
            </a:r>
            <a:r>
              <a:rPr lang="cs-CZ" b="1" dirty="0"/>
              <a:t> </a:t>
            </a:r>
            <a:r>
              <a:rPr lang="cs-CZ" b="1" dirty="0" err="1"/>
              <a:t>Heterogenität</a:t>
            </a:r>
            <a:r>
              <a:rPr lang="cs-CZ" b="1" dirty="0"/>
              <a:t> - </a:t>
            </a:r>
            <a:r>
              <a:rPr lang="cs-CZ" b="1" dirty="0" err="1"/>
              <a:t>viele</a:t>
            </a:r>
            <a:r>
              <a:rPr lang="cs-CZ" b="1" dirty="0"/>
              <a:t> TS, </a:t>
            </a:r>
            <a:r>
              <a:rPr lang="cs-CZ" b="1" dirty="0" err="1" smtClean="0"/>
              <a:t>und</a:t>
            </a:r>
            <a:r>
              <a:rPr lang="cs-CZ" b="1" dirty="0" smtClean="0"/>
              <a:t> </a:t>
            </a:r>
            <a:r>
              <a:rPr lang="cs-CZ" b="1" dirty="0" err="1" smtClean="0"/>
              <a:t>verschiedene</a:t>
            </a:r>
            <a:r>
              <a:rPr lang="cs-CZ" b="1" dirty="0" smtClean="0"/>
              <a:t> </a:t>
            </a:r>
            <a:r>
              <a:rPr lang="cs-CZ" b="1" dirty="0" err="1" smtClean="0"/>
              <a:t>Merkmale</a:t>
            </a:r>
            <a:endParaRPr lang="cs-CZ" b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err="1"/>
              <a:t>viele</a:t>
            </a:r>
            <a:r>
              <a:rPr lang="cs-CZ" b="1" dirty="0"/>
              <a:t> </a:t>
            </a:r>
            <a:r>
              <a:rPr lang="cs-CZ" b="1" dirty="0" err="1"/>
              <a:t>Berührungspunkte</a:t>
            </a:r>
            <a:r>
              <a:rPr lang="cs-CZ" b="1" dirty="0"/>
              <a:t> </a:t>
            </a:r>
            <a:r>
              <a:rPr lang="cs-CZ" b="1" dirty="0" err="1"/>
              <a:t>mit</a:t>
            </a:r>
            <a:r>
              <a:rPr lang="cs-CZ" b="1" dirty="0"/>
              <a:t> </a:t>
            </a:r>
            <a:r>
              <a:rPr lang="cs-CZ" b="1" dirty="0" err="1"/>
              <a:t>dem</a:t>
            </a:r>
            <a:r>
              <a:rPr lang="cs-CZ" b="1" dirty="0"/>
              <a:t> </a:t>
            </a:r>
            <a:r>
              <a:rPr lang="cs-CZ" b="1" dirty="0" err="1" smtClean="0"/>
              <a:t>Fachstil</a:t>
            </a:r>
            <a:endParaRPr lang="cs-CZ" b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TS: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/>
              <a:t>2.</a:t>
            </a:r>
            <a:r>
              <a:rPr lang="cs-CZ" dirty="0"/>
              <a:t> </a:t>
            </a:r>
            <a:r>
              <a:rPr lang="cs-CZ" b="1" dirty="0" err="1"/>
              <a:t>Amtliche</a:t>
            </a:r>
            <a:r>
              <a:rPr lang="cs-CZ" b="1" dirty="0"/>
              <a:t> </a:t>
            </a:r>
            <a:r>
              <a:rPr lang="cs-CZ" b="1" dirty="0" err="1"/>
              <a:t>Kurztexte</a:t>
            </a:r>
            <a:r>
              <a:rPr lang="cs-CZ" b="1" dirty="0"/>
              <a:t>: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Vollmacht</a:t>
            </a:r>
            <a:r>
              <a:rPr lang="cs-CZ" dirty="0"/>
              <a:t>,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eidesstattliche</a:t>
            </a:r>
            <a:r>
              <a:rPr lang="cs-CZ" dirty="0"/>
              <a:t> </a:t>
            </a:r>
            <a:r>
              <a:rPr lang="cs-CZ" dirty="0" err="1"/>
              <a:t>Erklärung</a:t>
            </a:r>
            <a:r>
              <a:rPr lang="cs-CZ" dirty="0"/>
              <a:t>, </a:t>
            </a:r>
            <a:r>
              <a:rPr lang="cs-CZ" b="1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Beglaubigung</a:t>
            </a:r>
            <a:r>
              <a:rPr lang="cs-CZ" dirty="0"/>
              <a:t> (- </a:t>
            </a:r>
            <a:r>
              <a:rPr lang="cs-CZ" dirty="0" err="1"/>
              <a:t>Justiz</a:t>
            </a:r>
            <a:r>
              <a:rPr lang="cs-CZ" dirty="0"/>
              <a:t>, </a:t>
            </a:r>
            <a:r>
              <a:rPr lang="cs-CZ" dirty="0" err="1"/>
              <a:t>Notar</a:t>
            </a:r>
            <a:r>
              <a:rPr lang="cs-CZ" dirty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/>
              <a:t> 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/>
              <a:t>3.  </a:t>
            </a:r>
            <a:r>
              <a:rPr lang="cs-CZ" b="1" dirty="0" err="1"/>
              <a:t>Anzeigentexte</a:t>
            </a:r>
            <a:r>
              <a:rPr lang="cs-CZ" b="1" dirty="0"/>
              <a:t>: </a:t>
            </a:r>
            <a:r>
              <a:rPr lang="cs-CZ" dirty="0" err="1"/>
              <a:t>Ankauf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Verkauf</a:t>
            </a:r>
            <a:r>
              <a:rPr lang="cs-CZ" dirty="0"/>
              <a:t>, </a:t>
            </a:r>
            <a:r>
              <a:rPr lang="cs-CZ" dirty="0" err="1"/>
              <a:t>Wohnungssuche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–</a:t>
            </a:r>
            <a:r>
              <a:rPr lang="cs-CZ" dirty="0" err="1"/>
              <a:t>angebot</a:t>
            </a:r>
            <a:r>
              <a:rPr lang="cs-CZ" dirty="0"/>
              <a:t>,</a:t>
            </a:r>
            <a:r>
              <a:rPr lang="cs-CZ" b="1" dirty="0"/>
              <a:t> </a:t>
            </a:r>
            <a:r>
              <a:rPr lang="cs-CZ" dirty="0" err="1"/>
              <a:t>Stellengesuch</a:t>
            </a:r>
            <a:r>
              <a:rPr lang="cs-CZ" dirty="0"/>
              <a:t>, </a:t>
            </a:r>
            <a:r>
              <a:rPr lang="cs-CZ" dirty="0" err="1"/>
              <a:t>Stellenangebot</a:t>
            </a:r>
            <a:r>
              <a:rPr lang="cs-CZ" dirty="0"/>
              <a:t> (- </a:t>
            </a:r>
            <a:r>
              <a:rPr lang="cs-CZ" dirty="0" err="1"/>
              <a:t>Printmedien</a:t>
            </a:r>
            <a:r>
              <a:rPr lang="cs-CZ" dirty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err="1"/>
              <a:t>Immobilien</a:t>
            </a:r>
            <a:r>
              <a:rPr lang="cs-CZ" b="1" dirty="0"/>
              <a:t>                                         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                 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/>
              <a:t>4. </a:t>
            </a:r>
            <a:r>
              <a:rPr lang="cs-CZ" b="1" dirty="0" err="1"/>
              <a:t>Soziale</a:t>
            </a:r>
            <a:r>
              <a:rPr lang="cs-CZ" b="1" dirty="0"/>
              <a:t> Kontakte: </a:t>
            </a:r>
            <a:r>
              <a:rPr lang="cs-CZ" dirty="0" err="1"/>
              <a:t>Einladung</a:t>
            </a:r>
            <a:r>
              <a:rPr lang="cs-CZ" dirty="0"/>
              <a:t>, </a:t>
            </a:r>
            <a:r>
              <a:rPr lang="cs-CZ" dirty="0" err="1"/>
              <a:t>Zu</a:t>
            </a:r>
            <a:r>
              <a:rPr lang="cs-CZ" dirty="0"/>
              <a:t>-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Absage</a:t>
            </a:r>
            <a:r>
              <a:rPr lang="cs-CZ" dirty="0"/>
              <a:t>,  </a:t>
            </a:r>
            <a:r>
              <a:rPr lang="cs-CZ" dirty="0" err="1"/>
              <a:t>Glückwunsch</a:t>
            </a:r>
            <a:r>
              <a:rPr lang="cs-CZ" dirty="0"/>
              <a:t>, </a:t>
            </a:r>
            <a:r>
              <a:rPr lang="cs-CZ" dirty="0" err="1"/>
              <a:t>Beileidsschreiben</a:t>
            </a:r>
            <a:r>
              <a:rPr lang="cs-CZ" dirty="0"/>
              <a:t>, </a:t>
            </a:r>
            <a:r>
              <a:rPr lang="cs-CZ" dirty="0" err="1"/>
              <a:t>Danksagung</a:t>
            </a:r>
            <a:r>
              <a:rPr lang="cs-CZ" dirty="0"/>
              <a:t> </a:t>
            </a:r>
            <a:r>
              <a:rPr lang="cs-CZ" dirty="0" smtClean="0"/>
              <a:t> (</a:t>
            </a:r>
            <a:r>
              <a:rPr lang="cs-CZ" dirty="0" err="1" smtClean="0"/>
              <a:t>Briefsteller</a:t>
            </a:r>
            <a:r>
              <a:rPr lang="cs-CZ" dirty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TS: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000" b="1" dirty="0" smtClean="0"/>
              <a:t>6. </a:t>
            </a:r>
            <a:r>
              <a:rPr lang="cs-CZ" sz="2000" b="1" dirty="0" err="1" smtClean="0"/>
              <a:t>Geschäftskorrespondenz</a:t>
            </a:r>
            <a:r>
              <a:rPr lang="cs-CZ" sz="2000" b="1" dirty="0" smtClean="0"/>
              <a:t>:  </a:t>
            </a:r>
            <a:r>
              <a:rPr lang="cs-CZ" sz="2000" dirty="0" err="1" smtClean="0"/>
              <a:t>die</a:t>
            </a:r>
            <a:r>
              <a:rPr lang="cs-CZ" sz="2000" dirty="0" smtClean="0"/>
              <a:t> </a:t>
            </a:r>
            <a:r>
              <a:rPr lang="cs-CZ" sz="2000" dirty="0" err="1" smtClean="0"/>
              <a:t>Anfrage</a:t>
            </a:r>
            <a:r>
              <a:rPr lang="cs-CZ" sz="2000" dirty="0" smtClean="0"/>
              <a:t>, </a:t>
            </a:r>
            <a:r>
              <a:rPr lang="cs-CZ" sz="2000" dirty="0" err="1" smtClean="0"/>
              <a:t>das</a:t>
            </a:r>
            <a:r>
              <a:rPr lang="cs-CZ" sz="2000" dirty="0" smtClean="0"/>
              <a:t> </a:t>
            </a:r>
            <a:r>
              <a:rPr lang="cs-CZ" sz="2000" dirty="0" err="1" smtClean="0"/>
              <a:t>Angebot</a:t>
            </a:r>
            <a:r>
              <a:rPr lang="cs-CZ" sz="2000" dirty="0" smtClean="0"/>
              <a:t>, </a:t>
            </a:r>
            <a:r>
              <a:rPr lang="cs-CZ" sz="2000" dirty="0" err="1" smtClean="0"/>
              <a:t>die</a:t>
            </a:r>
            <a:r>
              <a:rPr lang="cs-CZ" sz="2000" dirty="0" smtClean="0"/>
              <a:t>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000" b="1" dirty="0" smtClean="0"/>
              <a:t>	</a:t>
            </a:r>
            <a:r>
              <a:rPr lang="cs-CZ" sz="2000" dirty="0" smtClean="0"/>
              <a:t>                                             </a:t>
            </a:r>
            <a:r>
              <a:rPr lang="cs-CZ" sz="2000" dirty="0" err="1" smtClean="0"/>
              <a:t>Reklamation</a:t>
            </a:r>
            <a:r>
              <a:rPr lang="cs-CZ" sz="2000" dirty="0" smtClean="0"/>
              <a:t>, </a:t>
            </a:r>
            <a:r>
              <a:rPr lang="cs-CZ" sz="2000" dirty="0" err="1" smtClean="0"/>
              <a:t>Garantie</a:t>
            </a:r>
            <a:r>
              <a:rPr lang="cs-CZ" sz="2000" dirty="0" smtClean="0"/>
              <a:t>,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000" dirty="0" smtClean="0"/>
              <a:t>                                                 </a:t>
            </a:r>
            <a:r>
              <a:rPr lang="cs-CZ" sz="2000" dirty="0" err="1" smtClean="0"/>
              <a:t>Handlungskorrespondenz</a:t>
            </a:r>
            <a:r>
              <a:rPr lang="cs-CZ" sz="2000" dirty="0" smtClean="0"/>
              <a:t>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000" dirty="0" smtClean="0"/>
              <a:t>  </a:t>
            </a:r>
          </a:p>
          <a:p>
            <a:pPr>
              <a:lnSpc>
                <a:spcPct val="80000"/>
              </a:lnSpc>
            </a:pPr>
            <a:r>
              <a:rPr lang="cs-CZ" sz="2000" dirty="0" smtClean="0"/>
              <a:t>Rudolf </a:t>
            </a:r>
            <a:r>
              <a:rPr lang="cs-CZ" sz="2000" dirty="0" err="1" smtClean="0"/>
              <a:t>Sachs</a:t>
            </a:r>
            <a:r>
              <a:rPr lang="cs-CZ" sz="2000" dirty="0" smtClean="0"/>
              <a:t>: Německá obchodní korespondence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cs-CZ" sz="2000" dirty="0" smtClean="0"/>
          </a:p>
          <a:p>
            <a:pPr>
              <a:lnSpc>
                <a:spcPct val="80000"/>
              </a:lnSpc>
            </a:pPr>
            <a:r>
              <a:rPr lang="cs-CZ" sz="2000" b="1" dirty="0" smtClean="0"/>
              <a:t>7. </a:t>
            </a:r>
            <a:r>
              <a:rPr lang="cs-CZ" sz="2000" b="1" dirty="0" err="1" smtClean="0"/>
              <a:t>Berichte</a:t>
            </a:r>
            <a:r>
              <a:rPr lang="cs-CZ" sz="2000" b="1" dirty="0" smtClean="0"/>
              <a:t>: </a:t>
            </a:r>
            <a:r>
              <a:rPr lang="cs-CZ" sz="2000" dirty="0" err="1" smtClean="0"/>
              <a:t>das</a:t>
            </a:r>
            <a:r>
              <a:rPr lang="cs-CZ" sz="2000" dirty="0" smtClean="0"/>
              <a:t> </a:t>
            </a:r>
            <a:r>
              <a:rPr lang="cs-CZ" sz="2000" dirty="0" err="1" smtClean="0"/>
              <a:t>Verlaufsprotokoll</a:t>
            </a:r>
            <a:r>
              <a:rPr lang="cs-CZ" sz="2000" dirty="0" smtClean="0"/>
              <a:t>, </a:t>
            </a:r>
            <a:r>
              <a:rPr lang="cs-CZ" sz="2000" dirty="0" err="1" smtClean="0"/>
              <a:t>das</a:t>
            </a:r>
            <a:r>
              <a:rPr lang="cs-CZ" sz="2000" dirty="0" smtClean="0"/>
              <a:t> </a:t>
            </a:r>
            <a:r>
              <a:rPr lang="cs-CZ" sz="2000" dirty="0" err="1" smtClean="0"/>
              <a:t>Ergebis</a:t>
            </a:r>
            <a:r>
              <a:rPr lang="cs-CZ" sz="2000" dirty="0" smtClean="0"/>
              <a:t>- </a:t>
            </a:r>
            <a:r>
              <a:rPr lang="cs-CZ" sz="2000" dirty="0" err="1" smtClean="0"/>
              <a:t>bzw</a:t>
            </a:r>
            <a:r>
              <a:rPr lang="cs-CZ" sz="2000" dirty="0" smtClean="0"/>
              <a:t>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000" b="1" dirty="0" smtClean="0"/>
              <a:t>	</a:t>
            </a:r>
            <a:r>
              <a:rPr lang="cs-CZ" sz="2000" dirty="0" smtClean="0"/>
              <a:t>                 </a:t>
            </a:r>
            <a:r>
              <a:rPr lang="cs-CZ" sz="2000" dirty="0" err="1" smtClean="0"/>
              <a:t>Festlegungsprotokoll</a:t>
            </a:r>
            <a:r>
              <a:rPr lang="cs-CZ" sz="2000" dirty="0" smtClean="0"/>
              <a:t>, der </a:t>
            </a:r>
            <a:r>
              <a:rPr lang="cs-CZ" sz="2000" dirty="0" err="1" smtClean="0"/>
              <a:t>Unfallbericht</a:t>
            </a:r>
            <a:endParaRPr lang="cs-CZ" sz="20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000" dirty="0" smtClean="0"/>
              <a:t>                         (- </a:t>
            </a:r>
            <a:r>
              <a:rPr lang="cs-CZ" sz="2000" dirty="0" err="1" smtClean="0"/>
              <a:t>Wirtschaft</a:t>
            </a:r>
            <a:r>
              <a:rPr lang="cs-CZ" sz="2000" dirty="0" smtClean="0"/>
              <a:t>,  </a:t>
            </a:r>
            <a:r>
              <a:rPr lang="cs-CZ" sz="2000" dirty="0" err="1" smtClean="0"/>
              <a:t>Justiz</a:t>
            </a:r>
            <a:r>
              <a:rPr lang="cs-CZ" sz="2000" dirty="0" smtClean="0"/>
              <a:t>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000" dirty="0" smtClean="0"/>
              <a:t> </a:t>
            </a:r>
          </a:p>
          <a:p>
            <a:pPr>
              <a:lnSpc>
                <a:spcPct val="80000"/>
              </a:lnSpc>
            </a:pPr>
            <a:r>
              <a:rPr lang="cs-CZ" sz="2000" b="1" dirty="0" smtClean="0"/>
              <a:t>8. </a:t>
            </a:r>
            <a:r>
              <a:rPr lang="cs-CZ" sz="2000" b="1" dirty="0" err="1" smtClean="0"/>
              <a:t>Wissenschaftliches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Leben</a:t>
            </a:r>
            <a:r>
              <a:rPr lang="cs-CZ" sz="2000" b="1" dirty="0" smtClean="0"/>
              <a:t>: </a:t>
            </a:r>
            <a:r>
              <a:rPr lang="cs-CZ" sz="2000" dirty="0" err="1" smtClean="0"/>
              <a:t>die</a:t>
            </a:r>
            <a:r>
              <a:rPr lang="cs-CZ" sz="2000" dirty="0" smtClean="0"/>
              <a:t> </a:t>
            </a:r>
            <a:r>
              <a:rPr lang="cs-CZ" sz="2000" dirty="0" err="1" smtClean="0"/>
              <a:t>Projektkonzeption</a:t>
            </a:r>
            <a:r>
              <a:rPr lang="cs-CZ" sz="2000" dirty="0" smtClean="0"/>
              <a:t>, </a:t>
            </a:r>
            <a:r>
              <a:rPr lang="cs-CZ" sz="2000" dirty="0" err="1" smtClean="0"/>
              <a:t>die</a:t>
            </a:r>
            <a:r>
              <a:rPr lang="cs-CZ" sz="2000" dirty="0" smtClean="0"/>
              <a:t>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000" dirty="0" smtClean="0"/>
              <a:t>                     </a:t>
            </a:r>
            <a:r>
              <a:rPr lang="cs-CZ" sz="2000" dirty="0" err="1" smtClean="0"/>
              <a:t>Konferenzankündigung</a:t>
            </a:r>
            <a:r>
              <a:rPr lang="cs-CZ" sz="2000" dirty="0" smtClean="0"/>
              <a:t>, der Abstrakt,  der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000" dirty="0" smtClean="0"/>
              <a:t>                     </a:t>
            </a:r>
            <a:r>
              <a:rPr lang="cs-CZ" sz="2000" dirty="0" err="1" smtClean="0"/>
              <a:t>Konferenzbericht</a:t>
            </a:r>
            <a:r>
              <a:rPr lang="cs-CZ" sz="2000" dirty="0" smtClean="0"/>
              <a:t>, </a:t>
            </a:r>
            <a:r>
              <a:rPr lang="cs-CZ" sz="2000" dirty="0" err="1" smtClean="0"/>
              <a:t>die</a:t>
            </a:r>
            <a:r>
              <a:rPr lang="cs-CZ" sz="2000" dirty="0" smtClean="0"/>
              <a:t> </a:t>
            </a:r>
            <a:r>
              <a:rPr lang="cs-CZ" sz="2000" dirty="0" err="1" smtClean="0"/>
              <a:t>Rezension</a:t>
            </a:r>
            <a:r>
              <a:rPr lang="cs-CZ" sz="2000" dirty="0" smtClean="0"/>
              <a:t> (-</a:t>
            </a:r>
            <a:r>
              <a:rPr lang="cs-CZ" sz="2000" dirty="0" err="1" smtClean="0"/>
              <a:t>Wissenschaft</a:t>
            </a:r>
            <a:r>
              <a:rPr lang="cs-CZ" sz="2000" dirty="0" smtClean="0"/>
              <a:t>,       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000" dirty="0" smtClean="0"/>
              <a:t>                     Fach-)</a:t>
            </a:r>
            <a:r>
              <a:rPr lang="en-US" sz="2000" dirty="0" smtClean="0"/>
              <a:t>, </a:t>
            </a:r>
            <a:r>
              <a:rPr lang="en-US" sz="2000" dirty="0" err="1" smtClean="0"/>
              <a:t>Antrag</a:t>
            </a:r>
            <a:endParaRPr lang="cs-CZ" sz="20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cs-CZ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/>
              <a:t>Teilgebiete</a:t>
            </a:r>
            <a:r>
              <a:rPr lang="cs-CZ" dirty="0"/>
              <a:t>: </a:t>
            </a:r>
            <a:br>
              <a:rPr lang="cs-CZ" dirty="0"/>
            </a:br>
            <a:endParaRPr lang="cs-CZ" dirty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1. Verwaltung – </a:t>
            </a:r>
            <a:r>
              <a:rPr lang="cs-CZ" smtClean="0"/>
              <a:t>Kommunikation zwischen gesellschaftlichen Institutionen, Behörden, Dienststellen, Organisationen sowie</a:t>
            </a:r>
          </a:p>
          <a:p>
            <a:r>
              <a:rPr lang="cs-CZ" smtClean="0"/>
              <a:t> der  Verkehr der Bürger mit solchen    Insitutionen </a:t>
            </a:r>
          </a:p>
          <a:p>
            <a:r>
              <a:rPr lang="cs-CZ" smtClean="0"/>
              <a:t>nicht streng fach-  und berufsspezifisch - Amtsstil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Teilgebiete: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/>
              <a:t> 2. </a:t>
            </a:r>
            <a:r>
              <a:rPr lang="cs-CZ" b="1" dirty="0" err="1"/>
              <a:t>Wirtschaft</a:t>
            </a:r>
            <a:r>
              <a:rPr lang="cs-CZ" b="1" dirty="0"/>
              <a:t> – </a:t>
            </a:r>
            <a:r>
              <a:rPr lang="cs-CZ" dirty="0" err="1"/>
              <a:t>Kommunikation</a:t>
            </a:r>
            <a:r>
              <a:rPr lang="cs-CZ" dirty="0"/>
              <a:t> </a:t>
            </a:r>
            <a:r>
              <a:rPr lang="cs-CZ" dirty="0" err="1"/>
              <a:t>zwischen</a:t>
            </a:r>
            <a:r>
              <a:rPr lang="cs-CZ" dirty="0"/>
              <a:t> </a:t>
            </a:r>
            <a:r>
              <a:rPr lang="cs-CZ" dirty="0" err="1"/>
              <a:t>Firmen</a:t>
            </a:r>
            <a:r>
              <a:rPr lang="cs-CZ" dirty="0"/>
              <a:t>, </a:t>
            </a:r>
            <a:r>
              <a:rPr lang="cs-CZ" dirty="0" err="1"/>
              <a:t>Unternehmen</a:t>
            </a:r>
            <a:r>
              <a:rPr lang="cs-CZ" dirty="0"/>
              <a:t>, </a:t>
            </a:r>
            <a:r>
              <a:rPr lang="cs-CZ" dirty="0" err="1" smtClean="0"/>
              <a:t>Betrieben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Kommunikation</a:t>
            </a:r>
            <a:r>
              <a:rPr lang="cs-CZ" dirty="0" smtClean="0"/>
              <a:t> </a:t>
            </a:r>
            <a:r>
              <a:rPr lang="cs-CZ" dirty="0" err="1" smtClean="0"/>
              <a:t>Arbeitgeber</a:t>
            </a:r>
            <a:r>
              <a:rPr lang="cs-CZ" dirty="0" smtClean="0"/>
              <a:t> – </a:t>
            </a:r>
            <a:r>
              <a:rPr lang="cs-CZ" dirty="0" err="1" smtClean="0"/>
              <a:t>Arbeitnehmer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3</a:t>
            </a:r>
            <a:r>
              <a:rPr lang="cs-CZ" b="1" dirty="0"/>
              <a:t>.  </a:t>
            </a:r>
            <a:r>
              <a:rPr lang="cs-CZ" b="1" dirty="0" err="1"/>
              <a:t>Justiz</a:t>
            </a:r>
            <a:r>
              <a:rPr lang="cs-CZ" b="1" dirty="0"/>
              <a:t> – </a:t>
            </a:r>
            <a:r>
              <a:rPr lang="cs-CZ" dirty="0" err="1"/>
              <a:t>Kommunikation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Bereich</a:t>
            </a:r>
            <a:r>
              <a:rPr lang="cs-CZ" dirty="0"/>
              <a:t> des </a:t>
            </a:r>
            <a:r>
              <a:rPr lang="cs-CZ" dirty="0" err="1" smtClean="0"/>
              <a:t>Gerichtswesens</a:t>
            </a:r>
            <a:r>
              <a:rPr lang="cs-CZ" dirty="0" smtClean="0"/>
              <a:t>, </a:t>
            </a:r>
            <a:r>
              <a:rPr lang="cs-CZ" dirty="0" err="1" smtClean="0"/>
              <a:t>Gesetzestexte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/>
              <a:t>Gemeinsamkeiten</a:t>
            </a:r>
            <a:r>
              <a:rPr lang="cs-CZ" dirty="0"/>
              <a:t> in den </a:t>
            </a:r>
            <a:r>
              <a:rPr lang="cs-CZ" dirty="0" err="1"/>
              <a:t>Bereichen</a:t>
            </a:r>
            <a:r>
              <a:rPr lang="cs-CZ" dirty="0"/>
              <a:t> </a:t>
            </a:r>
            <a:r>
              <a:rPr lang="cs-CZ" dirty="0" err="1"/>
              <a:t>Verwaltung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 smtClean="0"/>
              <a:t>Justiz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/>
              <a:t>zahlreiche</a:t>
            </a:r>
            <a:r>
              <a:rPr lang="cs-CZ" dirty="0"/>
              <a:t>  </a:t>
            </a:r>
            <a:r>
              <a:rPr lang="cs-CZ" dirty="0" err="1"/>
              <a:t>Überschneidungen</a:t>
            </a:r>
            <a:r>
              <a:rPr lang="cs-CZ" dirty="0"/>
              <a:t> </a:t>
            </a:r>
            <a:r>
              <a:rPr lang="cs-CZ" dirty="0" err="1"/>
              <a:t>zwischen</a:t>
            </a:r>
            <a:r>
              <a:rPr lang="cs-CZ" dirty="0"/>
              <a:t> </a:t>
            </a:r>
            <a:r>
              <a:rPr lang="cs-CZ" dirty="0" err="1"/>
              <a:t>dem</a:t>
            </a:r>
            <a:r>
              <a:rPr lang="cs-CZ" dirty="0"/>
              <a:t> „</a:t>
            </a:r>
            <a:r>
              <a:rPr lang="cs-CZ" dirty="0" err="1"/>
              <a:t>offiziellen</a:t>
            </a:r>
            <a:r>
              <a:rPr lang="cs-CZ" dirty="0"/>
              <a:t>“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dem</a:t>
            </a:r>
            <a:r>
              <a:rPr lang="cs-CZ" dirty="0"/>
              <a:t> </a:t>
            </a:r>
            <a:r>
              <a:rPr lang="cs-CZ" dirty="0" err="1"/>
              <a:t>Fachstil</a:t>
            </a:r>
            <a:r>
              <a:rPr lang="cs-CZ" dirty="0"/>
              <a:t>: </a:t>
            </a:r>
            <a:r>
              <a:rPr lang="cs-CZ" dirty="0" err="1"/>
              <a:t>Fachsprache</a:t>
            </a:r>
            <a:r>
              <a:rPr lang="cs-CZ" dirty="0"/>
              <a:t> der </a:t>
            </a:r>
            <a:r>
              <a:rPr lang="cs-CZ" dirty="0" err="1"/>
              <a:t>Verwaltung</a:t>
            </a:r>
            <a:r>
              <a:rPr lang="cs-CZ" dirty="0"/>
              <a:t>, der Politik, der </a:t>
            </a:r>
            <a:r>
              <a:rPr lang="cs-CZ" dirty="0" err="1"/>
              <a:t>Börse</a:t>
            </a:r>
            <a:r>
              <a:rPr lang="cs-CZ" dirty="0"/>
              <a:t>, der </a:t>
            </a:r>
            <a:r>
              <a:rPr lang="cs-CZ" dirty="0" err="1"/>
              <a:t>Justiz</a:t>
            </a:r>
            <a:r>
              <a:rPr lang="cs-CZ" dirty="0"/>
              <a:t>… </a:t>
            </a:r>
            <a:r>
              <a:rPr lang="cs-CZ" dirty="0" err="1"/>
              <a:t>sowie</a:t>
            </a:r>
            <a:r>
              <a:rPr lang="cs-CZ" dirty="0"/>
              <a:t> </a:t>
            </a:r>
            <a:r>
              <a:rPr lang="cs-CZ" dirty="0" err="1"/>
              <a:t>zwischen</a:t>
            </a:r>
            <a:r>
              <a:rPr lang="cs-CZ" dirty="0"/>
              <a:t> den </a:t>
            </a:r>
            <a:r>
              <a:rPr lang="cs-CZ" dirty="0" err="1"/>
              <a:t>Teilgebieten</a:t>
            </a:r>
            <a:r>
              <a:rPr lang="cs-CZ" dirty="0"/>
              <a:t> </a:t>
            </a:r>
            <a:r>
              <a:rPr lang="cs-CZ" dirty="0" err="1"/>
              <a:t>Verwaltung</a:t>
            </a:r>
            <a:r>
              <a:rPr lang="cs-CZ" dirty="0"/>
              <a:t>, </a:t>
            </a:r>
            <a:r>
              <a:rPr lang="cs-CZ" dirty="0" err="1"/>
              <a:t>Wirtschaft</a:t>
            </a:r>
            <a:r>
              <a:rPr lang="cs-CZ" dirty="0"/>
              <a:t>, </a:t>
            </a:r>
            <a:r>
              <a:rPr lang="cs-CZ" dirty="0" err="1"/>
              <a:t>Justiz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Merkmale: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Schriftsprachlichkeit (Standardsprache)</a:t>
            </a:r>
            <a:endParaRPr lang="cs-CZ" smtClean="0"/>
          </a:p>
          <a:p>
            <a:r>
              <a:rPr lang="cs-CZ" b="1" smtClean="0"/>
              <a:t>Höflichkeit, Unpersönlichkeit</a:t>
            </a:r>
            <a:endParaRPr lang="cs-CZ" smtClean="0"/>
          </a:p>
          <a:p>
            <a:r>
              <a:rPr lang="cs-CZ" b="1" smtClean="0"/>
              <a:t>Genormtheit – </a:t>
            </a:r>
            <a:r>
              <a:rPr lang="cs-CZ" smtClean="0"/>
              <a:t>bezieht sich auf die äußere Form des Textes (Architektonik: Formular – Aufteilung des Blattes) sowie auf die innere Struktur des Textes (Komposition: Datum, Anrede, ... Unterschrift)</a:t>
            </a:r>
          </a:p>
          <a:p>
            <a:pPr>
              <a:buFont typeface="Arial" charset="0"/>
              <a:buNone/>
            </a:pPr>
            <a:r>
              <a:rPr lang="cs-CZ" smtClean="0"/>
              <a:t>    Betr.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Auswahl konkreter Stilelemente: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400" b="1" smtClean="0"/>
              <a:t>„offiziell“: Nominalstil: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400" b="1" smtClean="0"/>
              <a:t>     „</a:t>
            </a:r>
            <a:r>
              <a:rPr lang="cs-CZ" sz="2400" b="1" i="1" smtClean="0"/>
              <a:t>Der Mieter ist zur Übergabe der Wohnung  in einem </a:t>
            </a:r>
            <a:endParaRPr lang="cs-CZ" sz="2400" b="1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400" b="1" i="1" smtClean="0"/>
              <a:t>       zum vertragsgemäßen Gebrauch geeigneten malermäßigen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400" b="1" i="1" smtClean="0"/>
              <a:t>       Zustand</a:t>
            </a:r>
            <a:r>
              <a:rPr lang="cs-CZ" sz="2400" b="1" smtClean="0"/>
              <a:t> </a:t>
            </a:r>
            <a:r>
              <a:rPr lang="cs-CZ" sz="2400" b="1" i="1" smtClean="0"/>
              <a:t>verpflichtet.“ </a:t>
            </a:r>
            <a:r>
              <a:rPr lang="cs-CZ" sz="2400" b="1" smtClean="0"/>
              <a:t> (Zivilgesetzbuch)</a:t>
            </a:r>
          </a:p>
          <a:p>
            <a:pPr>
              <a:lnSpc>
                <a:spcPct val="80000"/>
              </a:lnSpc>
            </a:pPr>
            <a:r>
              <a:rPr lang="cs-CZ" sz="2400" b="1" smtClean="0"/>
              <a:t>Substantive,  Adjektive, erweiterte Atributtivketten (Partizipialkonstruktionen), unpersönliche Formen (</a:t>
            </a:r>
            <a:r>
              <a:rPr lang="cs-CZ" sz="2400" b="1" i="1" smtClean="0"/>
              <a:t>verpflichtet sein)</a:t>
            </a:r>
            <a:endParaRPr lang="cs-CZ" sz="2400" b="1" smtClean="0"/>
          </a:p>
          <a:p>
            <a:pPr>
              <a:lnSpc>
                <a:spcPct val="80000"/>
              </a:lnSpc>
            </a:pPr>
            <a:r>
              <a:rPr lang="cs-CZ" sz="2400" b="1" smtClean="0"/>
              <a:t>offizieller (Fach)wortschatz („Papierdeutsch“): </a:t>
            </a:r>
            <a:r>
              <a:rPr lang="cs-CZ" sz="2400" b="1" i="1" smtClean="0"/>
              <a:t>laut Gesetz, </a:t>
            </a:r>
            <a:endParaRPr lang="cs-CZ" sz="2400" b="1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400" b="1" i="1" smtClean="0"/>
              <a:t>      aktenkundig, Postwertzeichen, Beförderungsdokument, Straffälliger;</a:t>
            </a:r>
            <a:endParaRPr lang="cs-CZ" sz="2400" b="1" smtClean="0"/>
          </a:p>
          <a:p>
            <a:pPr>
              <a:lnSpc>
                <a:spcPct val="80000"/>
              </a:lnSpc>
            </a:pPr>
            <a:r>
              <a:rPr lang="cs-CZ" sz="2400" b="1" smtClean="0"/>
              <a:t>Funktionsverbgefüge: </a:t>
            </a:r>
            <a:r>
              <a:rPr lang="cs-CZ" sz="2400" b="1" i="1" smtClean="0"/>
              <a:t>in Kraft treten, ein Gesetz verabschieden, </a:t>
            </a:r>
            <a:endParaRPr lang="cs-CZ" sz="2400" b="1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400" b="1" i="1" smtClean="0"/>
              <a:t>     Maßnahmen treffen…</a:t>
            </a:r>
            <a:endParaRPr lang="cs-CZ" sz="2400" b="1" smtClean="0"/>
          </a:p>
          <a:p>
            <a:pPr>
              <a:lnSpc>
                <a:spcPct val="80000"/>
              </a:lnSpc>
            </a:pPr>
            <a:endParaRPr lang="cs-CZ" sz="22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Textsorten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3100" b="1" smtClean="0"/>
              <a:t>1. Verwaltung</a:t>
            </a:r>
            <a:r>
              <a:rPr lang="cs-CZ" sz="3000" b="1" smtClean="0"/>
              <a:t>: ofizielle Briefe: Antrag, Einladung, 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3000" b="1" smtClean="0"/>
              <a:t>                                Kündigung, </a:t>
            </a:r>
            <a:endParaRPr lang="cs-CZ" sz="30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3000" b="1" smtClean="0"/>
              <a:t>	     amtliche Kurztexte: Vollmacht, Beglaubigung,</a:t>
            </a:r>
            <a:endParaRPr lang="cs-CZ" sz="30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3000" b="1" smtClean="0"/>
              <a:t>         eidesstattliche Erklärung, Mietsvertrag    </a:t>
            </a:r>
            <a:endParaRPr lang="cs-CZ" sz="30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3000" b="1" smtClean="0"/>
              <a:t>                           </a:t>
            </a:r>
            <a:r>
              <a:rPr lang="cs-CZ" sz="3000" smtClean="0"/>
              <a:t>(Übergangszone Justiz)</a:t>
            </a:r>
          </a:p>
          <a:p>
            <a:pPr>
              <a:lnSpc>
                <a:spcPct val="80000"/>
              </a:lnSpc>
            </a:pPr>
            <a:r>
              <a:rPr lang="cs-CZ" sz="3000" b="1" smtClean="0"/>
              <a:t>    Bekanntmachung, Anweisung, Beschwerde,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3000" b="1" smtClean="0"/>
              <a:t>        Gesuch,  Eingabe</a:t>
            </a:r>
            <a:endParaRPr lang="cs-CZ" sz="3000" smtClean="0"/>
          </a:p>
          <a:p>
            <a:pPr>
              <a:lnSpc>
                <a:spcPct val="80000"/>
              </a:lnSpc>
            </a:pPr>
            <a:r>
              <a:rPr lang="cs-CZ" sz="3000" b="1" smtClean="0"/>
              <a:t>   amtliche Formulare (Anträge: </a:t>
            </a:r>
            <a:r>
              <a:rPr lang="en-US" sz="3000" b="1" smtClean="0"/>
              <a:t> </a:t>
            </a:r>
            <a:r>
              <a:rPr lang="cs-CZ" sz="3000" b="1" smtClean="0"/>
              <a:t>Arbeitslosengeld, </a:t>
            </a:r>
            <a:endParaRPr lang="cs-CZ" sz="30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3000" b="1" smtClean="0"/>
              <a:t>           soziale Unterstütung, Kindergeld, Rente…)</a:t>
            </a:r>
            <a:endParaRPr lang="cs-CZ" sz="3000" smtClean="0"/>
          </a:p>
          <a:p>
            <a:pPr>
              <a:lnSpc>
                <a:spcPct val="80000"/>
              </a:lnSpc>
            </a:pPr>
            <a:endParaRPr lang="cs-CZ" sz="30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Textsorten: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3300" b="1" smtClean="0"/>
              <a:t>2. Wirtschaft</a:t>
            </a:r>
            <a:r>
              <a:rPr lang="cs-CZ" b="1" smtClean="0"/>
              <a:t>:   Handelskorrespondenz: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b="1" smtClean="0"/>
              <a:t>                     Geschäftsbriefe: Einladung, </a:t>
            </a:r>
            <a:endParaRPr lang="cs-CZ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b="1" smtClean="0"/>
              <a:t>                     Angebot, Anfrage, Faktura…</a:t>
            </a:r>
            <a:endParaRPr lang="cs-CZ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b="1" smtClean="0"/>
              <a:t>                    Vertrag, Verhandlungsprotokoll,       Garantieschein, Reklamation</a:t>
            </a:r>
            <a:r>
              <a:rPr lang="en-US" b="1" smtClean="0"/>
              <a:t>…</a:t>
            </a:r>
            <a:endParaRPr lang="cs-CZ" smtClean="0"/>
          </a:p>
          <a:p>
            <a:pPr>
              <a:lnSpc>
                <a:spcPct val="90000"/>
              </a:lnSpc>
            </a:pPr>
            <a:r>
              <a:rPr lang="cs-CZ" b="1" smtClean="0"/>
              <a:t>    Berufliche Tätigkeit: Stellenangebot,</a:t>
            </a:r>
            <a:endParaRPr lang="cs-CZ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b="1" smtClean="0"/>
              <a:t>       Bewerbungsschreiben, Lebenslauf, </a:t>
            </a:r>
            <a:endParaRPr lang="cs-CZ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b="1" smtClean="0"/>
              <a:t>                 Kündigung, Arbeitszeugnis...</a:t>
            </a:r>
            <a:endParaRPr lang="cs-CZ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Textsorten: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Arial" charset="0"/>
              <a:buAutoNum type="arabicPeriod" startAt="3"/>
            </a:pPr>
            <a:r>
              <a:rPr lang="cs-CZ" sz="3300" b="1" smtClean="0"/>
              <a:t>Justiz: </a:t>
            </a:r>
            <a:r>
              <a:rPr lang="cs-CZ" b="1" smtClean="0"/>
              <a:t>Gesetzestexte: Verfassung,   Strafgesetzbuch, Zivilgesetzbuch,  Handelsrecht… </a:t>
            </a:r>
            <a:endParaRPr lang="cs-CZ" smtClean="0"/>
          </a:p>
          <a:p>
            <a:pPr marL="514350" indent="-514350">
              <a:buFont typeface="Arial" charset="0"/>
              <a:buNone/>
            </a:pPr>
            <a:r>
              <a:rPr lang="cs-CZ" b="1" smtClean="0"/>
              <a:t>      </a:t>
            </a:r>
            <a:r>
              <a:rPr lang="cs-CZ" smtClean="0"/>
              <a:t>(Fachsprache)</a:t>
            </a:r>
          </a:p>
          <a:p>
            <a:pPr marL="514350" indent="-514350"/>
            <a:r>
              <a:rPr lang="cs-CZ" b="1" smtClean="0"/>
              <a:t> Polizeiliche Protokolle:  Unfallbericht…</a:t>
            </a:r>
            <a:endParaRPr lang="cs-CZ" smtClean="0"/>
          </a:p>
          <a:p>
            <a:pPr marL="514350" indent="-514350"/>
            <a:r>
              <a:rPr lang="cs-CZ" b="1" smtClean="0"/>
              <a:t> Gerichtsverhandlungen: Verhör</a:t>
            </a:r>
            <a:endParaRPr lang="cs-CZ" smtClean="0"/>
          </a:p>
          <a:p>
            <a:pPr marL="514350" indent="-514350">
              <a:buFont typeface="Arial" charset="0"/>
              <a:buNone/>
            </a:pPr>
            <a:r>
              <a:rPr lang="cs-CZ" b="1" smtClean="0"/>
              <a:t>          Gerichtsprotokolle, Verteidigungsrede</a:t>
            </a:r>
            <a:r>
              <a:rPr lang="en-US" b="1" smtClean="0"/>
              <a:t>,</a:t>
            </a:r>
          </a:p>
          <a:p>
            <a:pPr marL="514350" indent="-514350">
              <a:buFont typeface="Arial" charset="0"/>
              <a:buNone/>
            </a:pPr>
            <a:r>
              <a:rPr lang="en-US" b="1" smtClean="0"/>
              <a:t>          Urteil…</a:t>
            </a:r>
            <a:endParaRPr lang="cs-CZ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>
          <a:xfrm>
            <a:off x="500063" y="142875"/>
            <a:ext cx="8229600" cy="1143000"/>
          </a:xfrm>
        </p:spPr>
        <p:txBody>
          <a:bodyPr/>
          <a:lstStyle/>
          <a:p>
            <a:r>
              <a:rPr lang="cs-CZ" sz="2800" b="1" smtClean="0"/>
              <a:t/>
            </a:r>
            <a:br>
              <a:rPr lang="cs-CZ" sz="2800" b="1" smtClean="0"/>
            </a:br>
            <a:r>
              <a:rPr lang="cs-CZ" sz="2800" b="1" smtClean="0"/>
              <a:t>Textsorten der offiziellen Kommunikation: (Harmunt Lenk: Praktische Textsortenlehre, 1993): praktischer Fachstil</a:t>
            </a:r>
            <a:r>
              <a:rPr lang="cs-CZ" sz="2800" smtClean="0"/>
              <a:t/>
            </a:r>
            <a:br>
              <a:rPr lang="cs-CZ" sz="2800" smtClean="0"/>
            </a:br>
            <a:endParaRPr lang="cs-CZ" sz="280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/>
              <a:t>1. der </a:t>
            </a:r>
            <a:r>
              <a:rPr lang="cs-CZ" b="1" dirty="0" err="1"/>
              <a:t>offizielle</a:t>
            </a:r>
            <a:r>
              <a:rPr lang="cs-CZ" b="1" dirty="0"/>
              <a:t> </a:t>
            </a:r>
            <a:r>
              <a:rPr lang="cs-CZ" b="1" dirty="0" err="1"/>
              <a:t>Brief</a:t>
            </a:r>
            <a:r>
              <a:rPr lang="cs-CZ" b="1" dirty="0"/>
              <a:t>: </a:t>
            </a:r>
            <a:r>
              <a:rPr lang="cs-CZ" dirty="0" err="1"/>
              <a:t>Sammelbegriff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verschiedene</a:t>
            </a:r>
            <a:r>
              <a:rPr lang="cs-CZ" dirty="0"/>
              <a:t> </a:t>
            </a:r>
            <a:r>
              <a:rPr lang="cs-CZ" dirty="0" err="1"/>
              <a:t>Formen</a:t>
            </a:r>
            <a:r>
              <a:rPr lang="cs-CZ" dirty="0"/>
              <a:t> der </a:t>
            </a:r>
            <a:r>
              <a:rPr lang="cs-CZ" dirty="0" err="1"/>
              <a:t>Briefe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bestimmte</a:t>
            </a:r>
            <a:r>
              <a:rPr lang="cs-CZ" dirty="0" smtClean="0"/>
              <a:t> </a:t>
            </a:r>
            <a:r>
              <a:rPr lang="cs-CZ" dirty="0" err="1"/>
              <a:t>Normen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Konventionen</a:t>
            </a:r>
            <a:r>
              <a:rPr lang="cs-CZ" dirty="0"/>
              <a:t> (</a:t>
            </a:r>
            <a:r>
              <a:rPr lang="cs-CZ" dirty="0" err="1"/>
              <a:t>Muster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Regeln</a:t>
            </a:r>
            <a:r>
              <a:rPr lang="cs-CZ" dirty="0"/>
              <a:t>) 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Unterschied</a:t>
            </a:r>
            <a:r>
              <a:rPr lang="cs-CZ" dirty="0"/>
              <a:t> </a:t>
            </a:r>
            <a:r>
              <a:rPr lang="cs-CZ" dirty="0" err="1"/>
              <a:t>zu</a:t>
            </a:r>
            <a:r>
              <a:rPr lang="cs-CZ" dirty="0"/>
              <a:t> </a:t>
            </a:r>
            <a:r>
              <a:rPr lang="cs-CZ" dirty="0" err="1"/>
              <a:t>privaten</a:t>
            </a:r>
            <a:r>
              <a:rPr lang="cs-CZ" dirty="0"/>
              <a:t> </a:t>
            </a:r>
            <a:r>
              <a:rPr lang="cs-CZ" dirty="0" err="1"/>
              <a:t>Briefen</a:t>
            </a:r>
            <a:r>
              <a:rPr lang="cs-CZ" dirty="0"/>
              <a:t> (</a:t>
            </a:r>
            <a:r>
              <a:rPr lang="cs-CZ" dirty="0" err="1"/>
              <a:t>Originalität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persönliche</a:t>
            </a:r>
            <a:r>
              <a:rPr lang="cs-CZ" dirty="0"/>
              <a:t> </a:t>
            </a:r>
            <a:r>
              <a:rPr lang="cs-CZ" dirty="0" err="1"/>
              <a:t>Gestaltung</a:t>
            </a:r>
            <a:r>
              <a:rPr lang="cs-CZ" dirty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/>
              <a:t>von</a:t>
            </a:r>
            <a:r>
              <a:rPr lang="cs-CZ" dirty="0"/>
              <a:t> </a:t>
            </a:r>
            <a:r>
              <a:rPr lang="cs-CZ" dirty="0" err="1"/>
              <a:t>Firmen</a:t>
            </a:r>
            <a:r>
              <a:rPr lang="cs-CZ" dirty="0"/>
              <a:t>, </a:t>
            </a:r>
            <a:r>
              <a:rPr lang="cs-CZ" dirty="0" err="1"/>
              <a:t>Behörden</a:t>
            </a:r>
            <a:r>
              <a:rPr lang="cs-CZ" dirty="0"/>
              <a:t>, </a:t>
            </a:r>
            <a:r>
              <a:rPr lang="cs-CZ" dirty="0" err="1"/>
              <a:t>Institutionen</a:t>
            </a:r>
            <a:r>
              <a:rPr lang="cs-CZ" dirty="0"/>
              <a:t>, </a:t>
            </a:r>
            <a:r>
              <a:rPr lang="cs-CZ" dirty="0" err="1"/>
              <a:t>auch</a:t>
            </a:r>
            <a:r>
              <a:rPr lang="cs-CZ" dirty="0"/>
              <a:t> </a:t>
            </a:r>
            <a:r>
              <a:rPr lang="cs-CZ" dirty="0" err="1"/>
              <a:t>von</a:t>
            </a:r>
            <a:r>
              <a:rPr lang="cs-CZ" dirty="0"/>
              <a:t> </a:t>
            </a:r>
            <a:r>
              <a:rPr lang="cs-CZ" dirty="0" err="1"/>
              <a:t>privaten</a:t>
            </a:r>
            <a:r>
              <a:rPr lang="cs-CZ" dirty="0"/>
              <a:t> </a:t>
            </a:r>
            <a:r>
              <a:rPr lang="cs-CZ" dirty="0" err="1"/>
              <a:t>Personen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/>
              <a:t>Unterschiede</a:t>
            </a:r>
            <a:r>
              <a:rPr lang="cs-CZ" dirty="0"/>
              <a:t>: </a:t>
            </a:r>
            <a:r>
              <a:rPr lang="cs-CZ" dirty="0" err="1"/>
              <a:t>deutschsprachige</a:t>
            </a:r>
            <a:r>
              <a:rPr lang="cs-CZ" dirty="0"/>
              <a:t> </a:t>
            </a:r>
            <a:r>
              <a:rPr lang="cs-CZ" dirty="0" err="1"/>
              <a:t>Länder</a:t>
            </a:r>
            <a:r>
              <a:rPr lang="cs-CZ" dirty="0"/>
              <a:t> (D, Ö: Lexik)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 </a:t>
            </a:r>
            <a:r>
              <a:rPr lang="cs-CZ" dirty="0" err="1"/>
              <a:t>Generationen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429</Words>
  <Application>Microsoft Office PowerPoint</Application>
  <PresentationFormat>Předvádění na obrazovce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 Kommunikationsbereich des offiziellen      gesellschaftlichen  Verkehrs und seine Textsorten </vt:lpstr>
      <vt:lpstr>Teilgebiete:  </vt:lpstr>
      <vt:lpstr>Teilgebiete:</vt:lpstr>
      <vt:lpstr>Merkmale:</vt:lpstr>
      <vt:lpstr>Auswahl konkreter Stilelemente:</vt:lpstr>
      <vt:lpstr>Textsorten</vt:lpstr>
      <vt:lpstr>Textsorten:</vt:lpstr>
      <vt:lpstr>Textsorten:</vt:lpstr>
      <vt:lpstr> Textsorten der offiziellen Kommunikation: (Harmunt Lenk: Praktische Textsortenlehre, 1993): praktischer Fachstil </vt:lpstr>
      <vt:lpstr>TS:</vt:lpstr>
      <vt:lpstr>TS: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Kommunikationsbereich des offiziellen      gesellschaftlichen  Verkehrs und seine Textsorten</dc:title>
  <dc:creator>Jiřina Malá</dc:creator>
  <cp:lastModifiedBy>Jiřina Malá</cp:lastModifiedBy>
  <cp:revision>6</cp:revision>
  <dcterms:created xsi:type="dcterms:W3CDTF">2009-03-26T13:47:36Z</dcterms:created>
  <dcterms:modified xsi:type="dcterms:W3CDTF">2010-04-30T09:17:56Z</dcterms:modified>
</cp:coreProperties>
</file>