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8" r:id="rId4"/>
    <p:sldId id="258" r:id="rId5"/>
    <p:sldId id="259" r:id="rId6"/>
    <p:sldId id="269" r:id="rId7"/>
    <p:sldId id="270" r:id="rId8"/>
    <p:sldId id="287" r:id="rId9"/>
    <p:sldId id="288" r:id="rId10"/>
    <p:sldId id="260" r:id="rId11"/>
    <p:sldId id="272" r:id="rId12"/>
    <p:sldId id="273" r:id="rId13"/>
    <p:sldId id="274" r:id="rId14"/>
    <p:sldId id="261" r:id="rId15"/>
    <p:sldId id="275" r:id="rId16"/>
    <p:sldId id="276" r:id="rId17"/>
    <p:sldId id="262" r:id="rId18"/>
    <p:sldId id="278" r:id="rId19"/>
    <p:sldId id="277" r:id="rId20"/>
    <p:sldId id="279" r:id="rId21"/>
    <p:sldId id="280" r:id="rId22"/>
    <p:sldId id="263" r:id="rId23"/>
    <p:sldId id="281" r:id="rId24"/>
    <p:sldId id="282" r:id="rId25"/>
    <p:sldId id="283" r:id="rId26"/>
    <p:sldId id="289" r:id="rId27"/>
    <p:sldId id="264" r:id="rId28"/>
    <p:sldId id="284" r:id="rId29"/>
    <p:sldId id="265" r:id="rId30"/>
    <p:sldId id="285" r:id="rId31"/>
    <p:sldId id="266" r:id="rId32"/>
    <p:sldId id="286" r:id="rId33"/>
    <p:sldId id="267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élní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élní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élní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élní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élní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élní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22.11.2009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22.11.2009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22.11.2009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22.11.2009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22.11.2009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22.11.2009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6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8A2481B-5154-415F-B752-558547769AA3}" type="datetimeFigureOut">
              <a:rPr lang="cs-CZ" smtClean="0"/>
              <a:pPr/>
              <a:t>22.11.2009</a:t>
            </a:fld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22.11.2009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22.11.2009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22.11.2009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22.11.2009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élní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élní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élní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élní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élní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élní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élní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22.11.2009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youtube.com/watch?v=tae4Zv6cDJM&amp;feature=related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Renu&#353;ka\Documents\V&#352;\WorldMusic\JKorea\P6270127.AVI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Renu&#353;ka\Documents\V&#352;\WorldMusic\JKorea\P6270158.AVI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nulk.cz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8wWsmlpYoI" TargetMode="External"/><Relationship Id="rId2" Type="http://schemas.openxmlformats.org/officeDocument/2006/relationships/hyperlink" Target="http://www.youtube.com/watch?v=mKyq4OI4zso&amp;feature=player_embedded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mKyq4OI4zso&amp;feature=player_embedded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u="sng" dirty="0" smtClean="0"/>
              <a:t>Jižní Korea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i="1" dirty="0" smtClean="0"/>
              <a:t>hudební a taneční lidová kultura</a:t>
            </a:r>
            <a:endParaRPr lang="cs-CZ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48" y="4929198"/>
            <a:ext cx="7858180" cy="1181096"/>
          </a:xfrm>
        </p:spPr>
        <p:txBody>
          <a:bodyPr/>
          <a:lstStyle/>
          <a:p>
            <a:pPr algn="ctr"/>
            <a:r>
              <a:rPr lang="cs-CZ" dirty="0" smtClean="0"/>
              <a:t>(aneb střípky ze zákulisí </a:t>
            </a:r>
            <a:endParaRPr lang="cs-CZ" dirty="0" smtClean="0"/>
          </a:p>
          <a:p>
            <a:pPr algn="ctr"/>
            <a:r>
              <a:rPr lang="cs-CZ" dirty="0" smtClean="0"/>
              <a:t>„</a:t>
            </a:r>
            <a:r>
              <a:rPr lang="cs-CZ" dirty="0" smtClean="0"/>
              <a:t>Mezinárodního folklorního festivalu – Strážnice 2009“)</a:t>
            </a:r>
            <a:endParaRPr lang="cs-CZ" dirty="0"/>
          </a:p>
        </p:txBody>
      </p:sp>
      <p:pic>
        <p:nvPicPr>
          <p:cNvPr id="4" name="Obrázek 3" descr="P6270137.JPG"/>
          <p:cNvPicPr>
            <a:picLocks noChangeAspect="1"/>
          </p:cNvPicPr>
          <p:nvPr/>
        </p:nvPicPr>
        <p:blipFill>
          <a:blip r:embed="rId2" cstate="print"/>
          <a:srcRect t="28028" r="5468" b="9910"/>
          <a:stretch>
            <a:fillRect/>
          </a:stretch>
        </p:blipFill>
        <p:spPr>
          <a:xfrm>
            <a:off x="0" y="2071678"/>
            <a:ext cx="9144000" cy="234268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72132" y="6286520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Renata Nováková (261949)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Jang-go </a:t>
            </a:r>
            <a:endParaRPr lang="cs-CZ" dirty="0"/>
          </a:p>
        </p:txBody>
      </p:sp>
      <p:pic>
        <p:nvPicPr>
          <p:cNvPr id="4" name="Zástupný symbol pro obsah 3" descr="foto_mff2009_0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12876" t="15712" r="26405" b="8296"/>
          <a:stretch>
            <a:fillRect/>
          </a:stretch>
        </p:blipFill>
        <p:spPr>
          <a:xfrm>
            <a:off x="2828870" y="1714488"/>
            <a:ext cx="5672220" cy="4714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to_mff2009_0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13446"/>
            <a:ext cx="9144000" cy="6073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to_mff2009_0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2918"/>
            <a:ext cx="9144000" cy="6073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62701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324349"/>
            <a:ext cx="5000660" cy="6462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So-go</a:t>
            </a:r>
            <a:endParaRPr lang="cs-CZ" dirty="0"/>
          </a:p>
        </p:txBody>
      </p:sp>
      <p:pic>
        <p:nvPicPr>
          <p:cNvPr id="4" name="Zástupný symbol pro obsah 3" descr="foto_mff2009_0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0926" y="2000240"/>
            <a:ext cx="6778660" cy="45021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to_mff2009_0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3906" r="6250" b="10587"/>
          <a:stretch>
            <a:fillRect/>
          </a:stretch>
        </p:blipFill>
        <p:spPr>
          <a:xfrm>
            <a:off x="0" y="642008"/>
            <a:ext cx="9144000" cy="60440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to_mff2009_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" y="642942"/>
            <a:ext cx="9142593" cy="60722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Pan gut (</a:t>
            </a:r>
            <a:r>
              <a:rPr lang="cs-CZ" dirty="0" err="1" smtClean="0"/>
              <a:t>Pungmul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49424"/>
            <a:ext cx="2686040" cy="4325112"/>
          </a:xfrm>
        </p:spPr>
        <p:txBody>
          <a:bodyPr/>
          <a:lstStyle/>
          <a:p>
            <a:r>
              <a:rPr lang="cs-CZ" sz="1800" dirty="0" smtClean="0">
                <a:hlinkClick r:id="rId2"/>
              </a:rPr>
              <a:t>http://</a:t>
            </a:r>
            <a:r>
              <a:rPr lang="cs-CZ" sz="1800" dirty="0" smtClean="0">
                <a:hlinkClick r:id="rId2"/>
              </a:rPr>
              <a:t>www.</a:t>
            </a:r>
            <a:r>
              <a:rPr lang="cs-CZ" sz="1800" dirty="0" err="1" smtClean="0">
                <a:hlinkClick r:id="rId2"/>
              </a:rPr>
              <a:t>youtube.com</a:t>
            </a:r>
            <a:r>
              <a:rPr lang="cs-CZ" sz="1800" dirty="0" smtClean="0">
                <a:hlinkClick r:id="rId2"/>
              </a:rPr>
              <a:t>/</a:t>
            </a:r>
            <a:r>
              <a:rPr lang="cs-CZ" sz="1800" dirty="0" err="1" smtClean="0">
                <a:hlinkClick r:id="rId2"/>
              </a:rPr>
              <a:t>watch</a:t>
            </a:r>
            <a:r>
              <a:rPr lang="cs-CZ" sz="1800" dirty="0" smtClean="0">
                <a:hlinkClick r:id="rId2"/>
              </a:rPr>
              <a:t>?v=tae4Zv6cDJM&amp;feature=</a:t>
            </a:r>
            <a:r>
              <a:rPr lang="cs-CZ" sz="1800" dirty="0" err="1" smtClean="0">
                <a:hlinkClick r:id="rId2"/>
              </a:rPr>
              <a:t>related</a:t>
            </a:r>
            <a:endParaRPr lang="cs-CZ" sz="1800" dirty="0" smtClean="0"/>
          </a:p>
          <a:p>
            <a:endParaRPr lang="cs-CZ" dirty="0"/>
          </a:p>
        </p:txBody>
      </p:sp>
      <p:pic>
        <p:nvPicPr>
          <p:cNvPr id="4" name="Obrázek 3" descr="foto_mff2009_014.jpg"/>
          <p:cNvPicPr>
            <a:picLocks noChangeAspect="1"/>
          </p:cNvPicPr>
          <p:nvPr/>
        </p:nvPicPr>
        <p:blipFill>
          <a:blip r:embed="rId3"/>
          <a:srcRect r="39063" b="21769"/>
          <a:stretch>
            <a:fillRect/>
          </a:stretch>
        </p:blipFill>
        <p:spPr>
          <a:xfrm>
            <a:off x="3571868" y="2071678"/>
            <a:ext cx="5357818" cy="4568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to_mff2009_0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2008"/>
            <a:ext cx="9144000" cy="6073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to_mff2009_0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10156" b="16468"/>
          <a:stretch>
            <a:fillRect/>
          </a:stretch>
        </p:blipFill>
        <p:spPr>
          <a:xfrm>
            <a:off x="214314" y="1217796"/>
            <a:ext cx="8786842" cy="5425914"/>
          </a:xfrm>
        </p:spPr>
      </p:pic>
      <p:sp>
        <p:nvSpPr>
          <p:cNvPr id="5" name="TextovéPole 4"/>
          <p:cNvSpPr txBox="1"/>
          <p:nvPr/>
        </p:nvSpPr>
        <p:spPr>
          <a:xfrm>
            <a:off x="357158" y="500042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 smtClean="0"/>
              <a:t>Bak</a:t>
            </a:r>
            <a:r>
              <a:rPr lang="cs-CZ" sz="3600" dirty="0" smtClean="0"/>
              <a:t>					</a:t>
            </a:r>
            <a:r>
              <a:rPr lang="cs-CZ" sz="3600" dirty="0" err="1" smtClean="0"/>
              <a:t>Kkwaenggwari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cxnSp>
        <p:nvCxnSpPr>
          <p:cNvPr id="7" name="Přímá spojovací šipka 6"/>
          <p:cNvCxnSpPr/>
          <p:nvPr/>
        </p:nvCxnSpPr>
        <p:spPr>
          <a:xfrm rot="16200000" flipH="1">
            <a:off x="-35751" y="1964521"/>
            <a:ext cx="3143272" cy="13573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 rot="16200000" flipH="1">
            <a:off x="1142976" y="1071546"/>
            <a:ext cx="3071834" cy="30718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rot="16200000" flipH="1">
            <a:off x="5179223" y="2321711"/>
            <a:ext cx="3286148" cy="9286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 descr="800px-Locator_map_of_South_Korea2_svg.bmp"/>
          <p:cNvPicPr>
            <a:picLocks noGrp="1" noChangeAspect="1"/>
          </p:cNvPicPr>
          <p:nvPr>
            <p:ph idx="1"/>
          </p:nvPr>
        </p:nvPicPr>
        <p:blipFill>
          <a:blip r:embed="rId2"/>
          <a:srcRect r="8576"/>
          <a:stretch>
            <a:fillRect/>
          </a:stretch>
        </p:blipFill>
        <p:spPr>
          <a:xfrm>
            <a:off x="-32" y="1185634"/>
            <a:ext cx="9144032" cy="4600820"/>
          </a:xfrm>
        </p:spPr>
      </p:pic>
      <p:sp>
        <p:nvSpPr>
          <p:cNvPr id="4" name="TextovéPole 3"/>
          <p:cNvSpPr txBox="1"/>
          <p:nvPr/>
        </p:nvSpPr>
        <p:spPr>
          <a:xfrm>
            <a:off x="1071538" y="500042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Lokace</a:t>
            </a:r>
            <a:r>
              <a:rPr lang="cs-CZ" dirty="0" smtClean="0"/>
              <a:t>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to_mff2009_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2008"/>
            <a:ext cx="9144000" cy="6073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 descr="foto_mff2009_0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642918"/>
            <a:ext cx="5841483" cy="59672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Ostatní hudební </a:t>
            </a:r>
            <a:r>
              <a:rPr lang="cs-CZ" dirty="0" smtClean="0"/>
              <a:t>nástroje: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Jing</a:t>
            </a:r>
            <a:endParaRPr lang="cs-CZ" dirty="0" smtClean="0"/>
          </a:p>
          <a:p>
            <a:r>
              <a:rPr lang="cs-CZ" dirty="0" err="1" smtClean="0"/>
              <a:t>Ajaeng</a:t>
            </a:r>
            <a:endParaRPr lang="cs-CZ" dirty="0" smtClean="0"/>
          </a:p>
          <a:p>
            <a:r>
              <a:rPr lang="cs-CZ" dirty="0" err="1" smtClean="0"/>
              <a:t>Hojok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714496"/>
          </a:xfrm>
        </p:spPr>
        <p:txBody>
          <a:bodyPr>
            <a:normAutofit/>
          </a:bodyPr>
          <a:lstStyle/>
          <a:p>
            <a:r>
              <a:rPr lang="cs-CZ" dirty="0" err="1" smtClean="0"/>
              <a:t>Jing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 err="1" smtClean="0"/>
              <a:t>jeong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Zástupný symbol pro obsah 3" descr="foto_mff2009_017Kop.jpg"/>
          <p:cNvPicPr>
            <a:picLocks noGrp="1" noChangeAspect="1"/>
          </p:cNvPicPr>
          <p:nvPr>
            <p:ph idx="1"/>
          </p:nvPr>
        </p:nvPicPr>
        <p:blipFill>
          <a:blip r:embed="rId2"/>
          <a:srcRect l="6712" t="10927" r="44097" b="23630"/>
          <a:stretch>
            <a:fillRect/>
          </a:stretch>
        </p:blipFill>
        <p:spPr>
          <a:xfrm>
            <a:off x="3071802" y="1071546"/>
            <a:ext cx="5758629" cy="5516034"/>
          </a:xfrm>
        </p:spPr>
      </p:pic>
      <p:pic>
        <p:nvPicPr>
          <p:cNvPr id="5" name="Obrázek 4" descr="Bigthumb_RIMG0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3857628"/>
            <a:ext cx="3429024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Ajaeng</a:t>
            </a:r>
            <a:endParaRPr lang="cs-CZ" dirty="0"/>
          </a:p>
        </p:txBody>
      </p:sp>
      <p:pic>
        <p:nvPicPr>
          <p:cNvPr id="4" name="Zástupný symbol pro obsah 3" descr="P6270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3541" t="38840" b="14904"/>
          <a:stretch>
            <a:fillRect/>
          </a:stretch>
        </p:blipFill>
        <p:spPr>
          <a:xfrm>
            <a:off x="4572000" y="1019124"/>
            <a:ext cx="4180837" cy="5481710"/>
          </a:xfrm>
        </p:spPr>
      </p:pic>
      <p:pic>
        <p:nvPicPr>
          <p:cNvPr id="5" name="Obrázek 4" descr="P6270137.JPG"/>
          <p:cNvPicPr>
            <a:picLocks noChangeAspect="1"/>
          </p:cNvPicPr>
          <p:nvPr/>
        </p:nvPicPr>
        <p:blipFill>
          <a:blip r:embed="rId3"/>
          <a:srcRect l="38281" t="27344" r="39844" b="11131"/>
          <a:stretch>
            <a:fillRect/>
          </a:stretch>
        </p:blipFill>
        <p:spPr>
          <a:xfrm>
            <a:off x="428596" y="2143116"/>
            <a:ext cx="4021166" cy="4413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Hojok</a:t>
            </a:r>
            <a:r>
              <a:rPr lang="cs-CZ" dirty="0" smtClean="0"/>
              <a:t> (</a:t>
            </a:r>
            <a:r>
              <a:rPr lang="cs-CZ" dirty="0" err="1" smtClean="0"/>
              <a:t>Taepyeongso</a:t>
            </a:r>
            <a:r>
              <a:rPr lang="cs-CZ" dirty="0" smtClean="0"/>
              <a:t>) </a:t>
            </a:r>
            <a:endParaRPr lang="cs-CZ" dirty="0"/>
          </a:p>
        </p:txBody>
      </p:sp>
      <p:pic>
        <p:nvPicPr>
          <p:cNvPr id="4" name="Zástupný symbol pro obsah 3" descr="foto_mff2009_009.jpg"/>
          <p:cNvPicPr>
            <a:picLocks noGrp="1" noChangeAspect="1"/>
          </p:cNvPicPr>
          <p:nvPr>
            <p:ph idx="1"/>
          </p:nvPr>
        </p:nvPicPr>
        <p:blipFill>
          <a:blip r:embed="rId2"/>
          <a:srcRect t="17364" b="9948"/>
          <a:stretch>
            <a:fillRect/>
          </a:stretch>
        </p:blipFill>
        <p:spPr>
          <a:xfrm>
            <a:off x="428596" y="2000240"/>
            <a:ext cx="4214842" cy="4612808"/>
          </a:xfrm>
        </p:spPr>
      </p:pic>
      <p:pic>
        <p:nvPicPr>
          <p:cNvPr id="5" name="Obrázek 4" descr="P6270134.JPG"/>
          <p:cNvPicPr>
            <a:picLocks noChangeAspect="1"/>
          </p:cNvPicPr>
          <p:nvPr/>
        </p:nvPicPr>
        <p:blipFill>
          <a:blip r:embed="rId3" cstate="print"/>
          <a:srcRect l="55469" t="28125" r="10156" b="6250"/>
          <a:stretch>
            <a:fillRect/>
          </a:stretch>
        </p:blipFill>
        <p:spPr>
          <a:xfrm>
            <a:off x="5286380" y="2143116"/>
            <a:ext cx="3143272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Ostatní taneční vstupy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 err="1" smtClean="0"/>
              <a:t>Hallyangmu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err="1" smtClean="0"/>
              <a:t>Geommu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err="1" smtClean="0"/>
              <a:t>Fan</a:t>
            </a:r>
            <a:r>
              <a:rPr lang="cs-CZ" dirty="0" smtClean="0"/>
              <a:t> Dance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Hallyangmu</a:t>
            </a:r>
            <a:endParaRPr lang="cs-CZ" dirty="0"/>
          </a:p>
        </p:txBody>
      </p:sp>
      <p:pic>
        <p:nvPicPr>
          <p:cNvPr id="4" name="Zástupný symbol pro obsah 3" descr="P62701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352" r="21503"/>
          <a:stretch>
            <a:fillRect/>
          </a:stretch>
        </p:blipFill>
        <p:spPr>
          <a:xfrm>
            <a:off x="3853809" y="1142984"/>
            <a:ext cx="4933033" cy="5429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to_mff2009_0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81048"/>
            <a:ext cx="9144000" cy="6134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Geommu</a:t>
            </a:r>
            <a:endParaRPr lang="cs-CZ" dirty="0"/>
          </a:p>
        </p:txBody>
      </p:sp>
      <p:pic>
        <p:nvPicPr>
          <p:cNvPr id="4" name="Zástupný symbol pro obsah 3" descr="foto_mff2009_0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2070112"/>
            <a:ext cx="7229628" cy="46450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Southkoreamap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571480"/>
            <a:ext cx="6419217" cy="6286520"/>
          </a:xfrm>
        </p:spPr>
      </p:pic>
      <p:sp>
        <p:nvSpPr>
          <p:cNvPr id="5" name="TextovéPole 4"/>
          <p:cNvSpPr txBox="1"/>
          <p:nvPr/>
        </p:nvSpPr>
        <p:spPr>
          <a:xfrm>
            <a:off x="6500826" y="1714488"/>
            <a:ext cx="24288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tx2"/>
                </a:solidFill>
              </a:rPr>
              <a:t>Society </a:t>
            </a:r>
            <a:r>
              <a:rPr lang="cs-CZ" sz="2400" dirty="0" err="1" smtClean="0">
                <a:solidFill>
                  <a:schemeClr val="tx2"/>
                </a:solidFill>
              </a:rPr>
              <a:t>for</a:t>
            </a:r>
            <a:r>
              <a:rPr lang="cs-CZ" sz="2400" dirty="0" smtClean="0">
                <a:solidFill>
                  <a:schemeClr val="tx2"/>
                </a:solidFill>
              </a:rPr>
              <a:t> </a:t>
            </a:r>
            <a:r>
              <a:rPr lang="cs-CZ" sz="2400" dirty="0" err="1" smtClean="0">
                <a:solidFill>
                  <a:schemeClr val="tx2"/>
                </a:solidFill>
              </a:rPr>
              <a:t>Korean</a:t>
            </a:r>
            <a:r>
              <a:rPr lang="cs-CZ" sz="2400" dirty="0" smtClean="0">
                <a:solidFill>
                  <a:schemeClr val="tx2"/>
                </a:solidFill>
              </a:rPr>
              <a:t>  Dance </a:t>
            </a:r>
            <a:r>
              <a:rPr lang="cs-CZ" sz="2400" dirty="0" err="1" smtClean="0">
                <a:solidFill>
                  <a:schemeClr val="tx2"/>
                </a:solidFill>
              </a:rPr>
              <a:t>Education</a:t>
            </a:r>
            <a:r>
              <a:rPr lang="cs-CZ" sz="2400" dirty="0" smtClean="0">
                <a:solidFill>
                  <a:schemeClr val="tx2"/>
                </a:solidFill>
              </a:rPr>
              <a:t>, Soul</a:t>
            </a:r>
          </a:p>
          <a:p>
            <a:r>
              <a:rPr lang="cs-CZ" sz="2400" dirty="0" smtClean="0">
                <a:solidFill>
                  <a:schemeClr val="tx2"/>
                </a:solidFill>
              </a:rPr>
              <a:t>(taneční složka)</a:t>
            </a:r>
          </a:p>
          <a:p>
            <a:endParaRPr lang="cs-CZ" sz="2400" dirty="0" smtClean="0">
              <a:solidFill>
                <a:schemeClr val="tx2"/>
              </a:solidFill>
            </a:endParaRPr>
          </a:p>
          <a:p>
            <a:endParaRPr lang="cs-CZ" sz="2400" dirty="0" smtClean="0">
              <a:solidFill>
                <a:schemeClr val="tx2"/>
              </a:solidFill>
            </a:endParaRPr>
          </a:p>
          <a:p>
            <a:r>
              <a:rPr lang="cs-CZ" sz="2400" dirty="0" smtClean="0">
                <a:solidFill>
                  <a:schemeClr val="tx2"/>
                </a:solidFill>
              </a:rPr>
              <a:t>HATA, </a:t>
            </a:r>
            <a:r>
              <a:rPr lang="cs-CZ" sz="2400" dirty="0" err="1" smtClean="0">
                <a:solidFill>
                  <a:schemeClr val="tx2"/>
                </a:solidFill>
              </a:rPr>
              <a:t>Teigu</a:t>
            </a:r>
            <a:endParaRPr lang="cs-CZ" sz="2400" dirty="0" smtClean="0">
              <a:solidFill>
                <a:schemeClr val="tx2"/>
              </a:solidFill>
            </a:endParaRPr>
          </a:p>
          <a:p>
            <a:r>
              <a:rPr lang="cs-CZ" sz="2400" dirty="0" smtClean="0">
                <a:solidFill>
                  <a:schemeClr val="tx2"/>
                </a:solidFill>
              </a:rPr>
              <a:t>(hudebníci)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 rot="10800000">
            <a:off x="2357422" y="1928802"/>
            <a:ext cx="4214842" cy="5715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rot="10800000">
            <a:off x="3714744" y="3786190"/>
            <a:ext cx="2786082" cy="4286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6270127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0166" y="1857364"/>
            <a:ext cx="6286544" cy="47149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8596" y="785794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Hraje: </a:t>
            </a:r>
            <a:r>
              <a:rPr lang="cs-CZ" dirty="0" err="1" smtClean="0"/>
              <a:t>hojok</a:t>
            </a:r>
            <a:r>
              <a:rPr lang="cs-CZ" dirty="0" smtClean="0"/>
              <a:t> (pronikavý zvuk) + jang go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Fan</a:t>
            </a:r>
            <a:r>
              <a:rPr lang="cs-CZ" dirty="0" smtClean="0"/>
              <a:t> Dance</a:t>
            </a:r>
            <a:endParaRPr lang="cs-CZ" dirty="0"/>
          </a:p>
        </p:txBody>
      </p:sp>
      <p:pic>
        <p:nvPicPr>
          <p:cNvPr id="4" name="Zástupný symbol pro obsah 3" descr="foto_mff2009_0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2000240"/>
            <a:ext cx="7030769" cy="47164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6270158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57356" y="2143116"/>
            <a:ext cx="5667415" cy="425056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0034" y="928670"/>
            <a:ext cx="785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Hraje: </a:t>
            </a:r>
            <a:r>
              <a:rPr lang="cs-CZ" dirty="0" err="1" smtClean="0"/>
              <a:t>ajaen</a:t>
            </a:r>
            <a:r>
              <a:rPr lang="cs-CZ" dirty="0" smtClean="0"/>
              <a:t> + jang go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10" y="785794"/>
            <a:ext cx="8229600" cy="5788742"/>
          </a:xfrm>
        </p:spPr>
        <p:txBody>
          <a:bodyPr/>
          <a:lstStyle/>
          <a:p>
            <a:pPr algn="ctr"/>
            <a:r>
              <a:rPr lang="cs-CZ" sz="2400" dirty="0" smtClean="0"/>
              <a:t>Poděkování za obrazový materiál: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Národní ústav lidové kultury ve Strážnici</a:t>
            </a:r>
          </a:p>
          <a:p>
            <a:pPr lvl="1" algn="ctr"/>
            <a:r>
              <a:rPr lang="cs-CZ" sz="2400" dirty="0" smtClean="0"/>
              <a:t>(</a:t>
            </a:r>
            <a:r>
              <a:rPr lang="cs-CZ" sz="2400" dirty="0" smtClean="0">
                <a:hlinkClick r:id="rId2"/>
              </a:rPr>
              <a:t>www.</a:t>
            </a:r>
            <a:r>
              <a:rPr lang="cs-CZ" sz="2400" dirty="0" err="1" smtClean="0">
                <a:hlinkClick r:id="rId2"/>
              </a:rPr>
              <a:t>nulk.cz</a:t>
            </a:r>
            <a:r>
              <a:rPr lang="cs-CZ" sz="2400" dirty="0" smtClean="0"/>
              <a:t>) </a:t>
            </a:r>
            <a:endParaRPr lang="cs-CZ" sz="2400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algn="ctr"/>
            <a:r>
              <a:rPr lang="cs-CZ" sz="2000" dirty="0" smtClean="0"/>
              <a:t>Děkuji za pozornost</a:t>
            </a:r>
            <a:r>
              <a:rPr lang="cs-CZ" dirty="0" smtClean="0"/>
              <a:t>. </a:t>
            </a:r>
          </a:p>
        </p:txBody>
      </p:sp>
      <p:pic>
        <p:nvPicPr>
          <p:cNvPr id="4" name="Obrázek 3" descr="IMG_1734.JPG"/>
          <p:cNvPicPr>
            <a:picLocks noChangeAspect="1"/>
          </p:cNvPicPr>
          <p:nvPr/>
        </p:nvPicPr>
        <p:blipFill>
          <a:blip r:embed="rId3" cstate="print"/>
          <a:srcRect t="10000"/>
          <a:stretch>
            <a:fillRect/>
          </a:stretch>
        </p:blipFill>
        <p:spPr>
          <a:xfrm>
            <a:off x="3286116" y="2000239"/>
            <a:ext cx="2857520" cy="3857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Struktura: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cs-CZ" dirty="0" smtClean="0"/>
              <a:t>Hudební nástroje prezentované tanečními vstupy a </a:t>
            </a:r>
            <a:r>
              <a:rPr lang="cs-CZ" i="1" dirty="0" err="1" smtClean="0"/>
              <a:t>pansori</a:t>
            </a:r>
            <a:r>
              <a:rPr lang="cs-CZ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cs-CZ" dirty="0" smtClean="0"/>
              <a:t>Ostatní hudební nástroje.</a:t>
            </a:r>
          </a:p>
          <a:p>
            <a:pPr>
              <a:lnSpc>
                <a:spcPct val="200000"/>
              </a:lnSpc>
            </a:pPr>
            <a:r>
              <a:rPr lang="cs-CZ" dirty="0" smtClean="0"/>
              <a:t>Ostatní taneční </a:t>
            </a:r>
            <a:r>
              <a:rPr lang="cs-CZ" dirty="0" smtClean="0"/>
              <a:t>vstupy (pro zajímavost).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Gayageum</a:t>
            </a:r>
            <a:r>
              <a:rPr lang="cs-CZ" dirty="0" smtClean="0"/>
              <a:t> </a:t>
            </a:r>
            <a:r>
              <a:rPr lang="cs-CZ" dirty="0" err="1" smtClean="0"/>
              <a:t>Beyoung</a:t>
            </a:r>
            <a:r>
              <a:rPr lang="cs-CZ" dirty="0" smtClean="0"/>
              <a:t> </a:t>
            </a:r>
            <a:r>
              <a:rPr lang="cs-CZ" dirty="0" err="1" smtClean="0"/>
              <a:t>Chang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 descr="foto_mff2009_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4554"/>
            <a:ext cx="9144000" cy="3900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to_mff2009_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4860"/>
            <a:ext cx="9144000" cy="6073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to_mff2009_0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295" y="428628"/>
            <a:ext cx="6573853" cy="6286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Gayageum</a:t>
            </a:r>
            <a:r>
              <a:rPr lang="cs-CZ" dirty="0" smtClean="0"/>
              <a:t> - </a:t>
            </a:r>
            <a:r>
              <a:rPr lang="cs-CZ" dirty="0" err="1" smtClean="0"/>
              <a:t>videoukázky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>
              <a:hlinkClick r:id="rId2"/>
            </a:endParaRPr>
          </a:p>
          <a:p>
            <a:r>
              <a:rPr lang="cs-CZ" dirty="0" smtClean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</a:t>
            </a:r>
            <a:r>
              <a:rPr lang="cs-CZ" dirty="0" err="1" smtClean="0">
                <a:hlinkClick r:id="rId3"/>
              </a:rPr>
              <a:t>youtube.com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watch</a:t>
            </a:r>
            <a:r>
              <a:rPr lang="cs-CZ" dirty="0" smtClean="0">
                <a:hlinkClick r:id="rId3"/>
              </a:rPr>
              <a:t>?v=W8wWsmlpYoI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Gayageum</a:t>
            </a:r>
            <a:r>
              <a:rPr lang="cs-CZ" dirty="0" smtClean="0"/>
              <a:t> - </a:t>
            </a:r>
            <a:r>
              <a:rPr lang="cs-CZ" dirty="0" err="1" smtClean="0"/>
              <a:t>videoukázky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>
              <a:hlinkClick r:id="rId2"/>
            </a:endParaRPr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14348" y="3643314"/>
            <a:ext cx="7143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hlinkClick r:id="rId2"/>
              </a:rPr>
              <a:t>http</a:t>
            </a:r>
            <a:r>
              <a:rPr lang="cs-CZ" sz="2400" dirty="0" smtClean="0">
                <a:hlinkClick r:id="rId2"/>
              </a:rPr>
              <a:t>://www.</a:t>
            </a:r>
            <a:r>
              <a:rPr lang="cs-CZ" sz="2400" dirty="0" err="1" smtClean="0">
                <a:hlinkClick r:id="rId2"/>
              </a:rPr>
              <a:t>youtube.com</a:t>
            </a:r>
            <a:r>
              <a:rPr lang="cs-CZ" sz="2400" dirty="0" smtClean="0">
                <a:hlinkClick r:id="rId2"/>
              </a:rPr>
              <a:t>/</a:t>
            </a:r>
            <a:r>
              <a:rPr lang="cs-CZ" sz="2400" dirty="0" err="1" smtClean="0">
                <a:hlinkClick r:id="rId2"/>
              </a:rPr>
              <a:t>watch</a:t>
            </a:r>
            <a:r>
              <a:rPr lang="cs-CZ" sz="2400" dirty="0" smtClean="0">
                <a:hlinkClick r:id="rId2"/>
              </a:rPr>
              <a:t>?v=mKyq4OI4zso&amp;feature=</a:t>
            </a:r>
            <a:r>
              <a:rPr lang="cs-CZ" sz="2400" dirty="0" err="1" smtClean="0">
                <a:hlinkClick r:id="rId2"/>
              </a:rPr>
              <a:t>player</a:t>
            </a:r>
            <a:r>
              <a:rPr lang="cs-CZ" sz="2400" dirty="0" smtClean="0">
                <a:hlinkClick r:id="rId2"/>
              </a:rPr>
              <a:t>_</a:t>
            </a:r>
            <a:r>
              <a:rPr lang="cs-CZ" sz="2400" dirty="0" err="1" smtClean="0">
                <a:hlinkClick r:id="rId2"/>
              </a:rPr>
              <a:t>embedded</a:t>
            </a:r>
            <a:r>
              <a:rPr lang="cs-CZ" sz="2400" dirty="0" smtClean="0">
                <a:hlinkClick r:id="rId2"/>
              </a:rPr>
              <a:t>#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istický">
  <a:themeElements>
    <a:clrScheme name="Urbanistic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340</TotalTime>
  <Words>133</Words>
  <PresentationFormat>Předvádění na obrazovce (4:3)</PresentationFormat>
  <Paragraphs>59</Paragraphs>
  <Slides>33</Slides>
  <Notes>0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Urbanistický</vt:lpstr>
      <vt:lpstr>Jižní Korea  hudební a taneční lidová kultura</vt:lpstr>
      <vt:lpstr>Snímek 2</vt:lpstr>
      <vt:lpstr>Snímek 3</vt:lpstr>
      <vt:lpstr>Struktura:</vt:lpstr>
      <vt:lpstr>Gayageum Beyoung Chang </vt:lpstr>
      <vt:lpstr>Snímek 6</vt:lpstr>
      <vt:lpstr>Snímek 7</vt:lpstr>
      <vt:lpstr>Gayageum - videoukázky</vt:lpstr>
      <vt:lpstr>Gayageum - videoukázky</vt:lpstr>
      <vt:lpstr>Jang-go </vt:lpstr>
      <vt:lpstr>Snímek 11</vt:lpstr>
      <vt:lpstr>Snímek 12</vt:lpstr>
      <vt:lpstr>Snímek 13</vt:lpstr>
      <vt:lpstr>So-go</vt:lpstr>
      <vt:lpstr>Snímek 15</vt:lpstr>
      <vt:lpstr>Snímek 16</vt:lpstr>
      <vt:lpstr>Pan gut (Pungmul)</vt:lpstr>
      <vt:lpstr>Snímek 18</vt:lpstr>
      <vt:lpstr>Snímek 19</vt:lpstr>
      <vt:lpstr>Snímek 20</vt:lpstr>
      <vt:lpstr>Snímek 21</vt:lpstr>
      <vt:lpstr>Ostatní hudební nástroje:</vt:lpstr>
      <vt:lpstr>Jing (jeong)</vt:lpstr>
      <vt:lpstr>Ajaeng</vt:lpstr>
      <vt:lpstr>Hojok (Taepyeongso) </vt:lpstr>
      <vt:lpstr>Ostatní taneční vstupy</vt:lpstr>
      <vt:lpstr>Hallyangmu</vt:lpstr>
      <vt:lpstr>Snímek 28</vt:lpstr>
      <vt:lpstr>Geommu</vt:lpstr>
      <vt:lpstr>Snímek 30</vt:lpstr>
      <vt:lpstr>Fan Dance</vt:lpstr>
      <vt:lpstr>Snímek 32</vt:lpstr>
      <vt:lpstr>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Renuška</dc:creator>
  <cp:lastModifiedBy>Renuška</cp:lastModifiedBy>
  <cp:revision>21</cp:revision>
  <dcterms:created xsi:type="dcterms:W3CDTF">2009-11-22T10:53:31Z</dcterms:created>
  <dcterms:modified xsi:type="dcterms:W3CDTF">2009-11-22T21:05:51Z</dcterms:modified>
</cp:coreProperties>
</file>