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2" r:id="rId3"/>
    <p:sldId id="268" r:id="rId4"/>
    <p:sldId id="264" r:id="rId5"/>
    <p:sldId id="263" r:id="rId6"/>
    <p:sldId id="269" r:id="rId7"/>
    <p:sldId id="265" r:id="rId8"/>
    <p:sldId id="275" r:id="rId9"/>
    <p:sldId id="266" r:id="rId10"/>
    <p:sldId id="274" r:id="rId11"/>
    <p:sldId id="270" r:id="rId12"/>
    <p:sldId id="273" r:id="rId13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6644" autoAdjust="0"/>
  </p:normalViewPr>
  <p:slideViewPr>
    <p:cSldViewPr>
      <p:cViewPr>
        <p:scale>
          <a:sx n="70" d="100"/>
          <a:sy n="70" d="100"/>
        </p:scale>
        <p:origin x="-1572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32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90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9E06652-EAD2-4C67-94E5-F8ABFD7BCE09}" type="datetimeFigureOut">
              <a:rPr lang="cs-CZ"/>
              <a:pPr>
                <a:defRPr/>
              </a:pPr>
              <a:t>16.3.2010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8393D99-F50A-4DFC-B15D-CB251272181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97A516C-0266-4D98-ABA8-072A2FBAAD90}" type="datetimeFigureOut">
              <a:rPr lang="cs-CZ"/>
              <a:pPr>
                <a:defRPr/>
              </a:pPr>
              <a:t>16.3.2010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6C8DE3C-6D55-4396-90AF-C40E4952DF3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481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9B0FACC-514D-4379-9024-27A0339CC7B9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E75765E-70E6-4700-AAA2-97DC0CB8E3BA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5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26E8B-3467-4705-927F-8F5BA28F8436}" type="datetimeFigureOut">
              <a:rPr lang="cs-CZ"/>
              <a:pPr>
                <a:defRPr/>
              </a:pPr>
              <a:t>16.3.2010</a:t>
            </a:fld>
            <a:endParaRPr lang="cs-CZ"/>
          </a:p>
        </p:txBody>
      </p:sp>
      <p:sp>
        <p:nvSpPr>
          <p:cNvPr id="16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4FE3C35-CC96-4CF5-A0DC-55DCE4CFC95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DCEA2-FBF7-433D-A512-1790156011AC}" type="datetimeFigureOut">
              <a:rPr lang="cs-CZ"/>
              <a:pPr>
                <a:defRPr/>
              </a:pPr>
              <a:t>16.3.2010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34F50-CA6F-43F2-BA7F-39FAA656B0C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Elipsa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číslo snímku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B41A4-0AD0-4E4D-87BF-0E8EF0CC48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4" name="Zástupný symbol pro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B705A-268E-4344-B6C5-3CAA425F89E4}" type="datetimeFigureOut">
              <a:rPr lang="cs-CZ"/>
              <a:pPr>
                <a:defRPr/>
              </a:pPr>
              <a:t>16.3.2010</a:t>
            </a:fld>
            <a:endParaRPr lang="cs-CZ"/>
          </a:p>
        </p:txBody>
      </p:sp>
      <p:sp>
        <p:nvSpPr>
          <p:cNvPr id="1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9454F-223C-4645-A3FE-AD7BC4970EE4}" type="datetimeFigureOut">
              <a:rPr lang="cs-CZ"/>
              <a:pPr>
                <a:defRPr/>
              </a:pPr>
              <a:t>16.3.2010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C99F4-71E8-46C7-B6EE-8D3E0043BEB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6" name="Zástupný symbol pro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2D36C-DA97-4824-ABBC-EF9209C23D92}" type="datetimeFigureOut">
              <a:rPr lang="cs-CZ"/>
              <a:pPr>
                <a:defRPr/>
              </a:pPr>
              <a:t>16.3.2010</a:t>
            </a:fld>
            <a:endParaRPr lang="cs-CZ"/>
          </a:p>
        </p:txBody>
      </p:sp>
      <p:sp>
        <p:nvSpPr>
          <p:cNvPr id="1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8A3C297-C625-4A55-B552-3DE45F2DDBF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77390-910E-4F54-B406-FA804AF9B180}" type="datetimeFigureOut">
              <a:rPr lang="cs-CZ"/>
              <a:pPr>
                <a:defRPr/>
              </a:pPr>
              <a:t>16.3.2010</a:t>
            </a:fld>
            <a:endParaRPr lang="cs-CZ"/>
          </a:p>
        </p:txBody>
      </p:sp>
      <p:sp>
        <p:nvSpPr>
          <p:cNvPr id="7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4DE5A-5374-454F-8CE5-C6918D8965C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Elipsa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Elipsa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8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28C1D-48BA-4C4C-898E-339B821E2C89}" type="datetimeFigureOut">
              <a:rPr lang="cs-CZ"/>
              <a:pPr>
                <a:defRPr/>
              </a:pPr>
              <a:t>16.3.2010</a:t>
            </a:fld>
            <a:endParaRPr lang="cs-CZ"/>
          </a:p>
        </p:txBody>
      </p:sp>
      <p:sp>
        <p:nvSpPr>
          <p:cNvPr id="19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DE177CD1-6078-486A-8C56-339C8A8E483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9D639-4E99-45EF-9A70-77D9050D2408}" type="datetimeFigureOut">
              <a:rPr lang="cs-CZ"/>
              <a:pPr>
                <a:defRPr/>
              </a:pPr>
              <a:t>16.3.2010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52058-33CF-46DE-9281-52F280844F1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Obdélník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5270E-50FA-4003-B05F-3003BCC69E13}" type="datetimeFigureOut">
              <a:rPr lang="cs-CZ"/>
              <a:pPr>
                <a:defRPr/>
              </a:pPr>
              <a:t>16.3.2010</a:t>
            </a:fld>
            <a:endParaRPr lang="cs-CZ"/>
          </a:p>
        </p:txBody>
      </p:sp>
      <p:sp>
        <p:nvSpPr>
          <p:cNvPr id="9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39BC5D9-D2AF-4913-BE4D-D0BD6E74E7C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6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FBE02C2-6375-4049-9C78-34170AD02C2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7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1F68F-2EC3-4D9C-925E-D767C7F56CD5}" type="datetimeFigureOut">
              <a:rPr lang="cs-CZ"/>
              <a:pPr>
                <a:defRPr/>
              </a:pPr>
              <a:t>16.3.2010</a:t>
            </a:fld>
            <a:endParaRPr lang="cs-CZ"/>
          </a:p>
        </p:txBody>
      </p:sp>
      <p:sp>
        <p:nvSpPr>
          <p:cNvPr id="18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6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CB0D7-AD49-4C66-96FD-E2628528894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7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49BB6-0488-4331-9E9A-5A8C2A7E05B0}" type="datetimeFigureOut">
              <a:rPr lang="cs-CZ"/>
              <a:pPr>
                <a:defRPr/>
              </a:pPr>
              <a:t>16.3.2010</a:t>
            </a:fld>
            <a:endParaRPr lang="cs-CZ"/>
          </a:p>
        </p:txBody>
      </p:sp>
      <p:sp>
        <p:nvSpPr>
          <p:cNvPr id="18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DBB2B624-4CC3-4580-9E19-E51DDE2B505D}" type="datetimeFigureOut">
              <a:rPr lang="cs-CZ"/>
              <a:pPr>
                <a:defRPr/>
              </a:pPr>
              <a:t>16.3.2010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smtClean="0">
                <a:solidFill>
                  <a:schemeClr val="accent3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9CFE482-4626-4428-8B2D-AED3FCE89DF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38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39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rockford.com/wrrrld/wilkins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b.dk/bh/lifeboat_ko/CONCEPTS/knowledge_organization.ht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3324225"/>
          </a:xfrm>
        </p:spPr>
        <p:txBody>
          <a:bodyPr>
            <a:normAutofit/>
          </a:bodyPr>
          <a:lstStyle/>
          <a:p>
            <a:endParaRPr lang="cs-CZ" cap="none" smtClean="0"/>
          </a:p>
          <a:p>
            <a:r>
              <a:rPr lang="cs-CZ" cap="none" smtClean="0"/>
              <a:t>27. 2. 2009</a:t>
            </a:r>
          </a:p>
          <a:p>
            <a:endParaRPr lang="cs-CZ" cap="none" smtClean="0"/>
          </a:p>
          <a:p>
            <a:endParaRPr lang="cs-CZ" cap="none" smtClean="0"/>
          </a:p>
          <a:p>
            <a:r>
              <a:rPr lang="cs-CZ" cap="none" smtClean="0"/>
              <a:t>PŘEDMĚT: ORGANIZACE ZNALOSTÍ</a:t>
            </a:r>
          </a:p>
          <a:p>
            <a:endParaRPr lang="cs-CZ" cap="none" smtClean="0"/>
          </a:p>
          <a:p>
            <a:r>
              <a:rPr lang="cs-CZ" sz="1400" cap="none" smtClean="0"/>
              <a:t>PŘEDNÁŠEJÍCÍ: MICHAL LORENZ</a:t>
            </a:r>
          </a:p>
        </p:txBody>
      </p:sp>
      <p:sp>
        <p:nvSpPr>
          <p:cNvPr id="13315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mtClean="0"/>
              <a:t>Filosofická východiska Knowledge Organization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>
                <a:solidFill>
                  <a:schemeClr val="accent1"/>
                </a:solidFill>
              </a:rPr>
              <a:t>Klasifikace akademického poznání</a:t>
            </a:r>
          </a:p>
        </p:txBody>
      </p:sp>
      <p:sp>
        <p:nvSpPr>
          <p:cNvPr id="103427" name="Rectangle 3"/>
          <p:cNvSpPr>
            <a:spLocks noGrp="1"/>
          </p:cNvSpPr>
          <p:nvPr>
            <p:ph type="body" idx="4294967295"/>
          </p:nvPr>
        </p:nvSpPr>
        <p:spPr>
          <a:xfrm>
            <a:off x="301625" y="1524000"/>
            <a:ext cx="8842375" cy="459898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cs-CZ" smtClean="0"/>
              <a:t>                                      - </a:t>
            </a:r>
            <a:r>
              <a:rPr lang="cs-CZ" smtClean="0">
                <a:solidFill>
                  <a:srgbClr val="009900"/>
                </a:solidFill>
              </a:rPr>
              <a:t>encyklopedie </a:t>
            </a:r>
            <a:r>
              <a:rPr lang="cs-CZ" smtClean="0"/>
              <a:t>– Baconovo dělení </a:t>
            </a:r>
          </a:p>
          <a:p>
            <a:pPr>
              <a:buFont typeface="Wingdings 2" pitchFamily="18" charset="2"/>
              <a:buNone/>
            </a:pPr>
            <a:r>
              <a:rPr lang="cs-CZ" smtClean="0"/>
              <a:t>                                         dle tří rubrik (paměť, rozum, </a:t>
            </a:r>
          </a:p>
          <a:p>
            <a:pPr>
              <a:buFont typeface="Wingdings 2" pitchFamily="18" charset="2"/>
              <a:buNone/>
            </a:pPr>
            <a:r>
              <a:rPr lang="cs-CZ" smtClean="0"/>
              <a:t>                                         představivost), D</a:t>
            </a:r>
            <a:r>
              <a:rPr lang="en-US" smtClean="0"/>
              <a:t>’</a:t>
            </a:r>
            <a:r>
              <a:rPr lang="cs-CZ" smtClean="0"/>
              <a:t>Alembert </a:t>
            </a:r>
          </a:p>
          <a:p>
            <a:pPr>
              <a:buFont typeface="Wingdings 2" pitchFamily="18" charset="2"/>
              <a:buNone/>
            </a:pPr>
            <a:r>
              <a:rPr lang="cs-CZ" smtClean="0"/>
              <a:t>                                         (přímé představy smyslů - poznání </a:t>
            </a:r>
          </a:p>
          <a:p>
            <a:pPr>
              <a:buFont typeface="Wingdings 2" pitchFamily="18" charset="2"/>
              <a:buNone/>
            </a:pPr>
            <a:r>
              <a:rPr lang="cs-CZ" smtClean="0"/>
              <a:t>                                         rozprostraněného, interakce a </a:t>
            </a:r>
          </a:p>
          <a:p>
            <a:pPr>
              <a:buFont typeface="Wingdings 2" pitchFamily="18" charset="2"/>
              <a:buNone/>
            </a:pPr>
            <a:r>
              <a:rPr lang="cs-CZ" smtClean="0"/>
              <a:t>                                         vlastnosti</a:t>
            </a:r>
            <a:r>
              <a:rPr lang="en-US" smtClean="0"/>
              <a:t>;</a:t>
            </a:r>
            <a:r>
              <a:rPr lang="cs-CZ" smtClean="0"/>
              <a:t> kombinace a srovnání </a:t>
            </a:r>
          </a:p>
          <a:p>
            <a:pPr>
              <a:buFont typeface="Wingdings 2" pitchFamily="18" charset="2"/>
              <a:buNone/>
            </a:pPr>
            <a:r>
              <a:rPr lang="cs-CZ" smtClean="0"/>
              <a:t>                                         představ – abstrakce, </a:t>
            </a:r>
          </a:p>
          <a:p>
            <a:pPr>
              <a:buFont typeface="Wingdings 2" pitchFamily="18" charset="2"/>
              <a:buNone/>
            </a:pPr>
            <a:r>
              <a:rPr lang="cs-CZ" smtClean="0"/>
              <a:t>                                         zprostředkování myšlenek, </a:t>
            </a:r>
          </a:p>
          <a:p>
            <a:pPr>
              <a:buFont typeface="Wingdings 2" pitchFamily="18" charset="2"/>
              <a:buNone/>
            </a:pPr>
            <a:r>
              <a:rPr lang="cs-CZ" smtClean="0"/>
              <a:t>                                         napodobování přírody)</a:t>
            </a:r>
          </a:p>
          <a:p>
            <a:endParaRPr lang="cs-CZ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>
                <a:solidFill>
                  <a:schemeClr val="accent1"/>
                </a:solidFill>
              </a:rPr>
              <a:t>LITERATURA</a:t>
            </a:r>
          </a:p>
        </p:txBody>
      </p:sp>
      <p:sp>
        <p:nvSpPr>
          <p:cNvPr id="97283" name="Rectangle 3"/>
          <p:cNvSpPr>
            <a:spLocks noGrp="1"/>
          </p:cNvSpPr>
          <p:nvPr>
            <p:ph type="body" idx="4294967295"/>
          </p:nvPr>
        </p:nvSpPr>
        <p:spPr>
          <a:xfrm>
            <a:off x="301625" y="1524000"/>
            <a:ext cx="8534400" cy="4857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400" smtClean="0"/>
              <a:t>BORGES, Jorge Luis. </a:t>
            </a:r>
            <a:r>
              <a:rPr lang="cs-CZ" sz="2400" smtClean="0">
                <a:solidFill>
                  <a:srgbClr val="009900"/>
                </a:solidFill>
              </a:rPr>
              <a:t>The Analytical Language of John Wilkins</a:t>
            </a:r>
            <a:r>
              <a:rPr lang="cs-CZ" sz="2400" smtClean="0"/>
              <a:t>.</a:t>
            </a:r>
            <a:r>
              <a:rPr lang="en-US" sz="2400" smtClean="0"/>
              <a:t> [</a:t>
            </a:r>
            <a:r>
              <a:rPr lang="cs-CZ" sz="2400" smtClean="0"/>
              <a:t>online</a:t>
            </a:r>
            <a:r>
              <a:rPr lang="en-US" sz="2400" smtClean="0"/>
              <a:t>].</a:t>
            </a:r>
            <a:r>
              <a:rPr lang="cs-CZ" sz="2400" smtClean="0"/>
              <a:t> </a:t>
            </a:r>
            <a:r>
              <a:rPr lang="en-US" sz="2400" smtClean="0"/>
              <a:t>[cit. 2009</a:t>
            </a:r>
            <a:r>
              <a:rPr lang="cs-CZ" sz="2400" smtClean="0"/>
              <a:t>-03-10</a:t>
            </a:r>
            <a:r>
              <a:rPr lang="en-US" sz="2400" smtClean="0"/>
              <a:t>] Dostupn</a:t>
            </a:r>
            <a:r>
              <a:rPr lang="cs-CZ" sz="2400" smtClean="0"/>
              <a:t>é z: </a:t>
            </a:r>
            <a:r>
              <a:rPr lang="cs-CZ" sz="2400" smtClean="0">
                <a:hlinkClick r:id="rId2"/>
              </a:rPr>
              <a:t>http://www.crockford.com/wrrrld/wilkins.html</a:t>
            </a:r>
            <a:r>
              <a:rPr lang="cs-CZ" sz="2400" smtClean="0"/>
              <a:t> </a:t>
            </a:r>
          </a:p>
          <a:p>
            <a:pPr>
              <a:lnSpc>
                <a:spcPct val="90000"/>
              </a:lnSpc>
            </a:pPr>
            <a:r>
              <a:rPr lang="cs-CZ" sz="2400" smtClean="0"/>
              <a:t>BURKE, Peter. Společnost a vědění: Od Gutenberga k Diderotovi. Praha : Karolinum, 2007. 304 s. ISBN 978-80-246-1319-2.</a:t>
            </a:r>
          </a:p>
          <a:p>
            <a:pPr>
              <a:lnSpc>
                <a:spcPct val="90000"/>
              </a:lnSpc>
            </a:pPr>
            <a:r>
              <a:rPr lang="cs-CZ" sz="2400" smtClean="0"/>
              <a:t>D</a:t>
            </a:r>
            <a:r>
              <a:rPr lang="en-US" sz="2400" smtClean="0"/>
              <a:t>’</a:t>
            </a:r>
            <a:r>
              <a:rPr lang="cs-CZ" sz="2400" smtClean="0"/>
              <a:t>ALEMBERT, Jean. </a:t>
            </a:r>
            <a:r>
              <a:rPr lang="cs-CZ" sz="2300" smtClean="0">
                <a:solidFill>
                  <a:srgbClr val="009900"/>
                </a:solidFill>
              </a:rPr>
              <a:t>Úvod k encyklopedii</a:t>
            </a:r>
            <a:r>
              <a:rPr lang="cs-CZ" sz="2400" smtClean="0"/>
              <a:t>. Praha : Svoboda, 1950. 114s.</a:t>
            </a:r>
          </a:p>
          <a:p>
            <a:pPr>
              <a:lnSpc>
                <a:spcPct val="90000"/>
              </a:lnSpc>
            </a:pPr>
            <a:r>
              <a:rPr lang="cs-CZ" sz="2400" smtClean="0"/>
              <a:t>GASSET, José Ortega y. </a:t>
            </a:r>
            <a:r>
              <a:rPr lang="cs-CZ" sz="2400" smtClean="0">
                <a:solidFill>
                  <a:srgbClr val="009900"/>
                </a:solidFill>
              </a:rPr>
              <a:t>The Mission of the Librarian</a:t>
            </a:r>
            <a:r>
              <a:rPr lang="cs-CZ" sz="2400" smtClean="0"/>
              <a:t>. </a:t>
            </a:r>
            <a:r>
              <a:rPr lang="cs-CZ" sz="2400" i="1" smtClean="0"/>
              <a:t>Antioch Review</a:t>
            </a:r>
            <a:r>
              <a:rPr lang="cs-CZ" sz="2400" smtClean="0"/>
              <a:t>. 1961, No. 21. pp. 133 – 154.</a:t>
            </a:r>
          </a:p>
          <a:p>
            <a:pPr>
              <a:lnSpc>
                <a:spcPct val="90000"/>
              </a:lnSpc>
            </a:pPr>
            <a:r>
              <a:rPr lang="cs-CZ" sz="2400" smtClean="0"/>
              <a:t>HJ</a:t>
            </a:r>
            <a:r>
              <a:rPr lang="en-US" sz="2400" smtClean="0"/>
              <a:t>Ø</a:t>
            </a:r>
            <a:r>
              <a:rPr lang="cs-CZ" sz="2400" smtClean="0"/>
              <a:t>RLAND, Birger. </a:t>
            </a:r>
            <a:r>
              <a:rPr lang="cs-CZ" sz="2400" smtClean="0">
                <a:solidFill>
                  <a:srgbClr val="009900"/>
                </a:solidFill>
              </a:rPr>
              <a:t>Arguments for Philosophical Realism in Library and Information Science</a:t>
            </a:r>
            <a:r>
              <a:rPr lang="cs-CZ" sz="2400" smtClean="0"/>
              <a:t>. </a:t>
            </a:r>
            <a:r>
              <a:rPr lang="cs-CZ" sz="2400" i="1" smtClean="0"/>
              <a:t>Library trends</a:t>
            </a:r>
            <a:r>
              <a:rPr lang="cs-CZ" sz="2400" smtClean="0"/>
              <a:t>. 2004, Vol. 52, No. 3. pp 488 – 506.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>
                <a:solidFill>
                  <a:schemeClr val="accent1"/>
                </a:solidFill>
              </a:rPr>
              <a:t>LITERATURA</a:t>
            </a:r>
          </a:p>
        </p:txBody>
      </p:sp>
      <p:sp>
        <p:nvSpPr>
          <p:cNvPr id="102403" name="Rectangle 3"/>
          <p:cNvSpPr>
            <a:spLocks noGrp="1"/>
          </p:cNvSpPr>
          <p:nvPr>
            <p:ph type="body" idx="4294967295"/>
          </p:nvPr>
        </p:nvSpPr>
        <p:spPr>
          <a:xfrm>
            <a:off x="301625" y="1524000"/>
            <a:ext cx="8534400" cy="5334000"/>
          </a:xfrm>
        </p:spPr>
        <p:txBody>
          <a:bodyPr/>
          <a:lstStyle/>
          <a:p>
            <a:r>
              <a:rPr lang="cs-CZ" sz="2400" smtClean="0"/>
              <a:t>HJ</a:t>
            </a:r>
            <a:r>
              <a:rPr lang="en-US" sz="2400" smtClean="0"/>
              <a:t>Ø</a:t>
            </a:r>
            <a:r>
              <a:rPr lang="cs-CZ" sz="2400" smtClean="0"/>
              <a:t>RLAND, Birger. </a:t>
            </a:r>
            <a:r>
              <a:rPr lang="cs-CZ" sz="2400" smtClean="0">
                <a:solidFill>
                  <a:srgbClr val="009900"/>
                </a:solidFill>
              </a:rPr>
              <a:t>Library and information science and the philosophy of science</a:t>
            </a:r>
            <a:r>
              <a:rPr lang="cs-CZ" sz="2400" smtClean="0"/>
              <a:t>. </a:t>
            </a:r>
            <a:r>
              <a:rPr lang="cs-CZ" sz="2400" i="1" smtClean="0"/>
              <a:t>Journal of Documentation</a:t>
            </a:r>
            <a:r>
              <a:rPr lang="cs-CZ" sz="2400" smtClean="0"/>
              <a:t>. 2005, Vol. 61, No. 1. pp. 5 – 10. </a:t>
            </a:r>
            <a:endParaRPr lang="cs-CZ" sz="2400" b="1" smtClean="0"/>
          </a:p>
          <a:p>
            <a:r>
              <a:rPr lang="cs-CZ" sz="2400" smtClean="0"/>
              <a:t>HJ</a:t>
            </a:r>
            <a:r>
              <a:rPr lang="en-US" sz="2400" smtClean="0"/>
              <a:t>Ø</a:t>
            </a:r>
            <a:r>
              <a:rPr lang="cs-CZ" sz="2400" smtClean="0"/>
              <a:t>RLAND, Birger. 2007. </a:t>
            </a:r>
            <a:r>
              <a:rPr lang="en-US" sz="2400" smtClean="0">
                <a:solidFill>
                  <a:srgbClr val="009900"/>
                </a:solidFill>
              </a:rPr>
              <a:t>What is Knowledge Organization (KO)?</a:t>
            </a:r>
            <a:r>
              <a:rPr lang="cs-CZ" sz="2400" smtClean="0">
                <a:solidFill>
                  <a:srgbClr val="00B050"/>
                </a:solidFill>
              </a:rPr>
              <a:t> </a:t>
            </a:r>
            <a:r>
              <a:rPr lang="cs-CZ" sz="2400" smtClean="0"/>
              <a:t>[online]. </a:t>
            </a:r>
            <a:r>
              <a:rPr lang="en-US" sz="2400" smtClean="0"/>
              <a:t>Last edited: 19-05-2007</a:t>
            </a:r>
            <a:r>
              <a:rPr lang="cs-CZ" sz="2400" smtClean="0"/>
              <a:t> [cit. 2009-02-10]. Dostupné z WWW: </a:t>
            </a:r>
            <a:r>
              <a:rPr lang="cs-CZ" sz="2400" smtClean="0">
                <a:hlinkClick r:id="rId2"/>
              </a:rPr>
              <a:t>http://www.db.dk/bh/lifeboat_ko/CONCEPTS/knowledge_organization.htm</a:t>
            </a:r>
            <a:endParaRPr lang="en-US" sz="2400" smtClean="0"/>
          </a:p>
          <a:p>
            <a:r>
              <a:rPr lang="cs-CZ" sz="2400" smtClean="0"/>
              <a:t>TALJA, Sanna – TUOMINEN, Kimmo – SAVOLAINEN, Reijo. </a:t>
            </a:r>
            <a:r>
              <a:rPr lang="cs-CZ" sz="2400" smtClean="0">
                <a:solidFill>
                  <a:srgbClr val="009900"/>
                </a:solidFill>
              </a:rPr>
              <a:t>“Isms” in information science: constructivism, collectivism and constructionism</a:t>
            </a:r>
            <a:r>
              <a:rPr lang="cs-CZ" sz="2400" smtClean="0"/>
              <a:t>. </a:t>
            </a:r>
            <a:r>
              <a:rPr lang="cs-CZ" sz="2400" i="1" smtClean="0"/>
              <a:t>Journal of Documentation</a:t>
            </a:r>
            <a:r>
              <a:rPr lang="cs-CZ" sz="2400" smtClean="0"/>
              <a:t>. 2005, Vol. 61 No. 1. Pp. 79-101.</a:t>
            </a:r>
            <a:endParaRPr lang="cs-CZ" sz="230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3" name="Rectang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>
                <a:solidFill>
                  <a:schemeClr val="accent1"/>
                </a:solidFill>
                <a:latin typeface="Arial" charset="0"/>
              </a:rPr>
              <a:t>Taxonomie</a:t>
            </a:r>
          </a:p>
        </p:txBody>
      </p:sp>
      <p:sp>
        <p:nvSpPr>
          <p:cNvPr id="99331" name="Rectangle 3"/>
          <p:cNvSpPr>
            <a:spLocks noGrp="1"/>
          </p:cNvSpPr>
          <p:nvPr>
            <p:ph type="body" sz="half" idx="4294967295"/>
          </p:nvPr>
        </p:nvSpPr>
        <p:spPr>
          <a:xfrm>
            <a:off x="301625" y="1524000"/>
            <a:ext cx="4191000" cy="4598988"/>
          </a:xfrm>
        </p:spPr>
        <p:txBody>
          <a:bodyPr/>
          <a:lstStyle/>
          <a:p>
            <a:r>
              <a:rPr lang="cs-CZ" sz="2300" smtClean="0">
                <a:latin typeface="Arial" charset="0"/>
              </a:rPr>
              <a:t>Čínská encyklopedie </a:t>
            </a:r>
            <a:r>
              <a:rPr lang="cs-CZ" sz="2300" smtClean="0">
                <a:solidFill>
                  <a:srgbClr val="009900"/>
                </a:solidFill>
                <a:latin typeface="Arial" charset="0"/>
              </a:rPr>
              <a:t>The celestial Emporium of benevolent Knowledge</a:t>
            </a:r>
            <a:r>
              <a:rPr lang="cs-CZ" sz="2300" smtClean="0">
                <a:latin typeface="Arial" charset="0"/>
              </a:rPr>
              <a:t> dělí zvířata na:</a:t>
            </a:r>
          </a:p>
          <a:p>
            <a:r>
              <a:rPr lang="cs-CZ" sz="2300" smtClean="0">
                <a:latin typeface="Arial" charset="0"/>
              </a:rPr>
              <a:t>a. ta co patří císaři</a:t>
            </a:r>
          </a:p>
          <a:p>
            <a:r>
              <a:rPr lang="cs-CZ" sz="2300" smtClean="0">
                <a:latin typeface="Arial" charset="0"/>
              </a:rPr>
              <a:t>b. balzamovaná</a:t>
            </a:r>
          </a:p>
          <a:p>
            <a:r>
              <a:rPr lang="cs-CZ" sz="2300" smtClean="0">
                <a:latin typeface="Arial" charset="0"/>
              </a:rPr>
              <a:t>c. cvičená</a:t>
            </a:r>
          </a:p>
          <a:p>
            <a:r>
              <a:rPr lang="cs-CZ" sz="2300" smtClean="0">
                <a:latin typeface="Arial" charset="0"/>
              </a:rPr>
              <a:t>d. selata</a:t>
            </a:r>
          </a:p>
          <a:p>
            <a:r>
              <a:rPr lang="cs-CZ" sz="2300" smtClean="0">
                <a:latin typeface="Arial" charset="0"/>
              </a:rPr>
              <a:t>e. sirény</a:t>
            </a:r>
          </a:p>
        </p:txBody>
      </p:sp>
      <p:sp>
        <p:nvSpPr>
          <p:cNvPr id="99335" name="Rectangle 7"/>
          <p:cNvSpPr>
            <a:spLocks noGrp="1"/>
          </p:cNvSpPr>
          <p:nvPr>
            <p:ph sz="half" idx="4294967295"/>
          </p:nvPr>
        </p:nvSpPr>
        <p:spPr>
          <a:xfrm>
            <a:off x="4645025" y="1524000"/>
            <a:ext cx="4191000" cy="4598988"/>
          </a:xfrm>
        </p:spPr>
        <p:txBody>
          <a:bodyPr/>
          <a:lstStyle/>
          <a:p>
            <a:r>
              <a:rPr lang="cs-CZ" sz="2300" smtClean="0">
                <a:latin typeface="Arial" charset="0"/>
              </a:rPr>
              <a:t>f. pohádková</a:t>
            </a:r>
          </a:p>
          <a:p>
            <a:r>
              <a:rPr lang="cs-CZ" sz="2300" smtClean="0">
                <a:latin typeface="Arial" charset="0"/>
              </a:rPr>
              <a:t>g. zaběhlí psi</a:t>
            </a:r>
          </a:p>
          <a:p>
            <a:r>
              <a:rPr lang="cs-CZ" sz="2300" smtClean="0">
                <a:latin typeface="Arial" charset="0"/>
              </a:rPr>
              <a:t>h. ta, která jsou zahrnuta v této klasifikaci</a:t>
            </a:r>
          </a:p>
          <a:p>
            <a:r>
              <a:rPr lang="cs-CZ" sz="2300" smtClean="0">
                <a:latin typeface="Arial" charset="0"/>
              </a:rPr>
              <a:t>i. třesoucí se jako šílená</a:t>
            </a:r>
          </a:p>
          <a:p>
            <a:r>
              <a:rPr lang="cs-CZ" sz="2300" smtClean="0">
                <a:latin typeface="Arial" charset="0"/>
              </a:rPr>
              <a:t>j. nespočetná</a:t>
            </a:r>
          </a:p>
          <a:p>
            <a:r>
              <a:rPr lang="cs-CZ" sz="2300" smtClean="0">
                <a:latin typeface="Arial" charset="0"/>
              </a:rPr>
              <a:t>k. malovaná extra jemným štětcem z velbloudích vláken</a:t>
            </a:r>
          </a:p>
          <a:p>
            <a:r>
              <a:rPr lang="cs-CZ" sz="2300" smtClean="0">
                <a:latin typeface="Arial" charset="0"/>
              </a:rPr>
              <a:t>l. a tak dále</a:t>
            </a:r>
          </a:p>
          <a:p>
            <a:r>
              <a:rPr lang="cs-CZ" sz="2300" smtClean="0">
                <a:latin typeface="Arial" charset="0"/>
              </a:rPr>
              <a:t>m. na rozbité váze</a:t>
            </a:r>
          </a:p>
          <a:p>
            <a:r>
              <a:rPr lang="cs-CZ" sz="2300" smtClean="0">
                <a:latin typeface="Arial" charset="0"/>
              </a:rPr>
              <a:t>n. z dálky vypadající jako mouchy</a:t>
            </a:r>
          </a:p>
          <a:p>
            <a:endParaRPr lang="cs-CZ" sz="230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z="4000" smtClean="0">
                <a:solidFill>
                  <a:srgbClr val="C00000"/>
                </a:solidFill>
              </a:rPr>
              <a:t>Taxonomie</a:t>
            </a:r>
          </a:p>
        </p:txBody>
      </p:sp>
      <p:sp>
        <p:nvSpPr>
          <p:cNvPr id="9216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cs-CZ" smtClean="0"/>
          </a:p>
          <a:p>
            <a:r>
              <a:rPr lang="cs-CZ" smtClean="0"/>
              <a:t>klasifikace čili třídění – jedna z nejdůležitějších složek poznání</a:t>
            </a:r>
          </a:p>
          <a:p>
            <a:r>
              <a:rPr lang="cs-CZ" smtClean="0"/>
              <a:t>klasifikace či kategorie jiných skupin – srovnáním sociální kontext</a:t>
            </a:r>
          </a:p>
          <a:p>
            <a:r>
              <a:rPr lang="cs-CZ" smtClean="0"/>
              <a:t>závislost kategorií na čase – posun ve významech slov, zcela jiný kontext</a:t>
            </a:r>
          </a:p>
          <a:p>
            <a:endParaRPr lang="cs-CZ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z="4000" smtClean="0">
                <a:solidFill>
                  <a:srgbClr val="C00000"/>
                </a:solidFill>
              </a:rPr>
              <a:t>Taxonomie poznání</a:t>
            </a:r>
          </a:p>
        </p:txBody>
      </p:sp>
      <p:sp>
        <p:nvSpPr>
          <p:cNvPr id="88067" name="Rectangle 3"/>
          <p:cNvSpPr>
            <a:spLocks noGrp="1"/>
          </p:cNvSpPr>
          <p:nvPr>
            <p:ph type="body" idx="4294967295"/>
          </p:nvPr>
        </p:nvSpPr>
        <p:spPr>
          <a:xfrm>
            <a:off x="301625" y="1268413"/>
            <a:ext cx="8842375" cy="532923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cs-CZ" sz="2500" smtClean="0"/>
              <a:t>= taxonomie taxonomií</a:t>
            </a:r>
          </a:p>
          <a:p>
            <a:r>
              <a:rPr lang="cs-CZ" sz="2500" smtClean="0"/>
              <a:t>Poznání:</a:t>
            </a:r>
          </a:p>
          <a:p>
            <a:pPr>
              <a:buFont typeface="Wingdings 2" pitchFamily="18" charset="2"/>
              <a:buNone/>
            </a:pPr>
            <a:r>
              <a:rPr lang="cs-CZ" sz="2500" smtClean="0"/>
              <a:t>                     -      vědců   </a:t>
            </a:r>
            <a:r>
              <a:rPr lang="cs-CZ" sz="2500" smtClean="0">
                <a:solidFill>
                  <a:srgbClr val="009900"/>
                </a:solidFill>
              </a:rPr>
              <a:t>x</a:t>
            </a:r>
            <a:r>
              <a:rPr lang="cs-CZ" sz="2500" smtClean="0"/>
              <a:t>    umělců</a:t>
            </a:r>
          </a:p>
          <a:p>
            <a:pPr>
              <a:buFont typeface="Wingdings 2" pitchFamily="18" charset="2"/>
              <a:buNone/>
            </a:pPr>
            <a:r>
              <a:rPr lang="cs-CZ" sz="2500" smtClean="0"/>
              <a:t>                     -     veřejné </a:t>
            </a:r>
            <a:r>
              <a:rPr lang="cs-CZ" sz="2500" smtClean="0">
                <a:solidFill>
                  <a:srgbClr val="009900"/>
                </a:solidFill>
              </a:rPr>
              <a:t>x</a:t>
            </a:r>
            <a:r>
              <a:rPr lang="cs-CZ" sz="2500" smtClean="0"/>
              <a:t> soukromé</a:t>
            </a:r>
          </a:p>
          <a:p>
            <a:pPr>
              <a:buFont typeface="Wingdings 2" pitchFamily="18" charset="2"/>
              <a:buNone/>
            </a:pPr>
            <a:r>
              <a:rPr lang="cs-CZ" sz="2500" smtClean="0"/>
              <a:t>                                           (elitní skupina, okultní filosofie)</a:t>
            </a:r>
          </a:p>
          <a:p>
            <a:pPr>
              <a:buFont typeface="Wingdings 2" pitchFamily="18" charset="2"/>
              <a:buNone/>
            </a:pPr>
            <a:r>
              <a:rPr lang="cs-CZ" sz="2500" smtClean="0"/>
              <a:t>                                              mystérium + métier (profese)</a:t>
            </a:r>
          </a:p>
          <a:p>
            <a:pPr>
              <a:buFont typeface="Wingdings 2" pitchFamily="18" charset="2"/>
              <a:buNone/>
            </a:pPr>
            <a:r>
              <a:rPr lang="cs-CZ" sz="2500" smtClean="0"/>
              <a:t>                     - svobodné </a:t>
            </a:r>
            <a:r>
              <a:rPr lang="cs-CZ" sz="2500" smtClean="0">
                <a:solidFill>
                  <a:srgbClr val="009900"/>
                </a:solidFill>
              </a:rPr>
              <a:t>x</a:t>
            </a:r>
            <a:r>
              <a:rPr lang="cs-CZ" sz="2500" smtClean="0"/>
              <a:t> užitečné</a:t>
            </a:r>
          </a:p>
          <a:p>
            <a:pPr>
              <a:buFont typeface="Wingdings 2" pitchFamily="18" charset="2"/>
              <a:buNone/>
            </a:pPr>
            <a:r>
              <a:rPr lang="cs-CZ" sz="2500" smtClean="0"/>
              <a:t>                        (klasiků)    (řemeslné: 7 hrubých </a:t>
            </a:r>
            <a:r>
              <a:rPr lang="en-US" sz="2500" smtClean="0"/>
              <a:t>[</a:t>
            </a:r>
            <a:r>
              <a:rPr lang="cs-CZ" sz="2500" smtClean="0"/>
              <a:t>mechanical</a:t>
            </a:r>
            <a:r>
              <a:rPr lang="en-US" sz="2500" smtClean="0"/>
              <a:t>]</a:t>
            </a:r>
            <a:endParaRPr lang="cs-CZ" sz="2500" smtClean="0"/>
          </a:p>
          <a:p>
            <a:pPr>
              <a:buFont typeface="Wingdings 2" pitchFamily="18" charset="2"/>
              <a:buNone/>
            </a:pPr>
            <a:r>
              <a:rPr lang="cs-CZ" sz="2500" smtClean="0"/>
              <a:t>                                             umění: tkaní, loďařství, lodivodství,        </a:t>
            </a:r>
          </a:p>
          <a:p>
            <a:pPr>
              <a:buFont typeface="Wingdings 2" pitchFamily="18" charset="2"/>
              <a:buNone/>
            </a:pPr>
            <a:r>
              <a:rPr lang="cs-CZ" sz="2500" smtClean="0"/>
              <a:t>                                             rolnictví, lov, léčení, herectví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>
          <a:xfrm>
            <a:off x="285750" y="357188"/>
            <a:ext cx="8534400" cy="758825"/>
          </a:xfrm>
        </p:spPr>
        <p:txBody>
          <a:bodyPr/>
          <a:lstStyle/>
          <a:p>
            <a:r>
              <a:rPr lang="cs-CZ" sz="3600" smtClean="0">
                <a:solidFill>
                  <a:srgbClr val="C00000"/>
                </a:solidFill>
              </a:rPr>
              <a:t>Taxonomie poznání</a:t>
            </a:r>
          </a:p>
        </p:txBody>
      </p:sp>
      <p:sp>
        <p:nvSpPr>
          <p:cNvPr id="17411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759325"/>
          </a:xfrm>
        </p:spPr>
        <p:txBody>
          <a:bodyPr/>
          <a:lstStyle/>
          <a:p>
            <a:r>
              <a:rPr lang="cs-CZ" smtClean="0"/>
              <a:t>Poznání:</a:t>
            </a:r>
          </a:p>
          <a:p>
            <a:pPr>
              <a:buFont typeface="Wingdings 2" pitchFamily="18" charset="2"/>
              <a:buNone/>
            </a:pPr>
            <a:r>
              <a:rPr lang="cs-CZ" smtClean="0"/>
              <a:t>                   - specializované </a:t>
            </a:r>
            <a:r>
              <a:rPr lang="cs-CZ" smtClean="0">
                <a:solidFill>
                  <a:srgbClr val="009900"/>
                </a:solidFill>
              </a:rPr>
              <a:t>x</a:t>
            </a:r>
            <a:r>
              <a:rPr lang="cs-CZ" smtClean="0"/>
              <a:t> univerzální</a:t>
            </a:r>
          </a:p>
          <a:p>
            <a:pPr>
              <a:buFont typeface="Wingdings 2" pitchFamily="18" charset="2"/>
              <a:buNone/>
            </a:pPr>
            <a:r>
              <a:rPr lang="cs-CZ" smtClean="0"/>
              <a:t>     encyklopedisté-nemožné     (pansophia, polymathia, </a:t>
            </a:r>
          </a:p>
          <a:p>
            <a:pPr>
              <a:buFont typeface="Wingdings 2" pitchFamily="18" charset="2"/>
              <a:buNone/>
            </a:pPr>
            <a:r>
              <a:rPr lang="cs-CZ" smtClean="0"/>
              <a:t>                                                          polyhistor)   </a:t>
            </a:r>
          </a:p>
          <a:p>
            <a:pPr>
              <a:buFont typeface="Wingdings 2" pitchFamily="18" charset="2"/>
              <a:buNone/>
            </a:pPr>
            <a:r>
              <a:rPr lang="cs-CZ" smtClean="0"/>
              <a:t>                   - teoretické         </a:t>
            </a:r>
            <a:r>
              <a:rPr lang="cs-CZ" smtClean="0">
                <a:solidFill>
                  <a:srgbClr val="009900"/>
                </a:solidFill>
              </a:rPr>
              <a:t>x</a:t>
            </a:r>
            <a:r>
              <a:rPr lang="cs-CZ" smtClean="0"/>
              <a:t>          praktické</a:t>
            </a:r>
          </a:p>
          <a:p>
            <a:pPr>
              <a:buFont typeface="Wingdings 2" pitchFamily="18" charset="2"/>
              <a:buNone/>
            </a:pPr>
            <a:r>
              <a:rPr lang="cs-CZ" smtClean="0"/>
              <a:t>logocentrická, knižní učenost             znalost věcí</a:t>
            </a:r>
          </a:p>
          <a:p>
            <a:pPr>
              <a:buFont typeface="Wingdings 2" pitchFamily="18" charset="2"/>
              <a:buNone/>
            </a:pPr>
            <a:r>
              <a:rPr lang="cs-CZ" smtClean="0"/>
              <a:t> </a:t>
            </a:r>
          </a:p>
          <a:p>
            <a:pPr>
              <a:buFont typeface="Wingdings 2" pitchFamily="18" charset="2"/>
              <a:buNone/>
            </a:pPr>
            <a:r>
              <a:rPr lang="cs-CZ" smtClean="0"/>
              <a:t>                     - kvantitativní  </a:t>
            </a:r>
            <a:r>
              <a:rPr lang="cs-CZ" smtClean="0">
                <a:solidFill>
                  <a:srgbClr val="009900"/>
                </a:solidFill>
              </a:rPr>
              <a:t>x </a:t>
            </a:r>
            <a:r>
              <a:rPr lang="cs-CZ" smtClean="0"/>
              <a:t> kvalitativní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>
                <a:solidFill>
                  <a:schemeClr val="accent1"/>
                </a:solidFill>
              </a:rPr>
              <a:t>Stromová schémata</a:t>
            </a:r>
          </a:p>
        </p:txBody>
      </p:sp>
      <p:sp>
        <p:nvSpPr>
          <p:cNvPr id="94211" name="Rectangle 3"/>
          <p:cNvSpPr>
            <a:spLocks noGrp="1"/>
          </p:cNvSpPr>
          <p:nvPr>
            <p:ph type="body" sz="half" idx="4294967295"/>
          </p:nvPr>
        </p:nvSpPr>
        <p:spPr>
          <a:xfrm>
            <a:off x="301625" y="1524000"/>
            <a:ext cx="4486275" cy="5073650"/>
          </a:xfrm>
        </p:spPr>
        <p:txBody>
          <a:bodyPr/>
          <a:lstStyle/>
          <a:p>
            <a:r>
              <a:rPr lang="cs-CZ" sz="2600" smtClean="0"/>
              <a:t>Strom poznání – metafora, od středověku</a:t>
            </a:r>
          </a:p>
          <a:p>
            <a:r>
              <a:rPr lang="cs-CZ" sz="2600" smtClean="0"/>
              <a:t>Odlišení hlavního a odvozeného</a:t>
            </a:r>
          </a:p>
          <a:p>
            <a:r>
              <a:rPr lang="cs-CZ" sz="2600" smtClean="0"/>
              <a:t>Naturalizace kultury – konvence přirozené, vynález objevem, popírá zodpovědnost skupin za klasifikaci</a:t>
            </a:r>
          </a:p>
          <a:p>
            <a:r>
              <a:rPr lang="cs-CZ" sz="2600" smtClean="0"/>
              <a:t>Ramón Lullus – Arbor scientiae</a:t>
            </a:r>
          </a:p>
        </p:txBody>
      </p:sp>
      <p:pic>
        <p:nvPicPr>
          <p:cNvPr id="94212" name="Picture 4"/>
          <p:cNvPicPr>
            <a:picLocks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51400" y="1412875"/>
            <a:ext cx="4097338" cy="5213350"/>
          </a:xfr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/>
            <a:r>
              <a:rPr lang="cs-CZ" smtClean="0">
                <a:solidFill>
                  <a:schemeClr val="accent1"/>
                </a:solidFill>
              </a:rPr>
              <a:t>Stromová schémata</a:t>
            </a:r>
          </a:p>
        </p:txBody>
      </p:sp>
      <p:sp>
        <p:nvSpPr>
          <p:cNvPr id="89091" name="Rectangle 3"/>
          <p:cNvSpPr>
            <a:spLocks noGrp="1"/>
          </p:cNvSpPr>
          <p:nvPr>
            <p:ph type="body" sz="half" idx="4294967295"/>
          </p:nvPr>
        </p:nvSpPr>
        <p:spPr>
          <a:xfrm>
            <a:off x="179388" y="1341438"/>
            <a:ext cx="4176712" cy="5289550"/>
          </a:xfrm>
        </p:spPr>
        <p:txBody>
          <a:bodyPr/>
          <a:lstStyle/>
          <a:p>
            <a:r>
              <a:rPr lang="cs-CZ" sz="2500" smtClean="0"/>
              <a:t>Logický Porfyriův strom</a:t>
            </a:r>
          </a:p>
          <a:p>
            <a:r>
              <a:rPr lang="cs-CZ" sz="2500" smtClean="0"/>
              <a:t>Genealogické stromy</a:t>
            </a:r>
          </a:p>
          <a:p>
            <a:pPr>
              <a:buFont typeface="Wingdings 2" pitchFamily="18" charset="2"/>
              <a:buNone/>
            </a:pPr>
            <a:r>
              <a:rPr lang="cs-CZ" sz="2500" smtClean="0"/>
              <a:t> (stromy rodu = rodokmeny)</a:t>
            </a:r>
          </a:p>
          <a:p>
            <a:r>
              <a:rPr lang="cs-CZ" sz="2500" smtClean="0"/>
              <a:t>Gramatické stromy, strom lásky, strom bitev, jezuitský strom podle vzoru rodokmenu Krista</a:t>
            </a:r>
          </a:p>
          <a:p>
            <a:r>
              <a:rPr lang="cs-CZ" sz="2500" smtClean="0"/>
              <a:t>Ludwig Gilhausen – strom soudů, Arbor judiciaria</a:t>
            </a:r>
          </a:p>
          <a:p>
            <a:r>
              <a:rPr lang="cs-CZ" sz="2500" smtClean="0"/>
              <a:t>Strom francouzských stavů a úřadů</a:t>
            </a:r>
          </a:p>
        </p:txBody>
      </p:sp>
      <p:pic>
        <p:nvPicPr>
          <p:cNvPr id="89098" name="Picture 10"/>
          <p:cNvPicPr>
            <a:picLocks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4663" y="188913"/>
            <a:ext cx="4716462" cy="6515100"/>
          </a:xfr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>
                <a:solidFill>
                  <a:schemeClr val="accent1"/>
                </a:solidFill>
              </a:rPr>
              <a:t>Filosofická východiska poznávání</a:t>
            </a:r>
          </a:p>
        </p:txBody>
      </p:sp>
      <p:sp>
        <p:nvSpPr>
          <p:cNvPr id="104451" name="Rectangle 3"/>
          <p:cNvSpPr>
            <a:spLocks noGrp="1"/>
          </p:cNvSpPr>
          <p:nvPr>
            <p:ph type="body" sz="half" idx="4294967295"/>
          </p:nvPr>
        </p:nvSpPr>
        <p:spPr>
          <a:xfrm>
            <a:off x="301625" y="1524000"/>
            <a:ext cx="4191000" cy="4598988"/>
          </a:xfrm>
        </p:spPr>
        <p:txBody>
          <a:bodyPr/>
          <a:lstStyle/>
          <a:p>
            <a:endParaRPr lang="cs-CZ" sz="2300" smtClean="0"/>
          </a:p>
          <a:p>
            <a:endParaRPr lang="cs-CZ" sz="2300" smtClean="0"/>
          </a:p>
          <a:p>
            <a:pPr>
              <a:buFont typeface="Wingdings 2" pitchFamily="18" charset="2"/>
              <a:buNone/>
            </a:pPr>
            <a:r>
              <a:rPr lang="cs-CZ" sz="2600" smtClean="0">
                <a:solidFill>
                  <a:srgbClr val="009900"/>
                </a:solidFill>
              </a:rPr>
              <a:t>   realismus</a:t>
            </a:r>
            <a:r>
              <a:rPr lang="cs-CZ" sz="2600" smtClean="0"/>
              <a:t> (idealismus, nominalismus, ale i empiricismus a positivismus) – základ v subjektivismu, socio - kognitivismu</a:t>
            </a:r>
          </a:p>
          <a:p>
            <a:endParaRPr lang="cs-CZ" sz="2600" smtClean="0"/>
          </a:p>
          <a:p>
            <a:pPr>
              <a:buFont typeface="Wingdings 2" pitchFamily="18" charset="2"/>
              <a:buNone/>
            </a:pPr>
            <a:endParaRPr lang="cs-CZ" sz="2300" smtClean="0"/>
          </a:p>
        </p:txBody>
      </p:sp>
      <p:sp>
        <p:nvSpPr>
          <p:cNvPr id="104454" name="Rectangle 6"/>
          <p:cNvSpPr>
            <a:spLocks noGrp="1"/>
          </p:cNvSpPr>
          <p:nvPr>
            <p:ph sz="half" idx="4294967295"/>
          </p:nvPr>
        </p:nvSpPr>
        <p:spPr>
          <a:xfrm>
            <a:off x="4645025" y="1524000"/>
            <a:ext cx="4191000" cy="485775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cs-CZ" sz="2300" smtClean="0">
              <a:solidFill>
                <a:srgbClr val="009900"/>
              </a:solidFill>
            </a:endParaRPr>
          </a:p>
          <a:p>
            <a:pPr>
              <a:buFont typeface="Wingdings 2" pitchFamily="18" charset="2"/>
              <a:buNone/>
            </a:pPr>
            <a:endParaRPr lang="cs-CZ" sz="2300" smtClean="0">
              <a:solidFill>
                <a:srgbClr val="009900"/>
              </a:solidFill>
            </a:endParaRPr>
          </a:p>
          <a:p>
            <a:pPr>
              <a:buFont typeface="Wingdings 2" pitchFamily="18" charset="2"/>
              <a:buNone/>
            </a:pPr>
            <a:endParaRPr lang="cs-CZ" sz="2300" smtClean="0">
              <a:solidFill>
                <a:srgbClr val="009900"/>
              </a:solidFill>
            </a:endParaRPr>
          </a:p>
          <a:p>
            <a:pPr>
              <a:buFont typeface="Wingdings 2" pitchFamily="18" charset="2"/>
              <a:buNone/>
            </a:pPr>
            <a:r>
              <a:rPr lang="cs-CZ" sz="2300" smtClean="0">
                <a:solidFill>
                  <a:srgbClr val="009900"/>
                </a:solidFill>
              </a:rPr>
              <a:t>  </a:t>
            </a:r>
            <a:r>
              <a:rPr lang="cs-CZ" sz="2300" smtClean="0"/>
              <a:t> </a:t>
            </a:r>
            <a:r>
              <a:rPr lang="cs-CZ" sz="2600" smtClean="0">
                <a:solidFill>
                  <a:srgbClr val="009900"/>
                </a:solidFill>
              </a:rPr>
              <a:t>antirealismus</a:t>
            </a:r>
            <a:r>
              <a:rPr lang="cs-CZ" sz="2600" smtClean="0"/>
              <a:t> - silný objektivismus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>
                <a:solidFill>
                  <a:schemeClr val="accent1"/>
                </a:solidFill>
              </a:rPr>
              <a:t>Klasifikace akademického poznání</a:t>
            </a:r>
          </a:p>
        </p:txBody>
      </p:sp>
      <p:sp>
        <p:nvSpPr>
          <p:cNvPr id="90115" name="Rectangle 3"/>
          <p:cNvSpPr>
            <a:spLocks noGrp="1"/>
          </p:cNvSpPr>
          <p:nvPr>
            <p:ph type="body" idx="4294967295"/>
          </p:nvPr>
        </p:nvSpPr>
        <p:spPr>
          <a:xfrm>
            <a:off x="301625" y="1524000"/>
            <a:ext cx="8534400" cy="5145088"/>
          </a:xfrm>
        </p:spPr>
        <p:txBody>
          <a:bodyPr/>
          <a:lstStyle/>
          <a:p>
            <a:r>
              <a:rPr lang="cs-CZ" smtClean="0"/>
              <a:t>Podle tří subsystémů:</a:t>
            </a:r>
          </a:p>
          <a:p>
            <a:pPr>
              <a:buFont typeface="Wingdings 2" pitchFamily="18" charset="2"/>
              <a:buNone/>
            </a:pPr>
            <a:r>
              <a:rPr lang="cs-CZ" smtClean="0"/>
              <a:t>                                       - </a:t>
            </a:r>
            <a:r>
              <a:rPr lang="cs-CZ" smtClean="0">
                <a:solidFill>
                  <a:srgbClr val="009900"/>
                </a:solidFill>
              </a:rPr>
              <a:t>učební plány</a:t>
            </a:r>
            <a:r>
              <a:rPr lang="cs-CZ" smtClean="0"/>
              <a:t> (3+4+3: trivium –  </a:t>
            </a:r>
          </a:p>
          <a:p>
            <a:pPr>
              <a:buFont typeface="Wingdings 2" pitchFamily="18" charset="2"/>
              <a:buNone/>
            </a:pPr>
            <a:r>
              <a:rPr lang="cs-CZ" smtClean="0"/>
              <a:t>                                           jazyk, quadrivium – čísla, tři </a:t>
            </a:r>
          </a:p>
          <a:p>
            <a:pPr>
              <a:buFont typeface="Wingdings 2" pitchFamily="18" charset="2"/>
              <a:buNone/>
            </a:pPr>
            <a:r>
              <a:rPr lang="cs-CZ" smtClean="0"/>
              <a:t>                                           filosofie. Systém v novověku  </a:t>
            </a:r>
          </a:p>
          <a:p>
            <a:pPr>
              <a:buFont typeface="Wingdings 2" pitchFamily="18" charset="2"/>
              <a:buNone/>
            </a:pPr>
            <a:r>
              <a:rPr lang="cs-CZ" smtClean="0"/>
              <a:t>                                           dále rozšiřován o nové obory)</a:t>
            </a:r>
          </a:p>
          <a:p>
            <a:pPr>
              <a:buFont typeface="Wingdings 2" pitchFamily="18" charset="2"/>
              <a:buNone/>
            </a:pPr>
            <a:r>
              <a:rPr lang="cs-CZ" smtClean="0"/>
              <a:t>                                       - </a:t>
            </a:r>
            <a:r>
              <a:rPr lang="cs-CZ" smtClean="0">
                <a:solidFill>
                  <a:srgbClr val="009900"/>
                </a:solidFill>
              </a:rPr>
              <a:t>knihovny</a:t>
            </a:r>
            <a:r>
              <a:rPr lang="cs-CZ" smtClean="0"/>
              <a:t> (řád knih dle </a:t>
            </a:r>
          </a:p>
          <a:p>
            <a:pPr>
              <a:buFont typeface="Wingdings 2" pitchFamily="18" charset="2"/>
              <a:buNone/>
            </a:pPr>
            <a:r>
              <a:rPr lang="cs-CZ" smtClean="0"/>
              <a:t>                                          struktury učebního plánu, jeho </a:t>
            </a:r>
          </a:p>
          <a:p>
            <a:pPr>
              <a:buFont typeface="Wingdings 2" pitchFamily="18" charset="2"/>
              <a:buNone/>
            </a:pPr>
            <a:r>
              <a:rPr lang="cs-CZ" smtClean="0"/>
              <a:t>                                           materiální a prostorová forma), </a:t>
            </a:r>
          </a:p>
          <a:p>
            <a:pPr>
              <a:buFont typeface="Wingdings 2" pitchFamily="18" charset="2"/>
              <a:buNone/>
            </a:pPr>
            <a:r>
              <a:rPr lang="cs-CZ" smtClean="0"/>
              <a:t>                                           archeologie vědění</a:t>
            </a:r>
          </a:p>
          <a:p>
            <a:pPr>
              <a:buFont typeface="Wingdings 2" pitchFamily="18" charset="2"/>
              <a:buNone/>
            </a:pPr>
            <a:r>
              <a:rPr lang="cs-CZ" smtClean="0"/>
              <a:t>                                      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ist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8828</TotalTime>
  <Words>700</Words>
  <Application>Microsoft Office PowerPoint</Application>
  <PresentationFormat>Předvádění na obrazovce (4:3)</PresentationFormat>
  <Paragraphs>102</Paragraphs>
  <Slides>12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8" baseType="lpstr">
      <vt:lpstr>Georgia</vt:lpstr>
      <vt:lpstr>Arial</vt:lpstr>
      <vt:lpstr>Wingdings 2</vt:lpstr>
      <vt:lpstr>Wingdings</vt:lpstr>
      <vt:lpstr>Calibri</vt:lpstr>
      <vt:lpstr>Administrativní</vt:lpstr>
      <vt:lpstr>Filosofická východiska Knowledge Organization</vt:lpstr>
      <vt:lpstr>Taxonomie</vt:lpstr>
      <vt:lpstr>Taxonomie</vt:lpstr>
      <vt:lpstr>Taxonomie poznání</vt:lpstr>
      <vt:lpstr>Taxonomie poznání</vt:lpstr>
      <vt:lpstr>Stromová schémata</vt:lpstr>
      <vt:lpstr>Stromová schémata</vt:lpstr>
      <vt:lpstr>Filosofická východiska poznávání</vt:lpstr>
      <vt:lpstr>Klasifikace akademického poznání</vt:lpstr>
      <vt:lpstr>Klasifikace akademického poznání</vt:lpstr>
      <vt:lpstr>LITERATURA</vt:lpstr>
      <vt:lpstr>LITERATURA</vt:lpstr>
    </vt:vector>
  </TitlesOfParts>
  <Company>KISK MUNI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USER</dc:creator>
  <cp:lastModifiedBy>Michal</cp:lastModifiedBy>
  <cp:revision>522</cp:revision>
  <dcterms:created xsi:type="dcterms:W3CDTF">2009-01-29T18:05:25Z</dcterms:created>
  <dcterms:modified xsi:type="dcterms:W3CDTF">2010-03-16T06:58:00Z</dcterms:modified>
</cp:coreProperties>
</file>