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2" r:id="rId5"/>
    <p:sldId id="260" r:id="rId6"/>
    <p:sldId id="263" r:id="rId7"/>
    <p:sldId id="264" r:id="rId8"/>
    <p:sldId id="261" r:id="rId9"/>
    <p:sldId id="265" r:id="rId10"/>
    <p:sldId id="25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39903FD-9A86-4E69-99BF-E34A7818AD82}" type="datetimeFigureOut">
              <a:rPr lang="cs-CZ" smtClean="0"/>
              <a:pPr/>
              <a:t>26.2.2010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03FD-9A86-4E69-99BF-E34A7818AD82}" type="datetimeFigureOut">
              <a:rPr lang="cs-CZ" smtClean="0"/>
              <a:pPr/>
              <a:t>26.2.2010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03FD-9A86-4E69-99BF-E34A7818AD82}" type="datetimeFigureOut">
              <a:rPr lang="cs-CZ" smtClean="0"/>
              <a:pPr/>
              <a:t>26.2.2010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39903FD-9A86-4E69-99BF-E34A7818AD82}" type="datetimeFigureOut">
              <a:rPr lang="cs-CZ" smtClean="0"/>
              <a:pPr/>
              <a:t>26.2.2010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39903FD-9A86-4E69-99BF-E34A7818AD82}" type="datetimeFigureOut">
              <a:rPr lang="cs-CZ" smtClean="0"/>
              <a:pPr/>
              <a:t>26.2.2010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03FD-9A86-4E69-99BF-E34A7818AD82}" type="datetimeFigureOut">
              <a:rPr lang="cs-CZ" smtClean="0"/>
              <a:pPr/>
              <a:t>26.2.2010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03FD-9A86-4E69-99BF-E34A7818AD82}" type="datetimeFigureOut">
              <a:rPr lang="cs-CZ" smtClean="0"/>
              <a:pPr/>
              <a:t>26.2.2010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39903FD-9A86-4E69-99BF-E34A7818AD82}" type="datetimeFigureOut">
              <a:rPr lang="cs-CZ" smtClean="0"/>
              <a:pPr/>
              <a:t>26.2.2010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903FD-9A86-4E69-99BF-E34A7818AD82}" type="datetimeFigureOut">
              <a:rPr lang="cs-CZ" smtClean="0"/>
              <a:pPr/>
              <a:t>26.2.2010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39903FD-9A86-4E69-99BF-E34A7818AD82}" type="datetimeFigureOut">
              <a:rPr lang="cs-CZ" smtClean="0"/>
              <a:pPr/>
              <a:t>26.2.2010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39903FD-9A86-4E69-99BF-E34A7818AD82}" type="datetimeFigureOut">
              <a:rPr lang="cs-CZ" smtClean="0"/>
              <a:pPr/>
              <a:t>26.2.2010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39903FD-9A86-4E69-99BF-E34A7818AD82}" type="datetimeFigureOut">
              <a:rPr lang="cs-CZ" smtClean="0"/>
              <a:pPr/>
              <a:t>26.2.2010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kisk.phil.muni.cz/sites/default/files/soubory_v_textu/projekt_DP-mgr.do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VIKMA</a:t>
            </a:r>
            <a:r>
              <a:rPr lang="en-US" dirty="0" smtClean="0"/>
              <a:t>09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Seminář k magisterské diplomové práci 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Doporu</a:t>
            </a:r>
            <a:r>
              <a:rPr lang="cs-CZ" dirty="0" err="1" smtClean="0"/>
              <a:t>čená</a:t>
            </a:r>
            <a:r>
              <a:rPr lang="cs-CZ" dirty="0" smtClean="0"/>
              <a:t>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ECO, </a:t>
            </a:r>
            <a:r>
              <a:rPr lang="cs-CZ" sz="2000" dirty="0" err="1" smtClean="0"/>
              <a:t>Umberto</a:t>
            </a:r>
            <a:r>
              <a:rPr lang="cs-CZ" sz="2000" dirty="0" smtClean="0"/>
              <a:t>. </a:t>
            </a:r>
            <a:r>
              <a:rPr lang="pt-BR" sz="2000" i="1" dirty="0" smtClean="0"/>
              <a:t>Jak napsat diplomovou práci</a:t>
            </a:r>
            <a:r>
              <a:rPr lang="cs-CZ" sz="2000" dirty="0" smtClean="0"/>
              <a:t>. </a:t>
            </a:r>
            <a:r>
              <a:rPr lang="pt-BR" sz="2000" dirty="0" smtClean="0"/>
              <a:t>Olomouc : Votobia, 1997.  271 s.</a:t>
            </a:r>
            <a:r>
              <a:rPr lang="cs-CZ" sz="2000" dirty="0" smtClean="0"/>
              <a:t> ISBN </a:t>
            </a:r>
            <a:r>
              <a:rPr lang="en-US" sz="2000" dirty="0" smtClean="0"/>
              <a:t>8071981737</a:t>
            </a:r>
          </a:p>
          <a:p>
            <a:r>
              <a:rPr lang="cs-CZ" sz="2000" dirty="0" smtClean="0"/>
              <a:t>KATUŠČÁK, Dušan, DROBÍKOVÁ, Barbora, PAPÍK, Richard. </a:t>
            </a:r>
            <a:r>
              <a:rPr lang="cs-CZ" sz="2000" i="1" dirty="0" smtClean="0"/>
              <a:t>Jak psát závěrečné a kvalifikační práce</a:t>
            </a:r>
            <a:r>
              <a:rPr lang="cs-CZ" sz="2000" dirty="0" smtClean="0"/>
              <a:t>. 5. </a:t>
            </a:r>
            <a:r>
              <a:rPr lang="cs-CZ" sz="2000" dirty="0" err="1" smtClean="0"/>
              <a:t>vyd</a:t>
            </a:r>
            <a:r>
              <a:rPr lang="cs-CZ" sz="2000" dirty="0" smtClean="0"/>
              <a:t>., v českém jazyce 1. Nitra : Enigma, 2008. 161 s. ISBN 9788089132706. </a:t>
            </a:r>
          </a:p>
          <a:p>
            <a:r>
              <a:rPr lang="cs-CZ" sz="2000" dirty="0" smtClean="0"/>
              <a:t>KUBÁTOVÁ, Helena, ŠIMEK, Dušan</a:t>
            </a:r>
            <a:r>
              <a:rPr lang="cs-CZ" sz="2000" i="1" dirty="0" smtClean="0"/>
              <a:t>. Od abstraktu do závěrečné práce : jak napsat diplomovou práci ve společenskovědních a humanitních oborech : praktická příručka</a:t>
            </a:r>
            <a:r>
              <a:rPr lang="cs-CZ" sz="2000" dirty="0" smtClean="0"/>
              <a:t>. 4., </a:t>
            </a:r>
            <a:r>
              <a:rPr lang="cs-CZ" sz="2000" dirty="0" err="1" smtClean="0"/>
              <a:t>přeprac</a:t>
            </a:r>
            <a:r>
              <a:rPr lang="cs-CZ" sz="2000" dirty="0" smtClean="0"/>
              <a:t>. </a:t>
            </a:r>
            <a:r>
              <a:rPr lang="cs-CZ" sz="2000" dirty="0" err="1" smtClean="0"/>
              <a:t>vyd</a:t>
            </a:r>
            <a:r>
              <a:rPr lang="cs-CZ" sz="2000" dirty="0" smtClean="0"/>
              <a:t>. Olomouc : Univerzita Palackého v Olomouci, 2007. 90 s. ISBN 978802441589.</a:t>
            </a:r>
          </a:p>
          <a:p>
            <a:r>
              <a:rPr lang="cs-CZ" sz="2000" dirty="0" smtClean="0"/>
              <a:t>MEŠKO, Dušan</a:t>
            </a:r>
            <a:r>
              <a:rPr lang="cs-CZ" sz="2000" dirty="0"/>
              <a:t>,</a:t>
            </a:r>
            <a:r>
              <a:rPr lang="cs-CZ" sz="2000" dirty="0" smtClean="0"/>
              <a:t> K</a:t>
            </a:r>
            <a:r>
              <a:rPr lang="en-US" sz="2000" dirty="0" smtClean="0"/>
              <a:t>ATU</a:t>
            </a:r>
            <a:r>
              <a:rPr lang="cs-CZ" sz="2000" dirty="0" smtClean="0"/>
              <a:t>ŠČÁK, Dušan</a:t>
            </a:r>
            <a:r>
              <a:rPr lang="cs-CZ" sz="2000" dirty="0"/>
              <a:t>,</a:t>
            </a:r>
            <a:r>
              <a:rPr lang="en-US" sz="2000" dirty="0" smtClean="0"/>
              <a:t> FINDRA</a:t>
            </a:r>
            <a:r>
              <a:rPr lang="cs-CZ" sz="2000" dirty="0" smtClean="0"/>
              <a:t>, Ján a kol</a:t>
            </a:r>
            <a:r>
              <a:rPr lang="en-US" sz="2000" dirty="0" smtClean="0"/>
              <a:t>. </a:t>
            </a:r>
            <a:r>
              <a:rPr lang="cs-CZ" sz="2000" i="1" dirty="0" smtClean="0"/>
              <a:t>Akademická příručka</a:t>
            </a:r>
            <a:r>
              <a:rPr lang="en-US" sz="2000" i="1" dirty="0" smtClean="0"/>
              <a:t>.</a:t>
            </a:r>
            <a:r>
              <a:rPr lang="cs-CZ" sz="2000" dirty="0" smtClean="0"/>
              <a:t> České, </a:t>
            </a:r>
            <a:r>
              <a:rPr lang="cs-CZ" sz="2000" dirty="0" err="1" smtClean="0"/>
              <a:t>upr</a:t>
            </a:r>
            <a:r>
              <a:rPr lang="cs-CZ" sz="2000" dirty="0" smtClean="0"/>
              <a:t>. </a:t>
            </a:r>
            <a:r>
              <a:rPr lang="cs-CZ" sz="2000" dirty="0" err="1" smtClean="0"/>
              <a:t>vyd</a:t>
            </a:r>
            <a:r>
              <a:rPr lang="cs-CZ" sz="2000" dirty="0" smtClean="0"/>
              <a:t>.</a:t>
            </a:r>
            <a:r>
              <a:rPr lang="en-US" sz="2000" dirty="0" smtClean="0"/>
              <a:t> </a:t>
            </a:r>
            <a:r>
              <a:rPr lang="cs-CZ" sz="2000" dirty="0" smtClean="0"/>
              <a:t>Martin : </a:t>
            </a:r>
            <a:r>
              <a:rPr lang="cs-CZ" sz="2000" dirty="0" err="1" smtClean="0"/>
              <a:t>Osveta</a:t>
            </a:r>
            <a:r>
              <a:rPr lang="cs-CZ" sz="2000" dirty="0" smtClean="0"/>
              <a:t>, 2006. 481 s.</a:t>
            </a:r>
            <a:r>
              <a:rPr lang="en-US" sz="2000" dirty="0" smtClean="0"/>
              <a:t> ISBN 8080632197</a:t>
            </a:r>
            <a:r>
              <a:rPr lang="cs-CZ" sz="2000" dirty="0" smtClean="0"/>
              <a:t>.</a:t>
            </a:r>
            <a:endParaRPr lang="en-US" sz="2000" dirty="0" smtClean="0"/>
          </a:p>
          <a:p>
            <a:r>
              <a:rPr lang="cs-CZ" sz="2000" dirty="0" smtClean="0"/>
              <a:t>ŠANDEROVÁ, </a:t>
            </a:r>
            <a:r>
              <a:rPr lang="cs-CZ" sz="2000" dirty="0" err="1" smtClean="0"/>
              <a:t>Jadwiga</a:t>
            </a:r>
            <a:r>
              <a:rPr lang="cs-CZ" sz="2000" dirty="0" smtClean="0"/>
              <a:t>. </a:t>
            </a:r>
            <a:r>
              <a:rPr lang="cs-CZ" sz="2000" i="1" dirty="0" smtClean="0"/>
              <a:t>Jak číst a psát odborný text ve společenských vědách : několik zásad pro začátečníky</a:t>
            </a:r>
            <a:r>
              <a:rPr lang="cs-CZ" sz="2000" dirty="0" smtClean="0"/>
              <a:t>.  </a:t>
            </a:r>
            <a:r>
              <a:rPr lang="cs-CZ" sz="2000" dirty="0" err="1" smtClean="0"/>
              <a:t>Vyd</a:t>
            </a:r>
            <a:r>
              <a:rPr lang="cs-CZ" sz="2000" dirty="0" smtClean="0"/>
              <a:t>. 1. Praha : Sociologické nakladatelství, 2005. 209 s. ISBN </a:t>
            </a:r>
            <a:r>
              <a:rPr lang="en-US" sz="2000" dirty="0" smtClean="0"/>
              <a:t>9788006429403</a:t>
            </a:r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Výstupem předmětu je projekt v písemné podobě</a:t>
            </a:r>
            <a:r>
              <a:rPr lang="en-US" sz="2400" b="1" dirty="0" smtClean="0"/>
              <a:t> </a:t>
            </a:r>
            <a:r>
              <a:rPr lang="cs-CZ" sz="2400" b="1" dirty="0" smtClean="0"/>
              <a:t>– </a:t>
            </a:r>
            <a:r>
              <a:rPr lang="cs-CZ" sz="2400" dirty="0" smtClean="0"/>
              <a:t>formulář ke stažení na stránkách KISK</a:t>
            </a:r>
            <a:r>
              <a:rPr lang="en-US" sz="2400" dirty="0" smtClean="0"/>
              <a:t>u</a:t>
            </a:r>
            <a:r>
              <a:rPr lang="cs-CZ" sz="2400" dirty="0" smtClean="0"/>
              <a:t>: </a:t>
            </a:r>
            <a:r>
              <a:rPr lang="cs-CZ" sz="2400" dirty="0" smtClean="0">
                <a:hlinkClick r:id="rId2"/>
              </a:rPr>
              <a:t>http://kisk.phil.muni.cz/sites/default/files/soubory_v_textu/projekt_DP-mgr.doc</a:t>
            </a:r>
            <a:endParaRPr lang="cs-CZ" sz="2400" dirty="0" smtClean="0"/>
          </a:p>
          <a:p>
            <a:r>
              <a:rPr lang="cs-CZ" sz="2400" b="1" dirty="0" smtClean="0"/>
              <a:t>Podmínky ukončení</a:t>
            </a:r>
            <a:r>
              <a:rPr lang="cs-CZ" sz="2400" dirty="0"/>
              <a:t>:</a:t>
            </a:r>
            <a:r>
              <a:rPr lang="cs-CZ" sz="2400" dirty="0" smtClean="0"/>
              <a:t> vypracovaný a schválený projekt diplomové práce</a:t>
            </a:r>
          </a:p>
          <a:p>
            <a:r>
              <a:rPr lang="cs-CZ" sz="2400" b="1" dirty="0" smtClean="0"/>
              <a:t>Termíny odevzdání </a:t>
            </a:r>
            <a:r>
              <a:rPr lang="cs-CZ" sz="2400" dirty="0" smtClean="0"/>
              <a:t>projektu diplomové </a:t>
            </a:r>
            <a:r>
              <a:rPr lang="en-US" sz="2400" dirty="0" smtClean="0"/>
              <a:t>p</a:t>
            </a:r>
            <a:r>
              <a:rPr lang="cs-CZ" sz="2400" dirty="0" err="1" smtClean="0"/>
              <a:t>ráce</a:t>
            </a:r>
            <a:r>
              <a:rPr lang="cs-CZ" sz="2400" dirty="0" smtClean="0"/>
              <a:t>:</a:t>
            </a:r>
            <a:r>
              <a:rPr lang="en-US" sz="2400" dirty="0" smtClean="0"/>
              <a:t> </a:t>
            </a:r>
            <a:endParaRPr lang="cs-CZ" sz="2400" dirty="0" smtClean="0"/>
          </a:p>
          <a:p>
            <a:pPr>
              <a:buNone/>
            </a:pPr>
            <a:r>
              <a:rPr lang="cs-CZ" sz="2400" b="1" dirty="0" smtClean="0"/>
              <a:t>	Řádný </a:t>
            </a:r>
            <a:r>
              <a:rPr lang="cs-CZ" sz="2400" dirty="0" smtClean="0"/>
              <a:t>termín:</a:t>
            </a:r>
            <a:r>
              <a:rPr lang="cs-CZ" sz="2400" b="1" dirty="0" smtClean="0"/>
              <a:t>	</a:t>
            </a:r>
            <a:r>
              <a:rPr lang="cs-CZ" sz="2400" b="1" dirty="0" smtClean="0"/>
              <a:t>	7</a:t>
            </a:r>
            <a:r>
              <a:rPr lang="cs-CZ" sz="2400" b="1" dirty="0" smtClean="0"/>
              <a:t>. května 2010</a:t>
            </a:r>
            <a:endParaRPr lang="cs-CZ" sz="2400" dirty="0" smtClean="0"/>
          </a:p>
          <a:p>
            <a:pPr>
              <a:buNone/>
            </a:pPr>
            <a:r>
              <a:rPr lang="cs-CZ" sz="2400" b="1" dirty="0" smtClean="0"/>
              <a:t>	Opravný </a:t>
            </a:r>
            <a:r>
              <a:rPr lang="cs-CZ" sz="2400" dirty="0" smtClean="0"/>
              <a:t>termín:	</a:t>
            </a:r>
            <a:r>
              <a:rPr lang="cs-CZ" sz="2400" b="1" dirty="0" smtClean="0"/>
              <a:t>15</a:t>
            </a:r>
            <a:r>
              <a:rPr lang="cs-CZ" sz="2400" b="1" dirty="0" smtClean="0"/>
              <a:t>. června 2010</a:t>
            </a:r>
          </a:p>
          <a:p>
            <a:r>
              <a:rPr lang="cs-CZ" sz="2400" dirty="0" smtClean="0"/>
              <a:t>Projekt se odevzdává v tištěné formě na sekretariát </a:t>
            </a:r>
            <a:r>
              <a:rPr lang="cs-CZ" sz="2400" dirty="0" err="1" smtClean="0"/>
              <a:t>KISKu</a:t>
            </a:r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 a 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Jméno a příjmení – UČO – Imatrikulační ročník – Kontaktní údaje</a:t>
            </a:r>
          </a:p>
          <a:p>
            <a:r>
              <a:rPr lang="cs-CZ" sz="2400" dirty="0" smtClean="0"/>
              <a:t>Název tématu diplomové práce</a:t>
            </a:r>
          </a:p>
          <a:p>
            <a:r>
              <a:rPr lang="cs-CZ" sz="2400" dirty="0" smtClean="0"/>
              <a:t>Jméno vedoucí/vedoucího diplomové práce - Pracoviště a funkční pozice VDP- Vyjádření a podpis VDP</a:t>
            </a:r>
            <a:endParaRPr lang="cs-CZ" sz="2400" dirty="0"/>
          </a:p>
          <a:p>
            <a:r>
              <a:rPr lang="cs-CZ" sz="2400" b="1" dirty="0" smtClean="0"/>
              <a:t>Rozpracovat osnovu </a:t>
            </a:r>
            <a:r>
              <a:rPr lang="cs-CZ" sz="2400" dirty="0" smtClean="0"/>
              <a:t>(jako přílohu) </a:t>
            </a:r>
          </a:p>
          <a:p>
            <a:pPr lvl="1">
              <a:buFont typeface="Wingdings" pitchFamily="2" charset="2"/>
              <a:buChar char="Ø"/>
            </a:pPr>
            <a:r>
              <a:rPr lang="cs-CZ" sz="2000" dirty="0" smtClean="0"/>
              <a:t>Popis problému, který bude v práci řešen</a:t>
            </a:r>
          </a:p>
          <a:p>
            <a:pPr lvl="1">
              <a:buFont typeface="Wingdings" pitchFamily="2" charset="2"/>
              <a:buChar char="Ø"/>
            </a:pPr>
            <a:r>
              <a:rPr lang="cs-CZ" sz="2000" dirty="0" smtClean="0"/>
              <a:t>Současný stav řešené problematiky</a:t>
            </a:r>
          </a:p>
          <a:p>
            <a:pPr lvl="1">
              <a:buFont typeface="Wingdings" pitchFamily="2" charset="2"/>
              <a:buChar char="Ø"/>
            </a:pPr>
            <a:r>
              <a:rPr lang="cs-CZ" sz="2000" dirty="0" smtClean="0"/>
              <a:t>Cíl diplomové práce</a:t>
            </a:r>
          </a:p>
          <a:p>
            <a:pPr lvl="1">
              <a:buFont typeface="Wingdings" pitchFamily="2" charset="2"/>
              <a:buChar char="Ø"/>
            </a:pPr>
            <a:r>
              <a:rPr lang="cs-CZ" sz="2000" dirty="0" smtClean="0"/>
              <a:t>Metody zpracování diplomové práce</a:t>
            </a:r>
          </a:p>
          <a:p>
            <a:pPr lvl="1">
              <a:buFont typeface="Wingdings" pitchFamily="2" charset="2"/>
              <a:buChar char="Ø"/>
            </a:pPr>
            <a:r>
              <a:rPr lang="cs-CZ" sz="2000" dirty="0" smtClean="0"/>
              <a:t>Základní odborná literatura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1. Popis problému, který bude v práci řešen </a:t>
            </a:r>
            <a:r>
              <a:rPr lang="cs-CZ" dirty="0" smtClean="0"/>
              <a:t>– popíšete důvod, proč jste se rozhodli zpracovat vaše </a:t>
            </a:r>
            <a:r>
              <a:rPr lang="cs-CZ" dirty="0" smtClean="0"/>
              <a:t>téma – např. </a:t>
            </a:r>
            <a:r>
              <a:rPr lang="cs-CZ" dirty="0" smtClean="0"/>
              <a:t>že </a:t>
            </a:r>
            <a:r>
              <a:rPr lang="cs-CZ" dirty="0" smtClean="0"/>
              <a:t>daná problematika není moc známá </a:t>
            </a:r>
            <a:r>
              <a:rPr lang="cs-CZ" dirty="0" smtClean="0"/>
              <a:t>nebo dostatečně rozpracovaná.Nastíníte </a:t>
            </a:r>
            <a:r>
              <a:rPr lang="cs-CZ" dirty="0" smtClean="0"/>
              <a:t>problém, který by zvolené téma mělo pomoci řešit. </a:t>
            </a:r>
          </a:p>
          <a:p>
            <a:r>
              <a:rPr lang="cs-CZ" b="1" dirty="0" smtClean="0"/>
              <a:t>2. Současný stav řešené problematiky – </a:t>
            </a:r>
            <a:r>
              <a:rPr lang="cs-CZ" dirty="0" smtClean="0"/>
              <a:t>vypracujete rešerši </a:t>
            </a:r>
            <a:r>
              <a:rPr lang="cs-CZ" dirty="0" smtClean="0"/>
              <a:t>obhájených diplomových prací v rámci </a:t>
            </a:r>
            <a:r>
              <a:rPr lang="cs-CZ" dirty="0" smtClean="0"/>
              <a:t>MU. Výstupem </a:t>
            </a:r>
            <a:r>
              <a:rPr lang="cs-CZ" dirty="0" smtClean="0"/>
              <a:t>je analýza současného stavu řešené problematiky.</a:t>
            </a:r>
          </a:p>
          <a:p>
            <a:r>
              <a:rPr lang="cs-CZ" b="1" dirty="0" smtClean="0"/>
              <a:t>3. Cíl diplomové práce – </a:t>
            </a:r>
            <a:r>
              <a:rPr lang="cs-CZ" dirty="0" smtClean="0"/>
              <a:t>uvedete konkrétní cíl práce, kterého byste chtěli dosáhnout, tj. co bude výsledkem vaší práce.</a:t>
            </a:r>
          </a:p>
          <a:p>
            <a:r>
              <a:rPr lang="cs-CZ" b="1" dirty="0" smtClean="0"/>
              <a:t>4. Metody zpracování diplomové práce - </a:t>
            </a:r>
            <a:r>
              <a:rPr lang="cs-CZ" dirty="0" smtClean="0"/>
              <a:t>v metodách bude podrobněji rozepsáno, jak chcete tohoto cíle dosáhnout a jaké uděláte konkrétní kroky.  Jaký výzkum zvolíte, koho oslovíte, kde seženete podklady pro práci atd.</a:t>
            </a:r>
          </a:p>
          <a:p>
            <a:r>
              <a:rPr lang="cs-CZ" b="1" dirty="0" smtClean="0"/>
              <a:t>5. Základní odborná literatura – </a:t>
            </a:r>
            <a:r>
              <a:rPr lang="cs-CZ" dirty="0" smtClean="0"/>
              <a:t>do seznamu vypíšete literaturu, kterou máte v současnosti k dispozici a tu, kterou teprve hodláte studovat, příp. shánět.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tématu – dle </a:t>
            </a:r>
            <a:r>
              <a:rPr lang="cs-CZ" dirty="0" err="1" smtClean="0"/>
              <a:t>Umberta</a:t>
            </a:r>
            <a:r>
              <a:rPr lang="cs-CZ" dirty="0" smtClean="0"/>
              <a:t> </a:t>
            </a:r>
            <a:r>
              <a:rPr lang="cs-CZ" dirty="0" err="1" smtClean="0"/>
              <a:t>Eca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Téma odpovídá studovanému oboru a zájmům diplomanta </a:t>
            </a:r>
          </a:p>
          <a:p>
            <a:r>
              <a:rPr lang="cs-CZ" dirty="0" smtClean="0"/>
              <a:t>Prameny nutné pro zpracování tématu jsou dostupné</a:t>
            </a:r>
          </a:p>
          <a:p>
            <a:r>
              <a:rPr lang="cs-CZ" dirty="0" smtClean="0"/>
              <a:t>Zpracovatelnost tématu odpovídá kulturní úrovni diplomanta</a:t>
            </a:r>
          </a:p>
          <a:p>
            <a:r>
              <a:rPr lang="cs-CZ" dirty="0" smtClean="0"/>
              <a:t>Metodologické předpoklady výzkumu odpovídají zkušenosti diplomanta</a:t>
            </a:r>
          </a:p>
          <a:p>
            <a:r>
              <a:rPr lang="cs-CZ" b="1" i="1" dirty="0" smtClean="0"/>
              <a:t>Správný výběr vedoucího práce</a:t>
            </a:r>
            <a:endParaRPr lang="cs-CZ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vedoucího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cs-CZ" dirty="0" smtClean="0"/>
              <a:t>„ Student, který má napsat diplomovou práci, není ve svém úsilí sám, protože má povinnost spolupracovat s vedoucím práce, jenž je za konečný výsledek spoluodpovědný. Projekt diplomové práce proto lze chápat jako svého druhu smlouvu mezi studentem a vedoucím. … Dobře zpracovaný projekt je zárukou pro studenta i vedoucího práce, že cíl práce je stanoven realisticky a že student má potřebné schopnosti, znalosti a podmínky k tomu, aby jej splnil.“</a:t>
            </a:r>
          </a:p>
          <a:p>
            <a:pPr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	</a:t>
            </a:r>
            <a:r>
              <a:rPr lang="cs-CZ" i="1" dirty="0" smtClean="0">
                <a:solidFill>
                  <a:schemeClr val="accent3">
                    <a:lumMod val="75000"/>
                  </a:schemeClr>
                </a:solidFill>
              </a:rPr>
              <a:t>J. Šanderová: Jak číst a psát odborný text ve společenských vědách</a:t>
            </a:r>
            <a:endParaRPr lang="cs-CZ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Vedoucí diplomové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000" dirty="0" smtClean="0"/>
              <a:t>Má vysokoškolské vzdělání </a:t>
            </a:r>
          </a:p>
          <a:p>
            <a:pPr>
              <a:buNone/>
            </a:pPr>
            <a:r>
              <a:rPr lang="cs-CZ" sz="3000" dirty="0" smtClean="0"/>
              <a:t> </a:t>
            </a:r>
            <a:r>
              <a:rPr lang="cs-CZ" sz="3000" dirty="0" smtClean="0"/>
              <a:t>  (Mgr. a vyšší)</a:t>
            </a:r>
          </a:p>
          <a:p>
            <a:r>
              <a:rPr lang="cs-CZ" sz="3000" dirty="0" smtClean="0"/>
              <a:t>Je odborníkem v oblasti, do které spadá téma diplomové práce, nebo má v této oblasti odpovídající znalosti a zkušenosti</a:t>
            </a:r>
          </a:p>
          <a:p>
            <a:r>
              <a:rPr lang="cs-CZ" sz="3000" dirty="0" smtClean="0"/>
              <a:t> Téma vaší práce ho zajímá a má dostatek času soustředit se na spolupráci s vámi</a:t>
            </a:r>
            <a:endParaRPr lang="cs-CZ" sz="3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Konkrétní témata - návrhy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Možnosti celoživotního vzdělávání knihovníků a informačních pracovníků</a:t>
            </a:r>
          </a:p>
          <a:p>
            <a:r>
              <a:rPr lang="cs-CZ" dirty="0" smtClean="0"/>
              <a:t>Informační gramotnost v rámci U3V</a:t>
            </a:r>
          </a:p>
          <a:p>
            <a:r>
              <a:rPr lang="cs-CZ" dirty="0" err="1" smtClean="0"/>
              <a:t>Google</a:t>
            </a:r>
            <a:r>
              <a:rPr lang="cs-CZ" dirty="0" smtClean="0"/>
              <a:t> a jeho nástroje jako hrozba informační bezpečnosti</a:t>
            </a:r>
          </a:p>
          <a:p>
            <a:r>
              <a:rPr lang="cs-CZ" dirty="0" smtClean="0"/>
              <a:t>Nové možnosti geografických dat – </a:t>
            </a:r>
            <a:r>
              <a:rPr lang="cs-CZ" dirty="0" err="1" smtClean="0"/>
              <a:t>Google</a:t>
            </a:r>
            <a:r>
              <a:rPr lang="cs-CZ" dirty="0" smtClean="0"/>
              <a:t> </a:t>
            </a:r>
            <a:r>
              <a:rPr lang="cs-CZ" dirty="0" err="1" smtClean="0"/>
              <a:t>Earth</a:t>
            </a:r>
            <a:r>
              <a:rPr lang="cs-CZ" dirty="0" smtClean="0"/>
              <a:t>, </a:t>
            </a:r>
            <a:r>
              <a:rPr lang="cs-CZ" dirty="0" err="1" smtClean="0"/>
              <a:t>Google</a:t>
            </a:r>
            <a:r>
              <a:rPr lang="cs-CZ" dirty="0" smtClean="0"/>
              <a:t> </a:t>
            </a:r>
            <a:r>
              <a:rPr lang="cs-CZ" dirty="0" err="1" smtClean="0"/>
              <a:t>Maps</a:t>
            </a:r>
            <a:r>
              <a:rPr lang="cs-CZ" dirty="0" smtClean="0"/>
              <a:t>, </a:t>
            </a:r>
            <a:r>
              <a:rPr lang="cs-CZ" dirty="0" err="1" smtClean="0"/>
              <a:t>Google</a:t>
            </a:r>
            <a:r>
              <a:rPr lang="cs-CZ" dirty="0" smtClean="0"/>
              <a:t> </a:t>
            </a:r>
            <a:r>
              <a:rPr lang="cs-CZ" dirty="0" err="1" smtClean="0"/>
              <a:t>Street</a:t>
            </a:r>
            <a:r>
              <a:rPr lang="cs-CZ" dirty="0" smtClean="0"/>
              <a:t> </a:t>
            </a:r>
            <a:r>
              <a:rPr lang="cs-CZ" dirty="0" err="1" smtClean="0"/>
              <a:t>View</a:t>
            </a:r>
            <a:endParaRPr lang="cs-CZ" dirty="0" smtClean="0"/>
          </a:p>
          <a:p>
            <a:r>
              <a:rPr lang="cs-CZ" dirty="0" smtClean="0"/>
              <a:t>Metodika rychlého čtení ve světě a </a:t>
            </a:r>
            <a:r>
              <a:rPr lang="cs-CZ" dirty="0" err="1" smtClean="0"/>
              <a:t>panalýza</a:t>
            </a:r>
            <a:r>
              <a:rPr lang="cs-CZ" dirty="0" smtClean="0"/>
              <a:t> </a:t>
            </a:r>
            <a:r>
              <a:rPr lang="cs-CZ" dirty="0" smtClean="0"/>
              <a:t>pramenů zabývajících se touto tématikou</a:t>
            </a:r>
          </a:p>
          <a:p>
            <a:r>
              <a:rPr lang="cs-CZ" dirty="0" smtClean="0"/>
              <a:t>Profesní a osobnostní požadavky na lektora informačního vzdělávání v prostředí znalostní společnosti</a:t>
            </a:r>
          </a:p>
          <a:p>
            <a:r>
              <a:rPr lang="cs-CZ" dirty="0" smtClean="0"/>
              <a:t>Využití nástroje webu 2.0 v problematice informačního vzdělávání</a:t>
            </a:r>
          </a:p>
          <a:p>
            <a:r>
              <a:rPr lang="cs-CZ" dirty="0" smtClean="0"/>
              <a:t>Osobní údaje v sociálních sítích</a:t>
            </a:r>
          </a:p>
          <a:p>
            <a:r>
              <a:rPr lang="cs-CZ" dirty="0" smtClean="0"/>
              <a:t>Reklama a marketing v rámci sociálních sítí</a:t>
            </a:r>
          </a:p>
          <a:p>
            <a:r>
              <a:rPr lang="cs-CZ" dirty="0" smtClean="0"/>
              <a:t>Informační zdroje v oblasti médií a žurnalistiky (odborné EIZ z oblasti mediálních studií a žurnalistiky; profesionální novinářské zdroje atd.) </a:t>
            </a:r>
            <a:endParaRPr lang="cs-CZ" dirty="0" smtClean="0"/>
          </a:p>
          <a:p>
            <a:r>
              <a:rPr lang="cs-CZ" dirty="0" smtClean="0"/>
              <a:t>Výzkumy </a:t>
            </a:r>
            <a:r>
              <a:rPr lang="cs-CZ" dirty="0" smtClean="0"/>
              <a:t>uživatelů v informačních </a:t>
            </a:r>
            <a:r>
              <a:rPr lang="cs-CZ" dirty="0" smtClean="0"/>
              <a:t>institucích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Konkrétní témata - návrhy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Zpracování samizdatových seriálových publikací - aktuální stav a možnosti dalšího rozvoje</a:t>
            </a:r>
          </a:p>
          <a:p>
            <a:r>
              <a:rPr lang="cs-CZ" dirty="0" err="1" smtClean="0"/>
              <a:t>Ineditní</a:t>
            </a:r>
            <a:r>
              <a:rPr lang="cs-CZ" dirty="0" smtClean="0"/>
              <a:t> literatura ve střední Evropě a její bibliografické a knihovnické zpracování a zpřístupnění </a:t>
            </a:r>
          </a:p>
          <a:p>
            <a:r>
              <a:rPr lang="cs-CZ" dirty="0" smtClean="0"/>
              <a:t>Bibliografické podchycení regionální seriálové produkce </a:t>
            </a:r>
          </a:p>
          <a:p>
            <a:r>
              <a:rPr lang="cs-CZ" dirty="0" smtClean="0"/>
              <a:t>Problematika </a:t>
            </a:r>
            <a:r>
              <a:rPr lang="cs-CZ" dirty="0" smtClean="0"/>
              <a:t>čtení a čtenářství odborných textů</a:t>
            </a:r>
          </a:p>
          <a:p>
            <a:r>
              <a:rPr lang="cs-CZ" dirty="0" smtClean="0"/>
              <a:t>Nové trendy v oblasti knihovních služeb</a:t>
            </a:r>
          </a:p>
          <a:p>
            <a:r>
              <a:rPr lang="cs-CZ" dirty="0" smtClean="0"/>
              <a:t>Právní aspekty knihoven a jiných informačních a paměťových </a:t>
            </a:r>
            <a:r>
              <a:rPr lang="cs-CZ" dirty="0" smtClean="0"/>
              <a:t>instituci</a:t>
            </a:r>
          </a:p>
          <a:p>
            <a:r>
              <a:rPr lang="cs-CZ" dirty="0" err="1" smtClean="0"/>
              <a:t>Inflow</a:t>
            </a:r>
            <a:r>
              <a:rPr lang="cs-CZ" dirty="0" smtClean="0"/>
              <a:t> (Duha/</a:t>
            </a:r>
            <a:r>
              <a:rPr lang="cs-CZ" dirty="0" err="1" smtClean="0"/>
              <a:t>Ikaros</a:t>
            </a:r>
            <a:r>
              <a:rPr lang="cs-CZ" dirty="0" smtClean="0"/>
              <a:t>/Čtenář/</a:t>
            </a:r>
            <a:r>
              <a:rPr lang="cs-CZ" dirty="0" err="1" smtClean="0"/>
              <a:t>Biblio</a:t>
            </a:r>
            <a:r>
              <a:rPr lang="cs-CZ" dirty="0" smtClean="0"/>
              <a:t>…) </a:t>
            </a:r>
            <a:r>
              <a:rPr lang="cs-CZ" dirty="0" smtClean="0"/>
              <a:t>a jiný časopis: srovnávací bibliografická </a:t>
            </a:r>
            <a:r>
              <a:rPr lang="cs-CZ" dirty="0" smtClean="0"/>
              <a:t>studie</a:t>
            </a:r>
          </a:p>
          <a:p>
            <a:r>
              <a:rPr lang="cs-CZ" dirty="0" smtClean="0"/>
              <a:t>Citační analýza - závěrečné práce na </a:t>
            </a:r>
            <a:r>
              <a:rPr lang="cs-CZ" dirty="0" err="1" smtClean="0"/>
              <a:t>KISKu</a:t>
            </a:r>
            <a:endParaRPr lang="cs-CZ" dirty="0" smtClean="0"/>
          </a:p>
          <a:p>
            <a:r>
              <a:rPr lang="cs-CZ" dirty="0" smtClean="0"/>
              <a:t>Postoje knihovníků ke konferencím (studie - očekávání, motivace vystupování na </a:t>
            </a:r>
            <a:r>
              <a:rPr lang="cs-CZ" dirty="0" smtClean="0"/>
              <a:t>konferenci)</a:t>
            </a:r>
          </a:p>
          <a:p>
            <a:r>
              <a:rPr lang="cs-CZ" dirty="0" smtClean="0"/>
              <a:t>Poslání knihoven a jiných informačních a paměťových institucí </a:t>
            </a:r>
          </a:p>
          <a:p>
            <a:r>
              <a:rPr lang="cs-CZ" dirty="0" smtClean="0"/>
              <a:t>Mezinárodní aktivity v oblasti informačního vzdělávání a informační gramotnosti</a:t>
            </a:r>
            <a:endParaRPr lang="cs-CZ" dirty="0" smtClean="0"/>
          </a:p>
          <a:p>
            <a:r>
              <a:rPr lang="cs-CZ" dirty="0" smtClean="0"/>
              <a:t>Historie šifrování v období starověku a </a:t>
            </a:r>
            <a:r>
              <a:rPr lang="cs-CZ" dirty="0" smtClean="0"/>
              <a:t>středověku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482</TotalTime>
  <Words>666</Words>
  <Application>Microsoft Office PowerPoint</Application>
  <PresentationFormat>Předvádění na obrazovce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VIKMA09</vt:lpstr>
      <vt:lpstr>Ukončení předmětu</vt:lpstr>
      <vt:lpstr>Projekt a osnova</vt:lpstr>
      <vt:lpstr>Osnova</vt:lpstr>
      <vt:lpstr>Výběr tématu – dle Umberta Eca</vt:lpstr>
      <vt:lpstr>Výběr vedoucího práce</vt:lpstr>
      <vt:lpstr>Vedoucí diplomové práce</vt:lpstr>
      <vt:lpstr>Konkrétní témata - návrhy</vt:lpstr>
      <vt:lpstr>Konkrétní témata - návrhy</vt:lpstr>
      <vt:lpstr>Doporučená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VIKMA09</dc:title>
  <dc:creator>DELL1</dc:creator>
  <cp:lastModifiedBy>Iva Zadražilová</cp:lastModifiedBy>
  <cp:revision>43</cp:revision>
  <dcterms:created xsi:type="dcterms:W3CDTF">2010-02-20T15:14:09Z</dcterms:created>
  <dcterms:modified xsi:type="dcterms:W3CDTF">2010-02-26T13:43:23Z</dcterms:modified>
</cp:coreProperties>
</file>