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59" r:id="rId4"/>
    <p:sldId id="267" r:id="rId5"/>
    <p:sldId id="274" r:id="rId6"/>
    <p:sldId id="260" r:id="rId7"/>
    <p:sldId id="272" r:id="rId8"/>
    <p:sldId id="261" r:id="rId9"/>
    <p:sldId id="275" r:id="rId10"/>
    <p:sldId id="264" r:id="rId11"/>
    <p:sldId id="271" r:id="rId12"/>
    <p:sldId id="265" r:id="rId13"/>
    <p:sldId id="268" r:id="rId14"/>
    <p:sldId id="278" r:id="rId15"/>
    <p:sldId id="277" r:id="rId16"/>
    <p:sldId id="269" r:id="rId17"/>
    <p:sldId id="279" r:id="rId18"/>
    <p:sldId id="266" r:id="rId19"/>
    <p:sldId id="262" r:id="rId20"/>
    <p:sldId id="263" r:id="rId21"/>
    <p:sldId id="258" r:id="rId22"/>
    <p:sldId id="270" r:id="rId23"/>
    <p:sldId id="257" r:id="rId24"/>
    <p:sldId id="276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486FB-5974-4728-9590-148448104B9F}" type="datetimeFigureOut">
              <a:rPr lang="cs-CZ" smtClean="0"/>
              <a:pPr/>
              <a:t>19.5.2010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8DEA-F8C3-4BC6-8604-11750970D4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486FB-5974-4728-9590-148448104B9F}" type="datetimeFigureOut">
              <a:rPr lang="cs-CZ" smtClean="0"/>
              <a:pPr/>
              <a:t>19.5.2010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8DEA-F8C3-4BC6-8604-11750970D4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486FB-5974-4728-9590-148448104B9F}" type="datetimeFigureOut">
              <a:rPr lang="cs-CZ" smtClean="0"/>
              <a:pPr/>
              <a:t>19.5.2010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8DEA-F8C3-4BC6-8604-11750970D4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486FB-5974-4728-9590-148448104B9F}" type="datetimeFigureOut">
              <a:rPr lang="cs-CZ" smtClean="0"/>
              <a:pPr/>
              <a:t>19.5.2010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8DEA-F8C3-4BC6-8604-11750970D4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486FB-5974-4728-9590-148448104B9F}" type="datetimeFigureOut">
              <a:rPr lang="cs-CZ" smtClean="0"/>
              <a:pPr/>
              <a:t>19.5.2010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8DEA-F8C3-4BC6-8604-11750970D4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486FB-5974-4728-9590-148448104B9F}" type="datetimeFigureOut">
              <a:rPr lang="cs-CZ" smtClean="0"/>
              <a:pPr/>
              <a:t>19.5.2010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8DEA-F8C3-4BC6-8604-11750970D4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486FB-5974-4728-9590-148448104B9F}" type="datetimeFigureOut">
              <a:rPr lang="cs-CZ" smtClean="0"/>
              <a:pPr/>
              <a:t>19.5.2010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8DEA-F8C3-4BC6-8604-11750970D4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486FB-5974-4728-9590-148448104B9F}" type="datetimeFigureOut">
              <a:rPr lang="cs-CZ" smtClean="0"/>
              <a:pPr/>
              <a:t>19.5.2010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8DEA-F8C3-4BC6-8604-11750970D4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486FB-5974-4728-9590-148448104B9F}" type="datetimeFigureOut">
              <a:rPr lang="cs-CZ" smtClean="0"/>
              <a:pPr/>
              <a:t>19.5.2010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8DEA-F8C3-4BC6-8604-11750970D4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486FB-5974-4728-9590-148448104B9F}" type="datetimeFigureOut">
              <a:rPr lang="cs-CZ" smtClean="0"/>
              <a:pPr/>
              <a:t>19.5.2010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8DEA-F8C3-4BC6-8604-11750970D4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486FB-5974-4728-9590-148448104B9F}" type="datetimeFigureOut">
              <a:rPr lang="cs-CZ" smtClean="0"/>
              <a:pPr/>
              <a:t>19.5.2010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CBA8DEA-F8C3-4BC6-8604-11750970D48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0486FB-5974-4728-9590-148448104B9F}" type="datetimeFigureOut">
              <a:rPr lang="cs-CZ" smtClean="0"/>
              <a:pPr/>
              <a:t>19.5.2010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BA8DEA-F8C3-4BC6-8604-11750970D486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vp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ritickemysleni.cz/prectetesi.php?co=lekce" TargetMode="External"/><Relationship Id="rId2" Type="http://schemas.openxmlformats.org/officeDocument/2006/relationships/hyperlink" Target="http://www.rvp.cz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pkk.cz/npkk/publikace/ABI2010/prace_s_informacemi_na_zs.pdf" TargetMode="External"/><Relationship Id="rId2" Type="http://schemas.openxmlformats.org/officeDocument/2006/relationships/hyperlink" Target="http://www.npkk.cz/csk/info_sluz_menu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druk.cz/ivu/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Informační vzdělávání na ZŠ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Monika </a:t>
            </a:r>
            <a:r>
              <a:rPr lang="cs-CZ" dirty="0" err="1" smtClean="0"/>
              <a:t>Malečková</a:t>
            </a:r>
            <a:endParaRPr lang="cs-CZ" dirty="0" smtClean="0"/>
          </a:p>
          <a:p>
            <a:r>
              <a:rPr lang="cs-CZ" dirty="0" smtClean="0"/>
              <a:t>Informační vzdělávání (VIKMB12) </a:t>
            </a:r>
          </a:p>
          <a:p>
            <a:r>
              <a:rPr lang="cs-CZ" dirty="0" smtClean="0"/>
              <a:t>12. 5. 2010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IV v knihovnách – pro žáky ZŠ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Co vše se dá dělat?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Knihovnické lekce – exkurze po knihovně</a:t>
            </a:r>
          </a:p>
          <a:p>
            <a:r>
              <a:rPr lang="cs-CZ" dirty="0" smtClean="0"/>
              <a:t>Informační lekce – práce s informačními zdroji</a:t>
            </a:r>
          </a:p>
          <a:p>
            <a:r>
              <a:rPr lang="cs-CZ" dirty="0" smtClean="0"/>
              <a:t>Internet s asistencí – základní dovednosti práce s internetem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31746" name="Picture 2" descr="http://www.grygov.cz/uploads/RTEmagicC_Knihovnice1.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4429132"/>
            <a:ext cx="2857500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85000" lnSpcReduction="10000"/>
          </a:bodyPr>
          <a:lstStyle/>
          <a:p>
            <a:pPr lvl="0"/>
            <a:r>
              <a:rPr lang="cs-CZ" dirty="0" smtClean="0"/>
              <a:t>vyhledávání </a:t>
            </a:r>
            <a:r>
              <a:rPr lang="cs-CZ" dirty="0" smtClean="0"/>
              <a:t>relevantních </a:t>
            </a:r>
            <a:r>
              <a:rPr lang="cs-CZ" dirty="0" smtClean="0"/>
              <a:t>informací</a:t>
            </a:r>
          </a:p>
          <a:p>
            <a:r>
              <a:rPr lang="cs-CZ" dirty="0" smtClean="0"/>
              <a:t>katalogy </a:t>
            </a:r>
            <a:r>
              <a:rPr lang="cs-CZ" dirty="0" smtClean="0"/>
              <a:t>knihoven</a:t>
            </a:r>
            <a:endParaRPr lang="cs-CZ" dirty="0" smtClean="0"/>
          </a:p>
          <a:p>
            <a:r>
              <a:rPr lang="cs-CZ" dirty="0" smtClean="0"/>
              <a:t>umět </a:t>
            </a:r>
            <a:r>
              <a:rPr lang="cs-CZ" dirty="0" smtClean="0"/>
              <a:t>formulovat </a:t>
            </a:r>
            <a:r>
              <a:rPr lang="cs-CZ" dirty="0" smtClean="0"/>
              <a:t>požadavek</a:t>
            </a:r>
          </a:p>
          <a:p>
            <a:r>
              <a:rPr lang="cs-CZ" dirty="0" smtClean="0"/>
              <a:t>u</a:t>
            </a:r>
            <a:r>
              <a:rPr lang="cs-CZ" dirty="0" smtClean="0"/>
              <a:t>mět zpracovat vyhledané informace</a:t>
            </a:r>
          </a:p>
          <a:p>
            <a:pPr lvl="0"/>
            <a:r>
              <a:rPr lang="cs-CZ" dirty="0" smtClean="0"/>
              <a:t>spojování </a:t>
            </a:r>
            <a:r>
              <a:rPr lang="cs-CZ" dirty="0" smtClean="0"/>
              <a:t>informaci z různých </a:t>
            </a:r>
            <a:r>
              <a:rPr lang="cs-CZ" dirty="0" smtClean="0"/>
              <a:t>pramenů</a:t>
            </a:r>
            <a:endParaRPr lang="cs-CZ" dirty="0" smtClean="0"/>
          </a:p>
          <a:p>
            <a:pPr lvl="0"/>
            <a:r>
              <a:rPr lang="cs-CZ" dirty="0" smtClean="0"/>
              <a:t>pochopení </a:t>
            </a:r>
            <a:r>
              <a:rPr lang="cs-CZ" dirty="0" smtClean="0"/>
              <a:t>čteného textu + reprodukování přečteného textu, </a:t>
            </a:r>
            <a:endParaRPr lang="cs-CZ" dirty="0" smtClean="0"/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 smtClean="0"/>
              <a:t>internetové </a:t>
            </a:r>
            <a:r>
              <a:rPr lang="cs-CZ" dirty="0" smtClean="0"/>
              <a:t>zdroje – pravidla, způsoby práce, autorský zákon, bezpečný internet, </a:t>
            </a:r>
            <a:r>
              <a:rPr lang="cs-CZ" dirty="0" smtClean="0"/>
              <a:t>rizika</a:t>
            </a:r>
            <a:endParaRPr lang="cs-CZ" dirty="0" smtClean="0"/>
          </a:p>
          <a:p>
            <a:pPr lvl="0"/>
            <a:r>
              <a:rPr lang="cs-CZ" dirty="0" smtClean="0"/>
              <a:t>jednoduchá citační </a:t>
            </a:r>
            <a:r>
              <a:rPr lang="cs-CZ" dirty="0" smtClean="0"/>
              <a:t>pravidla</a:t>
            </a:r>
            <a:endParaRPr lang="cs-CZ" dirty="0" smtClean="0"/>
          </a:p>
          <a:p>
            <a:pPr lvl="0"/>
            <a:r>
              <a:rPr lang="cs-CZ" dirty="0" smtClean="0"/>
              <a:t>kriticky myslet interpretovat, </a:t>
            </a:r>
            <a:r>
              <a:rPr lang="cs-CZ" dirty="0" smtClean="0"/>
              <a:t>hodnotit</a:t>
            </a:r>
            <a:endParaRPr lang="cs-CZ" dirty="0" smtClean="0"/>
          </a:p>
          <a:p>
            <a:pPr lvl="0"/>
            <a:r>
              <a:rPr lang="cs-CZ" dirty="0" smtClean="0"/>
              <a:t>prezentace, samostatná práce</a:t>
            </a:r>
          </a:p>
          <a:p>
            <a:pPr lvl="0"/>
            <a:r>
              <a:rPr lang="cs-CZ" dirty="0" smtClean="0"/>
              <a:t>tvorba </a:t>
            </a:r>
            <a:r>
              <a:rPr lang="cs-CZ" dirty="0" smtClean="0"/>
              <a:t>referátů – metodika, </a:t>
            </a:r>
            <a:r>
              <a:rPr lang="cs-CZ" dirty="0" smtClean="0"/>
              <a:t>portfolio</a:t>
            </a:r>
          </a:p>
          <a:p>
            <a:pPr lvl="0"/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IV v knihovnách – pro žáky ZŠ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Jak se to dá dělat?</a:t>
            </a:r>
          </a:p>
          <a:p>
            <a:endParaRPr lang="cs-CZ" dirty="0" smtClean="0"/>
          </a:p>
          <a:p>
            <a:r>
              <a:rPr lang="cs-CZ" dirty="0" smtClean="0"/>
              <a:t>Přednášky</a:t>
            </a:r>
          </a:p>
          <a:p>
            <a:r>
              <a:rPr lang="cs-CZ" dirty="0" smtClean="0"/>
              <a:t>Hry</a:t>
            </a:r>
          </a:p>
          <a:p>
            <a:r>
              <a:rPr lang="cs-CZ" dirty="0" smtClean="0"/>
              <a:t>Projektová činnost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</a:t>
            </a:r>
            <a:r>
              <a:rPr lang="cs-CZ" dirty="0" smtClean="0"/>
              <a:t>– </a:t>
            </a:r>
            <a:r>
              <a:rPr lang="cs-CZ" dirty="0" smtClean="0"/>
              <a:t>ve skupinkách</a:t>
            </a:r>
            <a:endParaRPr lang="cs-CZ" dirty="0"/>
          </a:p>
        </p:txBody>
      </p:sp>
      <p:pic>
        <p:nvPicPr>
          <p:cNvPr id="29698" name="Picture 2" descr="http://i3.cn.cz/1112450418_deti-knihov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0" y="3000372"/>
            <a:ext cx="4476748" cy="29636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Hodonínští Špioni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lekce </a:t>
            </a:r>
            <a:r>
              <a:rPr lang="cs-CZ" dirty="0" smtClean="0"/>
              <a:t>pro 3. – 5. třídu ZŠ, </a:t>
            </a:r>
            <a:endParaRPr lang="cs-CZ" dirty="0" smtClean="0"/>
          </a:p>
          <a:p>
            <a:r>
              <a:rPr lang="cs-CZ" dirty="0" smtClean="0"/>
              <a:t>70 minut</a:t>
            </a:r>
            <a:endParaRPr lang="cs-CZ" dirty="0" smtClean="0"/>
          </a:p>
          <a:p>
            <a:r>
              <a:rPr lang="cs-CZ" dirty="0" smtClean="0"/>
              <a:t>Zaměření: orientace </a:t>
            </a:r>
            <a:r>
              <a:rPr lang="cs-CZ" dirty="0" smtClean="0"/>
              <a:t>ve fondu naučné </a:t>
            </a:r>
            <a:r>
              <a:rPr lang="cs-CZ" dirty="0" smtClean="0"/>
              <a:t>literatury, prezentační dovednosti, práce s textem (výtah)</a:t>
            </a:r>
          </a:p>
          <a:p>
            <a:r>
              <a:rPr lang="cs-CZ" dirty="0" smtClean="0"/>
              <a:t>Struktura lekce dle metody kritického myšlení: </a:t>
            </a:r>
            <a:r>
              <a:rPr lang="cs-CZ" dirty="0" smtClean="0"/>
              <a:t>evokace </a:t>
            </a:r>
            <a:r>
              <a:rPr lang="cs-CZ" dirty="0" smtClean="0"/>
              <a:t>– uvědomění – reflexe </a:t>
            </a:r>
            <a:endParaRPr lang="cs-CZ" dirty="0"/>
          </a:p>
          <a:p>
            <a:r>
              <a:rPr lang="cs-CZ" dirty="0" smtClean="0"/>
              <a:t>Inspirace na portálu 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rvp.cz</a:t>
            </a:r>
            <a:r>
              <a:rPr lang="cs-CZ" dirty="0" smtClean="0"/>
              <a:t> 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C:\Documents and Settings\PC\Dokumenty\Obrázky\masaryk foto jaro\anketa v knihovně\Kopie - P108056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42976" y="1428736"/>
            <a:ext cx="6743701" cy="4389437"/>
          </a:xfr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Hodonínští špioni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Práce ve skupinách</a:t>
            </a:r>
          </a:p>
          <a:p>
            <a:r>
              <a:rPr lang="cs-CZ" dirty="0" smtClean="0"/>
              <a:t>Luštění šifer a hádání obrázku ostatními spolužáky</a:t>
            </a:r>
          </a:p>
          <a:p>
            <a:r>
              <a:rPr lang="cs-CZ" dirty="0" smtClean="0"/>
              <a:t>Úkol </a:t>
            </a:r>
          </a:p>
          <a:p>
            <a:pPr lvl="1"/>
            <a:r>
              <a:rPr lang="cs-CZ" dirty="0" smtClean="0"/>
              <a:t>nalézt knihu o zvířatech (přesné zadání)</a:t>
            </a:r>
          </a:p>
          <a:p>
            <a:pPr lvl="1"/>
            <a:r>
              <a:rPr lang="cs-CZ" dirty="0" smtClean="0"/>
              <a:t>v knize další úkol – navazuje na šifry</a:t>
            </a:r>
          </a:p>
          <a:p>
            <a:pPr lvl="1"/>
            <a:r>
              <a:rPr lang="cs-CZ" dirty="0" smtClean="0"/>
              <a:t>v</a:t>
            </a:r>
            <a:r>
              <a:rPr lang="cs-CZ" dirty="0" smtClean="0"/>
              <a:t>ýběr vhodných informací o konkrétním zvířeti</a:t>
            </a:r>
          </a:p>
          <a:p>
            <a:pPr lvl="1"/>
            <a:r>
              <a:rPr lang="cs-CZ" dirty="0" smtClean="0"/>
              <a:t>p</a:t>
            </a:r>
            <a:r>
              <a:rPr lang="cs-CZ" dirty="0" smtClean="0"/>
              <a:t>rezentace výsledků</a:t>
            </a:r>
          </a:p>
          <a:p>
            <a:r>
              <a:rPr lang="cs-CZ" dirty="0" smtClean="0"/>
              <a:t>Reflexe</a:t>
            </a:r>
          </a:p>
          <a:p>
            <a:endParaRPr lang="cs-CZ" dirty="0" smtClean="0"/>
          </a:p>
          <a:p>
            <a:pPr>
              <a:buNone/>
            </a:pPr>
            <a:r>
              <a:rPr lang="cs-CZ" i="1" dirty="0" smtClean="0"/>
              <a:t>(vhodné spojit např. s hodinou přírodopisu – ve škole si děti poznatky znovu upevní)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Roald</a:t>
            </a:r>
            <a:r>
              <a:rPr lang="cs-CZ" dirty="0" smtClean="0"/>
              <a:t> </a:t>
            </a:r>
            <a:r>
              <a:rPr lang="cs-CZ" dirty="0" err="1" smtClean="0"/>
              <a:t>Dahl</a:t>
            </a:r>
            <a:r>
              <a:rPr lang="cs-CZ" dirty="0" smtClean="0"/>
              <a:t> – Krajská knihovna Zlín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 smtClean="0"/>
              <a:t>Tematická lekce – </a:t>
            </a:r>
            <a:r>
              <a:rPr lang="cs-CZ" b="1" dirty="0" err="1" smtClean="0"/>
              <a:t>Roald</a:t>
            </a:r>
            <a:r>
              <a:rPr lang="cs-CZ" b="1" dirty="0" smtClean="0"/>
              <a:t> </a:t>
            </a:r>
            <a:r>
              <a:rPr lang="cs-CZ" b="1" dirty="0" err="1" smtClean="0"/>
              <a:t>Dahl</a:t>
            </a:r>
            <a:endParaRPr lang="cs-CZ" dirty="0" smtClean="0"/>
          </a:p>
          <a:p>
            <a:r>
              <a:rPr lang="cs-CZ" dirty="0" smtClean="0"/>
              <a:t>Nejprve ukázka z filmu Karlík a továrna na čokoládu</a:t>
            </a:r>
          </a:p>
          <a:p>
            <a:r>
              <a:rPr lang="cs-CZ" dirty="0" smtClean="0"/>
              <a:t>Navedení na spisovatele – daný titul, hledat další knihy, kde si to dá zjistit – cesta ke katalogu </a:t>
            </a:r>
            <a:r>
              <a:rPr lang="cs-CZ" dirty="0" smtClean="0"/>
              <a:t>knihovny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Shrnutí</a:t>
            </a:r>
            <a:endParaRPr lang="cs-CZ" dirty="0" smtClean="0"/>
          </a:p>
          <a:p>
            <a:pPr>
              <a:buNone/>
            </a:pPr>
            <a:r>
              <a:rPr lang="cs-CZ" u="sng" dirty="0" smtClean="0"/>
              <a:t>Co vím		</a:t>
            </a:r>
            <a:r>
              <a:rPr lang="cs-CZ" u="sng" dirty="0" smtClean="0"/>
              <a:t>                  </a:t>
            </a:r>
            <a:r>
              <a:rPr lang="cs-CZ" u="sng" dirty="0" smtClean="0"/>
              <a:t>co </a:t>
            </a:r>
            <a:r>
              <a:rPr lang="cs-CZ" u="sng" dirty="0" smtClean="0"/>
              <a:t>nevím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Píše pro děti i dospělé…	</a:t>
            </a:r>
            <a:r>
              <a:rPr lang="cs-CZ" dirty="0" smtClean="0"/>
              <a:t>národnost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Kniha byla </a:t>
            </a:r>
            <a:r>
              <a:rPr lang="cs-CZ" dirty="0" smtClean="0"/>
              <a:t>zfilmována</a:t>
            </a:r>
            <a:r>
              <a:rPr lang="cs-CZ" dirty="0" smtClean="0"/>
              <a:t>	jestli </a:t>
            </a:r>
            <a:r>
              <a:rPr lang="cs-CZ" dirty="0" smtClean="0"/>
              <a:t>žije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Co je půjčené		</a:t>
            </a:r>
            <a:r>
              <a:rPr lang="cs-CZ" dirty="0" smtClean="0"/>
              <a:t>jak </a:t>
            </a:r>
            <a:r>
              <a:rPr lang="cs-CZ" dirty="0" smtClean="0"/>
              <a:t>je starý </a:t>
            </a:r>
            <a:r>
              <a:rPr lang="cs-CZ" dirty="0" err="1" smtClean="0"/>
              <a:t>Wonka</a:t>
            </a:r>
            <a:r>
              <a:rPr lang="cs-CZ" dirty="0" smtClean="0"/>
              <a:t> </a:t>
            </a:r>
            <a:r>
              <a:rPr lang="cs-CZ" dirty="0" smtClean="0"/>
              <a:t>…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</a:t>
            </a:r>
            <a:r>
              <a:rPr lang="cs-CZ" dirty="0" smtClean="0"/>
              <a:t>yhledávání </a:t>
            </a:r>
            <a:r>
              <a:rPr lang="cs-CZ" dirty="0" smtClean="0"/>
              <a:t>odpovědí na vypsané otázky</a:t>
            </a:r>
          </a:p>
          <a:p>
            <a:r>
              <a:rPr lang="cs-CZ" dirty="0" smtClean="0"/>
              <a:t>P</a:t>
            </a:r>
            <a:r>
              <a:rPr lang="cs-CZ" dirty="0" smtClean="0"/>
              <a:t>ovídání </a:t>
            </a:r>
            <a:r>
              <a:rPr lang="cs-CZ" dirty="0" smtClean="0"/>
              <a:t>o </a:t>
            </a:r>
            <a:r>
              <a:rPr lang="cs-CZ" dirty="0" smtClean="0"/>
              <a:t>autorovi</a:t>
            </a:r>
            <a:endParaRPr lang="cs-CZ" dirty="0" smtClean="0"/>
          </a:p>
          <a:p>
            <a:r>
              <a:rPr lang="cs-CZ" dirty="0" smtClean="0"/>
              <a:t>Na závěr </a:t>
            </a:r>
            <a:r>
              <a:rPr lang="cs-CZ" dirty="0" err="1" smtClean="0"/>
              <a:t>testík</a:t>
            </a:r>
            <a:endParaRPr lang="cs-CZ" dirty="0" smtClean="0"/>
          </a:p>
          <a:p>
            <a:r>
              <a:rPr lang="cs-CZ" dirty="0" smtClean="0"/>
              <a:t>S</a:t>
            </a:r>
            <a:r>
              <a:rPr lang="cs-CZ" dirty="0" smtClean="0"/>
              <a:t>hrnutí</a:t>
            </a:r>
          </a:p>
          <a:p>
            <a:r>
              <a:rPr lang="cs-CZ" dirty="0" smtClean="0"/>
              <a:t>Závěr - </a:t>
            </a:r>
            <a:r>
              <a:rPr lang="cs-CZ" dirty="0" smtClean="0"/>
              <a:t>odkud čerpala autorka lekce – bibliografie zdrojů, na rozloučenou ukázka z </a:t>
            </a:r>
            <a:r>
              <a:rPr lang="cs-CZ" dirty="0" err="1" smtClean="0"/>
              <a:t>Youtube</a:t>
            </a:r>
            <a:r>
              <a:rPr lang="cs-CZ" dirty="0" smtClean="0"/>
              <a:t> o </a:t>
            </a:r>
            <a:r>
              <a:rPr lang="cs-CZ" dirty="0" err="1" smtClean="0"/>
              <a:t>Dahlovi</a:t>
            </a:r>
            <a:r>
              <a:rPr lang="cs-CZ" dirty="0" smtClean="0"/>
              <a:t> + povídání o </a:t>
            </a:r>
            <a:r>
              <a:rPr lang="cs-CZ" dirty="0" smtClean="0"/>
              <a:t>citování </a:t>
            </a:r>
            <a:r>
              <a:rPr lang="cs-CZ" dirty="0" smtClean="0"/>
              <a:t>pramenů, používání materiálů, „neopisuj, podvod“</a:t>
            </a:r>
          </a:p>
          <a:p>
            <a:endParaRPr lang="cs-CZ" dirty="0"/>
          </a:p>
        </p:txBody>
      </p:sp>
      <p:pic>
        <p:nvPicPr>
          <p:cNvPr id="27650" name="Picture 2" descr="http://img.mf.cz/983/625/uh-zam-1803-120x80-deti-knihov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3357562"/>
            <a:ext cx="2286000" cy="1609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lekce (dle p. </a:t>
            </a:r>
            <a:r>
              <a:rPr lang="cs-CZ" dirty="0" err="1" smtClean="0"/>
              <a:t>Křepinské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Podklady a inspirace </a:t>
            </a:r>
            <a:r>
              <a:rPr lang="cs-CZ" dirty="0" smtClean="0"/>
              <a:t>- 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rvp.cz</a:t>
            </a:r>
            <a:r>
              <a:rPr lang="cs-CZ" dirty="0" smtClean="0"/>
              <a:t>, </a:t>
            </a:r>
            <a:r>
              <a:rPr lang="cs-CZ" dirty="0" smtClean="0">
                <a:hlinkClick r:id="rId3"/>
              </a:rPr>
              <a:t>http</a:t>
            </a:r>
            <a:r>
              <a:rPr lang="cs-CZ" dirty="0" smtClean="0">
                <a:hlinkClick r:id="rId3"/>
              </a:rPr>
              <a:t>://www.</a:t>
            </a:r>
            <a:r>
              <a:rPr lang="cs-CZ" dirty="0" err="1" smtClean="0">
                <a:hlinkClick r:id="rId3"/>
              </a:rPr>
              <a:t>kritickemysleni.cz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prectetesi.php</a:t>
            </a:r>
            <a:r>
              <a:rPr lang="cs-CZ" dirty="0" smtClean="0">
                <a:hlinkClick r:id="rId3"/>
              </a:rPr>
              <a:t>?co=lekce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Vytvořit si vodítko pro tvorbu lekce </a:t>
            </a:r>
            <a:r>
              <a:rPr lang="cs-CZ" dirty="0" smtClean="0"/>
              <a:t>(např. p</a:t>
            </a:r>
            <a:r>
              <a:rPr lang="cs-CZ" dirty="0" smtClean="0"/>
              <a:t>. </a:t>
            </a:r>
            <a:r>
              <a:rPr lang="cs-CZ" dirty="0" err="1" smtClean="0"/>
              <a:t>Rutové</a:t>
            </a:r>
            <a:r>
              <a:rPr lang="cs-CZ" dirty="0" smtClean="0"/>
              <a:t> = jednotný systém a přehlednost portfolia lekcí)</a:t>
            </a:r>
          </a:p>
          <a:p>
            <a:pPr>
              <a:defRPr/>
            </a:pPr>
            <a:r>
              <a:rPr lang="cs-CZ" dirty="0" smtClean="0"/>
              <a:t>Konzultace s </a:t>
            </a:r>
            <a:r>
              <a:rPr lang="cs-CZ" dirty="0" smtClean="0"/>
              <a:t>kolegou, </a:t>
            </a:r>
            <a:r>
              <a:rPr lang="cs-CZ" dirty="0" smtClean="0"/>
              <a:t>odborníkem, pedagogem, lektorem, zpětné vazby žáků a pedagogů. </a:t>
            </a:r>
          </a:p>
          <a:p>
            <a:pPr>
              <a:defRPr/>
            </a:pPr>
            <a:r>
              <a:rPr lang="cs-CZ" dirty="0" smtClean="0"/>
              <a:t>Stanovit cíle lekce, obsah, anotace, časový rozvrh, </a:t>
            </a:r>
          </a:p>
          <a:p>
            <a:pPr>
              <a:defRPr/>
            </a:pPr>
            <a:r>
              <a:rPr lang="cs-CZ" dirty="0" smtClean="0"/>
              <a:t>Poznámky a doplnění po první realizaci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IV nejen pro žáky, ale i pro </a:t>
            </a:r>
            <a:r>
              <a:rPr lang="cs-CZ" dirty="0" smtClean="0"/>
              <a:t>pedagogy na ZŠ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Přednášky (vzdělávání)</a:t>
            </a:r>
          </a:p>
          <a:p>
            <a:r>
              <a:rPr lang="cs-CZ" dirty="0" smtClean="0"/>
              <a:t>Pomoc s přípravou hodin, materiálů (vzájemná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Pomoc s vyhledáním vhodných materiálů pro další vzdělávání </a:t>
            </a:r>
            <a:endParaRPr lang="cs-CZ" dirty="0" smtClean="0"/>
          </a:p>
          <a:p>
            <a:endParaRPr lang="cs-CZ" dirty="0" smtClean="0"/>
          </a:p>
        </p:txBody>
      </p:sp>
      <p:pic>
        <p:nvPicPr>
          <p:cNvPr id="26626" name="Picture 2" descr="http://mm.denik.cz/47/b5/2772686__esk__l_pa_kultura_knihy_knihovna_denik_clanek_sol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3786190"/>
            <a:ext cx="3333750" cy="2476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Výzva pro knihovny?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Příprava lekcí informačního vzdělávání a úzká spolupráce se školou</a:t>
            </a:r>
          </a:p>
          <a:p>
            <a:r>
              <a:rPr lang="cs-CZ" dirty="0" smtClean="0"/>
              <a:t>Lekce mediální výchovy (průřezové téma)</a:t>
            </a:r>
          </a:p>
          <a:p>
            <a:endParaRPr lang="cs-CZ" dirty="0" smtClean="0"/>
          </a:p>
          <a:p>
            <a:r>
              <a:rPr lang="cs-CZ" dirty="0" smtClean="0"/>
              <a:t>Knihovny udělají práci za školu a výhody z toho mají obě instituce i žáci 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533400" y="2100266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Proč (ne)má knihovny </a:t>
            </a:r>
            <a:br>
              <a:rPr lang="cs-CZ" dirty="0" smtClean="0"/>
            </a:br>
            <a:r>
              <a:rPr lang="cs-CZ" dirty="0" smtClean="0"/>
              <a:t>a knihovníky zajímat Informační vzdělávání na ZŠ?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v knihovní práci?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Spolupráce napříč odděleními v knihovně</a:t>
            </a:r>
          </a:p>
          <a:p>
            <a:r>
              <a:rPr lang="cs-CZ" dirty="0" smtClean="0"/>
              <a:t>Sdílení materiálů mezi knihovnami</a:t>
            </a:r>
          </a:p>
          <a:p>
            <a:r>
              <a:rPr lang="cs-CZ" dirty="0" smtClean="0"/>
              <a:t>Spolupráce na tvorbě materiálů mezi knihovnami, spolu se školami, s pedagogy</a:t>
            </a:r>
          </a:p>
          <a:p>
            <a:endParaRPr lang="cs-CZ" dirty="0" smtClean="0"/>
          </a:p>
          <a:p>
            <a:r>
              <a:rPr lang="cs-CZ" dirty="0" smtClean="0"/>
              <a:t>Standardy</a:t>
            </a:r>
            <a:r>
              <a:rPr lang="cs-CZ" dirty="0" smtClean="0"/>
              <a:t>? (lektoři, témata)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SDRUK a IVU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SDRUK = Sdružení knihoven ČR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IVU = Sekce pro informační vzdělávání </a:t>
            </a:r>
            <a:r>
              <a:rPr lang="cs-CZ" dirty="0" smtClean="0"/>
              <a:t>uživatelů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Úkol: </a:t>
            </a:r>
            <a:r>
              <a:rPr lang="cs-CZ" dirty="0" smtClean="0"/>
              <a:t>vytvořit </a:t>
            </a:r>
            <a:r>
              <a:rPr lang="cs-CZ" dirty="0" smtClean="0"/>
              <a:t>nový systém informačního vzdělávání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2874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Jak by měla probíhat spolupráce knihovny a školy v oblasti IV?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cs-CZ" sz="9600" dirty="0" smtClean="0"/>
          </a:p>
          <a:p>
            <a:pPr algn="ctr">
              <a:buNone/>
            </a:pPr>
            <a:r>
              <a:rPr lang="cs-CZ" sz="9600" dirty="0" smtClean="0"/>
              <a:t>?</a:t>
            </a:r>
            <a:endParaRPr lang="cs-CZ" sz="96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npkk.cz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csk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info</a:t>
            </a:r>
            <a:r>
              <a:rPr lang="cs-CZ" dirty="0" smtClean="0">
                <a:hlinkClick r:id="rId2"/>
              </a:rPr>
              <a:t>_</a:t>
            </a:r>
            <a:r>
              <a:rPr lang="cs-CZ" dirty="0" err="1" smtClean="0">
                <a:hlinkClick r:id="rId2"/>
              </a:rPr>
              <a:t>sluz</a:t>
            </a:r>
            <a:r>
              <a:rPr lang="cs-CZ" dirty="0" smtClean="0">
                <a:hlinkClick r:id="rId2"/>
              </a:rPr>
              <a:t>_menu.</a:t>
            </a:r>
            <a:r>
              <a:rPr lang="cs-CZ" dirty="0" err="1" smtClean="0">
                <a:hlinkClick r:id="rId2"/>
              </a:rPr>
              <a:t>php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npkk.cz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npkk</a:t>
            </a:r>
            <a:r>
              <a:rPr lang="cs-CZ" dirty="0" smtClean="0">
                <a:hlinkClick r:id="rId3"/>
              </a:rPr>
              <a:t>/publikace/ABI2010/</a:t>
            </a:r>
            <a:r>
              <a:rPr lang="cs-CZ" dirty="0" err="1" smtClean="0">
                <a:hlinkClick r:id="rId3"/>
              </a:rPr>
              <a:t>prace</a:t>
            </a:r>
            <a:r>
              <a:rPr lang="cs-CZ" dirty="0" smtClean="0">
                <a:hlinkClick r:id="rId3"/>
              </a:rPr>
              <a:t>_s_informacemi_na_</a:t>
            </a:r>
            <a:r>
              <a:rPr lang="cs-CZ" dirty="0" err="1" smtClean="0">
                <a:hlinkClick r:id="rId3"/>
              </a:rPr>
              <a:t>zs.pdf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sdruk.cz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ivu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vám za pozornost.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smtClean="0"/>
              <a:t>Máte nějaké otázky?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Rámcový vzdělávací 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2143116"/>
            <a:ext cx="8229600" cy="4389120"/>
          </a:xfrm>
        </p:spPr>
        <p:txBody>
          <a:bodyPr/>
          <a:lstStyle/>
          <a:p>
            <a:r>
              <a:rPr lang="cs-CZ" dirty="0" smtClean="0"/>
              <a:t>Co to je?</a:t>
            </a:r>
          </a:p>
          <a:p>
            <a:r>
              <a:rPr lang="cs-CZ" dirty="0" smtClean="0"/>
              <a:t>Proč to je?</a:t>
            </a:r>
          </a:p>
          <a:p>
            <a:r>
              <a:rPr lang="cs-CZ" dirty="0" smtClean="0"/>
              <a:t>Co z toho vyplývá pro informační vzdělávání (výchovu)</a:t>
            </a:r>
            <a:endParaRPr lang="cs-CZ" dirty="0"/>
          </a:p>
        </p:txBody>
      </p:sp>
      <p:pic>
        <p:nvPicPr>
          <p:cNvPr id="35842" name="Picture 2" descr="http://www.tauris.cz/media/catalog/product/cache/1/image/5e06319eda06f020e43594a9c230972d/7/0/702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3929066"/>
            <a:ext cx="17526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Vzdělávací oblast Informační a komunikační technologie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Picture 7" descr=" 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2500306"/>
            <a:ext cx="3357563" cy="314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Vzdělávací oblast Informační a komunikační technologie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 Vzdělávací oblast Informační a komunikační technologie umožňuje všem žákům </a:t>
            </a:r>
            <a:r>
              <a:rPr lang="cs-CZ" b="1" dirty="0" smtClean="0">
                <a:solidFill>
                  <a:srgbClr val="0070C0"/>
                </a:solidFill>
              </a:rPr>
              <a:t>dosáhnout základní úrovně informační gramotnosti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- získat elementární dovednosti v </a:t>
            </a:r>
            <a:r>
              <a:rPr lang="cs-CZ" b="1" dirty="0" smtClean="0">
                <a:solidFill>
                  <a:srgbClr val="FF0000"/>
                </a:solidFill>
              </a:rPr>
              <a:t>ovládání výpočetní techniky a moderních informačních technologií, orientovat se ve světě informací, tvořivě pracovat s informacemi a využívat je při dalším vzdělávání i v praktickém životě</a:t>
            </a:r>
            <a:r>
              <a:rPr lang="cs-CZ" dirty="0" smtClean="0"/>
              <a:t>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Získané dovednosti jsou v </a:t>
            </a:r>
            <a:r>
              <a:rPr lang="cs-CZ" b="1" dirty="0" smtClean="0"/>
              <a:t>informační společnosti </a:t>
            </a:r>
            <a:r>
              <a:rPr lang="cs-CZ" b="1" i="1" dirty="0" smtClean="0"/>
              <a:t>nezbytným předpokladem uplatnění na trhu práce i podmínkou k efektivnímu rozvíjení profesní i zájmové činnosti.</a:t>
            </a:r>
          </a:p>
          <a:p>
            <a:pPr>
              <a:buNone/>
            </a:pPr>
            <a:endParaRPr lang="cs-CZ" b="1" i="1" dirty="0" smtClean="0"/>
          </a:p>
          <a:p>
            <a:pPr>
              <a:buNone/>
            </a:pPr>
            <a:r>
              <a:rPr lang="cs-CZ" dirty="0" smtClean="0"/>
              <a:t>Povinná součást základního vzdělávání na 1. a 2. stupni.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RVP – klíčové </a:t>
            </a:r>
            <a:r>
              <a:rPr lang="cs-CZ" dirty="0" smtClean="0"/>
              <a:t>kompetence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být čtenářský gramotný</a:t>
            </a:r>
          </a:p>
          <a:p>
            <a:r>
              <a:rPr lang="cs-CZ" dirty="0" smtClean="0"/>
              <a:t>kompetence k řešení problémů</a:t>
            </a:r>
          </a:p>
          <a:p>
            <a:r>
              <a:rPr lang="cs-CZ" dirty="0" smtClean="0"/>
              <a:t>kompetence využívat prostředky ICT a pracovat s informacemi</a:t>
            </a:r>
          </a:p>
          <a:p>
            <a:r>
              <a:rPr lang="cs-CZ" dirty="0" smtClean="0"/>
              <a:t>k</a:t>
            </a:r>
            <a:r>
              <a:rPr lang="cs-CZ" dirty="0" smtClean="0"/>
              <a:t>ompetence </a:t>
            </a:r>
            <a:r>
              <a:rPr lang="cs-CZ" dirty="0" smtClean="0"/>
              <a:t>k učení </a:t>
            </a:r>
          </a:p>
          <a:p>
            <a:endParaRPr lang="cs-CZ" dirty="0"/>
          </a:p>
        </p:txBody>
      </p:sp>
      <p:pic>
        <p:nvPicPr>
          <p:cNvPr id="33794" name="Picture 2" descr="http://www.knihovnapraskacka.wz.cz/img/deti%20z%20MS%20Sedlice%20v%20knihovne%20v%20Sedlic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3643314"/>
            <a:ext cx="3286148" cy="24646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Očekávané výstupy vzdělávací oblasti </a:t>
            </a:r>
            <a:r>
              <a:rPr lang="cs-CZ" dirty="0" err="1" smtClean="0"/>
              <a:t>Info</a:t>
            </a:r>
            <a:r>
              <a:rPr lang="cs-CZ" dirty="0" smtClean="0"/>
              <a:t>. a kom. technologie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 algn="ctr">
              <a:buNone/>
            </a:pPr>
            <a:r>
              <a:rPr lang="cs-CZ" b="1" dirty="0" smtClean="0">
                <a:solidFill>
                  <a:srgbClr val="FF0000"/>
                </a:solidFill>
              </a:rPr>
              <a:t>1. Stupeň</a:t>
            </a:r>
          </a:p>
          <a:p>
            <a:pPr marL="514350" indent="-514350">
              <a:buNone/>
            </a:pPr>
            <a:endParaRPr lang="cs-CZ" b="1" dirty="0" smtClean="0"/>
          </a:p>
          <a:p>
            <a:r>
              <a:rPr lang="cs-CZ" b="1" dirty="0" smtClean="0">
                <a:solidFill>
                  <a:schemeClr val="accent1"/>
                </a:solidFill>
              </a:rPr>
              <a:t>při </a:t>
            </a:r>
            <a:r>
              <a:rPr lang="cs-CZ" b="1" dirty="0" smtClean="0">
                <a:solidFill>
                  <a:schemeClr val="accent1"/>
                </a:solidFill>
              </a:rPr>
              <a:t>vyhledávání informací na internetu používá jednoduché a vhodné cesty</a:t>
            </a:r>
          </a:p>
          <a:p>
            <a:r>
              <a:rPr lang="cs-CZ" b="1" dirty="0" smtClean="0">
                <a:solidFill>
                  <a:schemeClr val="accent1"/>
                </a:solidFill>
              </a:rPr>
              <a:t>vyhledává informace na portálech, v knihovnách a databázích</a:t>
            </a:r>
          </a:p>
          <a:p>
            <a:r>
              <a:rPr lang="cs-CZ" dirty="0" smtClean="0"/>
              <a:t>komunikuje pomocí internetu či jiných běžných komunikačních </a:t>
            </a:r>
            <a:r>
              <a:rPr lang="cs-CZ" dirty="0" smtClean="0"/>
              <a:t>zařízení</a:t>
            </a:r>
          </a:p>
          <a:p>
            <a:r>
              <a:rPr lang="cs-CZ" dirty="0" smtClean="0"/>
              <a:t>využívá základní standardní funkce počítače a jeho nejběžnější  periferie</a:t>
            </a:r>
          </a:p>
          <a:p>
            <a:r>
              <a:rPr lang="cs-CZ" dirty="0" smtClean="0"/>
              <a:t>respektuje pravidla bezpečné práce s hardware i software a  postupuje poučeně v případě jejich závady</a:t>
            </a:r>
          </a:p>
          <a:p>
            <a:r>
              <a:rPr lang="cs-CZ" dirty="0" smtClean="0"/>
              <a:t>chrání data před poškozením, ztrátou a zneužitím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8802"/>
            <a:ext cx="4038600" cy="4829196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cs-CZ" b="1" dirty="0" smtClean="0">
                <a:solidFill>
                  <a:srgbClr val="FF0000"/>
                </a:solidFill>
              </a:rPr>
              <a:t>2. Stupeň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b="1" dirty="0" smtClean="0">
                <a:solidFill>
                  <a:schemeClr val="accent1"/>
                </a:solidFill>
              </a:rPr>
              <a:t>ověřuje věrohodnost informací a informačních zdrojů, posuzuje jejich závažnost a vzájemnou </a:t>
            </a:r>
            <a:r>
              <a:rPr lang="cs-CZ" b="1" dirty="0" smtClean="0">
                <a:solidFill>
                  <a:schemeClr val="accent1"/>
                </a:solidFill>
              </a:rPr>
              <a:t>návaznost</a:t>
            </a:r>
          </a:p>
          <a:p>
            <a:r>
              <a:rPr lang="cs-CZ" dirty="0" smtClean="0"/>
              <a:t>ovládá práci s textovými a grafickými editory i tabulkovými editory  a využívá vhodných aplikací</a:t>
            </a:r>
          </a:p>
          <a:p>
            <a:r>
              <a:rPr lang="cs-CZ" dirty="0" smtClean="0"/>
              <a:t>uplatňuje základní estetická a typografická pravidla pro práci s textem a obrazem</a:t>
            </a:r>
          </a:p>
          <a:p>
            <a:pPr algn="just"/>
            <a:r>
              <a:rPr lang="cs-CZ" b="1" dirty="0" smtClean="0">
                <a:solidFill>
                  <a:schemeClr val="accent1"/>
                </a:solidFill>
              </a:rPr>
              <a:t>pracuje s informacemi v souladu se zákony o duševním vlastnictví</a:t>
            </a:r>
          </a:p>
          <a:p>
            <a:r>
              <a:rPr lang="cs-CZ" b="1" dirty="0" smtClean="0">
                <a:solidFill>
                  <a:schemeClr val="accent1"/>
                </a:solidFill>
              </a:rPr>
              <a:t>používá informace z různých informačních zdrojů a vyhodnocuje jednoduché vztahy mezi údaji</a:t>
            </a:r>
          </a:p>
          <a:p>
            <a:r>
              <a:rPr lang="cs-CZ" dirty="0" smtClean="0"/>
              <a:t>zpracuje a prezentuje na uživatelské úrovni informace v textové, grafické a multimediální formě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Problémy v praxi ZŠ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Pouze hodina s IT prostředky nezaručuje, že si student něco zapamatuje.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ÚSKALÍ: snadná dostupnost informací na úkor znalostí</a:t>
            </a:r>
          </a:p>
          <a:p>
            <a:r>
              <a:rPr lang="cs-CZ" dirty="0" smtClean="0"/>
              <a:t>NEGATIVUM: nezájem o originály (o originální dokumenty), neověřování z dalších zdrojů, první informace je brána za „bernou minci“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může udělat knihovna?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Jsme specialisté </a:t>
            </a:r>
            <a:r>
              <a:rPr lang="cs-CZ" dirty="0" smtClean="0">
                <a:sym typeface="Wingdings" pitchFamily="2" charset="2"/>
              </a:rPr>
              <a:t> v tématu se bezpečně vyznáme, umíme s ním pracovat</a:t>
            </a:r>
          </a:p>
          <a:p>
            <a:r>
              <a:rPr lang="cs-CZ" dirty="0" smtClean="0">
                <a:sym typeface="Wingdings" pitchFamily="2" charset="2"/>
              </a:rPr>
              <a:t>Dělání praktických lekcí (jak v prostředí knihovny, tak i školy)</a:t>
            </a:r>
          </a:p>
          <a:p>
            <a:r>
              <a:rPr lang="cs-CZ" dirty="0" smtClean="0">
                <a:sym typeface="Wingdings" pitchFamily="2" charset="2"/>
              </a:rPr>
              <a:t>Učit rozumět informacím 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umět si vybírat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p</a:t>
            </a:r>
            <a:r>
              <a:rPr lang="cs-CZ" dirty="0" smtClean="0">
                <a:sym typeface="Wingdings" pitchFamily="2" charset="2"/>
              </a:rPr>
              <a:t>oznat hodnotu, 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seznámit i s jinými zdroji než, které jsou volně dostupné na </a:t>
            </a:r>
            <a:r>
              <a:rPr lang="cs-CZ" dirty="0" err="1" smtClean="0">
                <a:sym typeface="Wingdings" pitchFamily="2" charset="2"/>
              </a:rPr>
              <a:t>netu</a:t>
            </a:r>
            <a:r>
              <a:rPr lang="cs-CZ" dirty="0" smtClean="0">
                <a:sym typeface="Wingdings" pitchFamily="2" charset="2"/>
              </a:rPr>
              <a:t>, 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vysvětlit, že pan GOOGLE není všemocný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169</TotalTime>
  <Words>581</Words>
  <Application>Microsoft Office PowerPoint</Application>
  <PresentationFormat>Předvádění na obrazovce (4:3)</PresentationFormat>
  <Paragraphs>148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Tok</vt:lpstr>
      <vt:lpstr>Informační vzdělávání na ZŠ</vt:lpstr>
      <vt:lpstr>Proč (ne)má knihovny  a knihovníky zajímat Informační vzdělávání na ZŠ?</vt:lpstr>
      <vt:lpstr>Rámcový vzdělávací program</vt:lpstr>
      <vt:lpstr>Vzdělávací oblast Informační a komunikační technologie </vt:lpstr>
      <vt:lpstr>Vzdělávací oblast Informační a komunikační technologie </vt:lpstr>
      <vt:lpstr>RVP – klíčové kompetence</vt:lpstr>
      <vt:lpstr>Očekávané výstupy vzdělávací oblasti Info. a kom. technologie</vt:lpstr>
      <vt:lpstr>Problémy v praxi ZŠ</vt:lpstr>
      <vt:lpstr>Co může udělat knihovna?</vt:lpstr>
      <vt:lpstr>IV v knihovnách – pro žáky ZŠ</vt:lpstr>
      <vt:lpstr>Okruhy</vt:lpstr>
      <vt:lpstr>IV v knihovnách – pro žáky ZŠ</vt:lpstr>
      <vt:lpstr>Hodonínští Špioni</vt:lpstr>
      <vt:lpstr>Snímek 14</vt:lpstr>
      <vt:lpstr>Hodonínští špioni</vt:lpstr>
      <vt:lpstr>Roald Dahl – Krajská knihovna Zlín</vt:lpstr>
      <vt:lpstr>Příprava lekce (dle p. Křepinské)</vt:lpstr>
      <vt:lpstr>IV nejen pro žáky, ale i pro pedagogy na ZŠ</vt:lpstr>
      <vt:lpstr>Výzva pro knihovny?</vt:lpstr>
      <vt:lpstr>Změny v knihovní práci?</vt:lpstr>
      <vt:lpstr>SDRUK a IVU</vt:lpstr>
      <vt:lpstr>Jak by měla probíhat spolupráce knihovny a školy v oblasti IV?</vt:lpstr>
      <vt:lpstr>Doporučené zdroje</vt:lpstr>
      <vt:lpstr>Děkuji vám za pozornost.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vzdělávání na ZŠ</dc:title>
  <dc:creator>Monika</dc:creator>
  <cp:lastModifiedBy>Monika</cp:lastModifiedBy>
  <cp:revision>48</cp:revision>
  <dcterms:created xsi:type="dcterms:W3CDTF">2010-05-11T20:14:18Z</dcterms:created>
  <dcterms:modified xsi:type="dcterms:W3CDTF">2010-05-19T11:10:41Z</dcterms:modified>
</cp:coreProperties>
</file>