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72" r:id="rId4"/>
    <p:sldId id="279" r:id="rId5"/>
    <p:sldId id="273" r:id="rId6"/>
    <p:sldId id="274" r:id="rId7"/>
    <p:sldId id="280" r:id="rId8"/>
    <p:sldId id="258" r:id="rId9"/>
    <p:sldId id="259" r:id="rId10"/>
    <p:sldId id="275" r:id="rId11"/>
    <p:sldId id="277" r:id="rId12"/>
    <p:sldId id="278" r:id="rId13"/>
    <p:sldId id="276" r:id="rId14"/>
    <p:sldId id="281" r:id="rId15"/>
    <p:sldId id="282" r:id="rId16"/>
    <p:sldId id="283" r:id="rId17"/>
    <p:sldId id="284" r:id="rId18"/>
    <p:sldId id="285" r:id="rId19"/>
    <p:sldId id="286" r:id="rId20"/>
    <p:sldId id="260" r:id="rId21"/>
    <p:sldId id="287" r:id="rId22"/>
    <p:sldId id="288" r:id="rId23"/>
    <p:sldId id="289" r:id="rId24"/>
    <p:sldId id="290" r:id="rId25"/>
    <p:sldId id="269" r:id="rId26"/>
    <p:sldId id="291" r:id="rId27"/>
    <p:sldId id="270" r:id="rId28"/>
    <p:sldId id="292" r:id="rId29"/>
    <p:sldId id="261" r:id="rId30"/>
    <p:sldId id="262" r:id="rId31"/>
    <p:sldId id="268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265" r:id="rId42"/>
    <p:sldId id="266" r:id="rId43"/>
    <p:sldId id="267" r:id="rId44"/>
    <p:sldId id="263" r:id="rId45"/>
    <p:sldId id="264" r:id="rId4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B3DDBB-B590-4DBF-990D-E41AD973A16A}" type="datetimeFigureOut">
              <a:rPr lang="cs-CZ" smtClean="0"/>
              <a:t>3.4.2011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4B3DCF-A20B-489B-BFCA-6AD79B44864D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B3DCF-A20B-489B-BFCA-6AD79B44864D}" type="slidenum">
              <a:rPr lang="cs-CZ" smtClean="0"/>
              <a:t>26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9D0C-CFB9-4C67-8316-D2A06116244F}" type="datetimeFigureOut">
              <a:rPr lang="cs-CZ" smtClean="0"/>
              <a:pPr/>
              <a:t>3.4.2011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D19D2-D3ED-4A21-9234-FFDA29FF213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9D0C-CFB9-4C67-8316-D2A06116244F}" type="datetimeFigureOut">
              <a:rPr lang="cs-CZ" smtClean="0"/>
              <a:pPr/>
              <a:t>3.4.2011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D19D2-D3ED-4A21-9234-FFDA29FF213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9D0C-CFB9-4C67-8316-D2A06116244F}" type="datetimeFigureOut">
              <a:rPr lang="cs-CZ" smtClean="0"/>
              <a:pPr/>
              <a:t>3.4.2011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D19D2-D3ED-4A21-9234-FFDA29FF213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9D0C-CFB9-4C67-8316-D2A06116244F}" type="datetimeFigureOut">
              <a:rPr lang="cs-CZ" smtClean="0"/>
              <a:pPr/>
              <a:t>3.4.2011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D19D2-D3ED-4A21-9234-FFDA29FF213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9D0C-CFB9-4C67-8316-D2A06116244F}" type="datetimeFigureOut">
              <a:rPr lang="cs-CZ" smtClean="0"/>
              <a:pPr/>
              <a:t>3.4.2011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D19D2-D3ED-4A21-9234-FFDA29FF213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9D0C-CFB9-4C67-8316-D2A06116244F}" type="datetimeFigureOut">
              <a:rPr lang="cs-CZ" smtClean="0"/>
              <a:pPr/>
              <a:t>3.4.2011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D19D2-D3ED-4A21-9234-FFDA29FF213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9D0C-CFB9-4C67-8316-D2A06116244F}" type="datetimeFigureOut">
              <a:rPr lang="cs-CZ" smtClean="0"/>
              <a:pPr/>
              <a:t>3.4.2011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D19D2-D3ED-4A21-9234-FFDA29FF213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9D0C-CFB9-4C67-8316-D2A06116244F}" type="datetimeFigureOut">
              <a:rPr lang="cs-CZ" smtClean="0"/>
              <a:pPr/>
              <a:t>3.4.2011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D19D2-D3ED-4A21-9234-FFDA29FF213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9D0C-CFB9-4C67-8316-D2A06116244F}" type="datetimeFigureOut">
              <a:rPr lang="cs-CZ" smtClean="0"/>
              <a:pPr/>
              <a:t>3.4.2011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D19D2-D3ED-4A21-9234-FFDA29FF213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9D0C-CFB9-4C67-8316-D2A06116244F}" type="datetimeFigureOut">
              <a:rPr lang="cs-CZ" smtClean="0"/>
              <a:pPr/>
              <a:t>3.4.2011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D19D2-D3ED-4A21-9234-FFDA29FF213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9D0C-CFB9-4C67-8316-D2A06116244F}" type="datetimeFigureOut">
              <a:rPr lang="cs-CZ" smtClean="0"/>
              <a:pPr/>
              <a:t>3.4.2011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D19D2-D3ED-4A21-9234-FFDA29FF213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E9D0C-CFB9-4C67-8316-D2A06116244F}" type="datetimeFigureOut">
              <a:rPr lang="cs-CZ" smtClean="0"/>
              <a:pPr/>
              <a:t>3.4.2011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D19D2-D3ED-4A21-9234-FFDA29FF213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cap="small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Mocní sousedé (ne)mocného Říma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sz="5400" b="1" cap="small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Vizigóti</a:t>
            </a:r>
            <a:br>
              <a:rPr lang="cs-CZ" sz="5400" b="1" cap="small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cs-CZ" sz="28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3</a:t>
            </a:r>
            <a:r>
              <a:rPr lang="cs-CZ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. přednáška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err="1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Witerich</a:t>
            </a:r>
            <a:r>
              <a:rPr lang="cs-CZ" sz="32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 </a:t>
            </a:r>
            <a:br>
              <a:rPr lang="cs-CZ" sz="32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</a:br>
            <a:r>
              <a:rPr lang="cs-CZ" sz="32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(603-610)</a:t>
            </a:r>
            <a:endParaRPr lang="cs-CZ" sz="3200" b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ea typeface="+mn-ea"/>
              <a:cs typeface="+mn-cs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484784"/>
            <a:ext cx="3160365" cy="48007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err="1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Gundemar</a:t>
            </a:r>
            <a:r>
              <a:rPr lang="cs-CZ" sz="32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/>
            </a:r>
            <a:br>
              <a:rPr lang="cs-CZ" sz="32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</a:br>
            <a:r>
              <a:rPr lang="cs-CZ" sz="32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(610-612)</a:t>
            </a:r>
            <a:endParaRPr lang="cs-CZ" sz="3200" b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ea typeface="+mn-ea"/>
              <a:cs typeface="+mn-cs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556792"/>
            <a:ext cx="3247801" cy="48805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err="1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Sisebut</a:t>
            </a:r>
            <a:r>
              <a:rPr lang="cs-CZ" sz="32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/>
            </a:r>
            <a:br>
              <a:rPr lang="cs-CZ" sz="32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</a:br>
            <a:r>
              <a:rPr lang="cs-CZ" sz="32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(612-621)</a:t>
            </a:r>
            <a:endParaRPr lang="cs-CZ" sz="3200" b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628800"/>
            <a:ext cx="3218327" cy="47249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err="1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Svinthila</a:t>
            </a:r>
            <a:r>
              <a:rPr lang="cs-CZ" sz="32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/>
            </a:r>
            <a:br>
              <a:rPr lang="cs-CZ" sz="32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</a:br>
            <a:r>
              <a:rPr lang="cs-CZ" sz="32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(621-631)</a:t>
            </a:r>
            <a:endParaRPr lang="cs-CZ" sz="3200" b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ea typeface="+mn-ea"/>
              <a:cs typeface="+mn-cs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844824"/>
            <a:ext cx="3096344" cy="41125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844824"/>
            <a:ext cx="2339330" cy="40731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err="1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Sisenand</a:t>
            </a:r>
            <a:r>
              <a:rPr lang="cs-CZ" sz="32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/>
            </a:r>
            <a:br>
              <a:rPr lang="cs-CZ" sz="32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</a:br>
            <a:r>
              <a:rPr lang="cs-CZ" sz="32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(631-636)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700808"/>
            <a:ext cx="3115805" cy="45995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err="1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Chintila</a:t>
            </a:r>
            <a:r>
              <a:rPr lang="cs-CZ" sz="32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/>
            </a:r>
            <a:br>
              <a:rPr lang="cs-CZ" sz="32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</a:br>
            <a:r>
              <a:rPr lang="cs-CZ" sz="32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(</a:t>
            </a:r>
            <a:r>
              <a:rPr lang="cs-CZ" sz="32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636-639/640)</a:t>
            </a:r>
            <a:endParaRPr lang="cs-CZ" sz="3200" b="1" dirty="0" smtClean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ea typeface="+mn-ea"/>
              <a:cs typeface="+mn-cs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772816"/>
            <a:ext cx="3384376" cy="45357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err="1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Tulga</a:t>
            </a:r>
            <a:r>
              <a:rPr lang="cs-CZ" sz="32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/>
            </a:r>
            <a:br>
              <a:rPr lang="cs-CZ" sz="32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</a:br>
            <a:r>
              <a:rPr lang="cs-CZ" sz="32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(639/640-642)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1772816"/>
            <a:ext cx="2969524" cy="47370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err="1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Chindasvinth</a:t>
            </a:r>
            <a:r>
              <a:rPr lang="cs-CZ" sz="32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/>
            </a:r>
            <a:br>
              <a:rPr lang="cs-CZ" sz="32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</a:br>
            <a:r>
              <a:rPr lang="cs-CZ" sz="32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(642-653)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8270" y="1772816"/>
            <a:ext cx="2949674" cy="44997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772816"/>
            <a:ext cx="2592288" cy="44686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err="1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Recesvinth</a:t>
            </a:r>
            <a:r>
              <a:rPr lang="cs-CZ" sz="32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/>
            </a:r>
            <a:br>
              <a:rPr lang="cs-CZ" sz="32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</a:br>
            <a:r>
              <a:rPr lang="cs-CZ" sz="32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(653-672)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1628800"/>
            <a:ext cx="2972453" cy="48691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err="1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Wamba</a:t>
            </a:r>
            <a:r>
              <a:rPr lang="cs-CZ" sz="32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/>
            </a:r>
            <a:br>
              <a:rPr lang="cs-CZ" sz="32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</a:br>
            <a:r>
              <a:rPr lang="cs-CZ" sz="32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(672-680)</a:t>
            </a:r>
          </a:p>
        </p:txBody>
      </p:sp>
      <p:pic>
        <p:nvPicPr>
          <p:cNvPr id="4" name="Zástupný symbol pro obsah 3" descr="wamb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59832" y="1556792"/>
            <a:ext cx="2952328" cy="48288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cap="small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10. </a:t>
            </a:r>
            <a:r>
              <a:rPr lang="cs-CZ" b="1" cap="small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Toledské království – </a:t>
            </a:r>
            <a:r>
              <a:rPr lang="cs-CZ" b="1" cap="small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přelomová fáze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cs-CZ" b="1" dirty="0" err="1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Leovigild</a:t>
            </a:r>
            <a:r>
              <a:rPr lang="cs-CZ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/>
            </a:r>
            <a:br>
              <a:rPr lang="cs-CZ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cs-CZ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(568/572-586)</a:t>
            </a:r>
          </a:p>
          <a:p>
            <a:pPr algn="ctr">
              <a:buNone/>
            </a:pPr>
            <a:endParaRPr lang="cs-CZ" b="1" dirty="0" smtClean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" name="Obrázek 3" descr="Leovigild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2780928"/>
            <a:ext cx="1944216" cy="36973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ek 4" descr="leovigild-and-ermengild-visigothic-ruler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08976" y="2708920"/>
            <a:ext cx="2866558" cy="38164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cap="small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13. </a:t>
            </a:r>
            <a:r>
              <a:rPr lang="cs-CZ" b="1" cap="small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Toledské království – </a:t>
            </a:r>
            <a:r>
              <a:rPr lang="cs-CZ" b="1" cap="small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úpadková fáze a zánik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cs-CZ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</a:t>
            </a:r>
            <a:r>
              <a:rPr lang="cs-CZ" b="1" dirty="0" err="1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Ervigius</a:t>
            </a:r>
            <a:r>
              <a:rPr lang="cs-CZ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/>
            </a:r>
            <a:br>
              <a:rPr lang="cs-CZ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cs-CZ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(680-687</a:t>
            </a:r>
            <a:r>
              <a:rPr lang="cs-CZ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)</a:t>
            </a:r>
          </a:p>
          <a:p>
            <a:pPr algn="ctr">
              <a:buNone/>
            </a:pPr>
            <a:endParaRPr lang="cs-CZ" b="1" dirty="0" smtClean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pPr algn="ctr">
              <a:buNone/>
            </a:pPr>
            <a:endParaRPr lang="cs-CZ" b="1" dirty="0" smtClean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pPr algn="ctr">
              <a:buNone/>
            </a:pPr>
            <a:endParaRPr lang="cs-CZ" b="1" dirty="0" smtClean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pPr algn="ctr">
              <a:buNone/>
            </a:pPr>
            <a:endParaRPr lang="cs-CZ" b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6" name="Obrázek 5" descr="210px-32-ERVIGI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19872" y="2780928"/>
            <a:ext cx="2522984" cy="36643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err="1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Égica</a:t>
            </a:r>
            <a:r>
              <a:rPr lang="cs-CZ" sz="32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/>
            </a:r>
            <a:br>
              <a:rPr lang="cs-CZ" sz="32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</a:br>
            <a:r>
              <a:rPr lang="cs-CZ" sz="32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(687-702)</a:t>
            </a: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1700808"/>
            <a:ext cx="2952328" cy="45128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err="1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Witiza</a:t>
            </a:r>
            <a:r>
              <a:rPr lang="cs-CZ" sz="32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/>
            </a:r>
            <a:br>
              <a:rPr lang="cs-CZ" sz="32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</a:br>
            <a:r>
              <a:rPr lang="cs-CZ" sz="32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(702-710)</a:t>
            </a: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1772816"/>
            <a:ext cx="3024336" cy="45221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6265" y="770419"/>
            <a:ext cx="6616095" cy="52508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054tari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692696"/>
            <a:ext cx="6752309" cy="52208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Espanyamusulmana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0" y="332656"/>
            <a:ext cx="6336704" cy="61587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S.VIII,-invasion-musulmana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87624" y="692696"/>
            <a:ext cx="6791834" cy="54334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Tudmírovo</a:t>
            </a:r>
            <a:r>
              <a:rPr lang="cs-CZ" sz="32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 království</a:t>
            </a: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787841"/>
            <a:ext cx="4464496" cy="42890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2103" y="764703"/>
            <a:ext cx="7152305" cy="54759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cap="small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14. </a:t>
            </a:r>
            <a:r>
              <a:rPr lang="cs-CZ" b="1" cap="small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Vizigótská </a:t>
            </a:r>
            <a:r>
              <a:rPr lang="cs-CZ" b="1" cap="small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společnost      </a:t>
            </a:r>
            <a:r>
              <a:rPr lang="cs-CZ" b="1" cap="small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v </a:t>
            </a:r>
            <a:r>
              <a:rPr lang="cs-CZ" b="1" cap="small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7. </a:t>
            </a:r>
            <a:r>
              <a:rPr lang="cs-CZ" b="1" cap="small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století</a:t>
            </a:r>
            <a:endParaRPr lang="cs-CZ" dirty="0"/>
          </a:p>
        </p:txBody>
      </p:sp>
      <p:pic>
        <p:nvPicPr>
          <p:cNvPr id="4" name="Zástupný symbol pro obsah 3" descr="provinci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8" y="1700808"/>
            <a:ext cx="6336704" cy="47787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mapagodo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88551" y="620713"/>
            <a:ext cx="6966897" cy="55054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300" b="1" cap="small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15. Kultura a umění vizigótského státu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cs-CZ" dirty="0"/>
          </a:p>
        </p:txBody>
      </p:sp>
      <p:pic>
        <p:nvPicPr>
          <p:cNvPr id="4" name="Zástupný symbol pro obsah 3" descr="Isidor_von_Sevill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15816" y="1988840"/>
            <a:ext cx="3528392" cy="41527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Poklad z </a:t>
            </a:r>
            <a:r>
              <a:rPr lang="cs-CZ" sz="32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Guarrazar</a:t>
            </a:r>
            <a:endParaRPr lang="cs-CZ" sz="3200" b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ea typeface="+mn-ea"/>
              <a:cs typeface="+mn-cs"/>
            </a:endParaRPr>
          </a:p>
        </p:txBody>
      </p:sp>
      <p:pic>
        <p:nvPicPr>
          <p:cNvPr id="4" name="Zástupný symbol pro obsah 3" descr="imagenex.ph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1484784"/>
            <a:ext cx="6696744" cy="49103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692696"/>
            <a:ext cx="1728192" cy="55993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1196752"/>
            <a:ext cx="4639072" cy="45780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Suithila_crow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692696"/>
            <a:ext cx="4341666" cy="54726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1340768"/>
            <a:ext cx="2578381" cy="41764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Poklad z </a:t>
            </a:r>
            <a:r>
              <a:rPr lang="cs-CZ" sz="3200" b="1" dirty="0" err="1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Torredonjimeno</a:t>
            </a:r>
            <a:endParaRPr lang="cs-CZ" sz="3200" b="1" dirty="0" smtClean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ea typeface="+mn-ea"/>
              <a:cs typeface="+mn-cs"/>
            </a:endParaRP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340768"/>
            <a:ext cx="3816424" cy="50865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Bazilika San Juan de </a:t>
            </a:r>
            <a:r>
              <a:rPr lang="cs-CZ" sz="3200" b="1" dirty="0" err="1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Baños</a:t>
            </a:r>
            <a:endParaRPr lang="cs-CZ" sz="3200" b="1" dirty="0" smtClean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ea typeface="+mn-ea"/>
              <a:cs typeface="+mn-cs"/>
            </a:endParaRP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8014" y="1844824"/>
            <a:ext cx="5420289" cy="40760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4286250" cy="571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57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991269"/>
            <a:ext cx="3394472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Bazilika San </a:t>
            </a:r>
            <a:r>
              <a:rPr lang="cs-CZ" sz="3200" b="1" dirty="0" err="1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Pedro</a:t>
            </a:r>
            <a:r>
              <a:rPr lang="cs-CZ" sz="32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 de la </a:t>
            </a:r>
            <a:r>
              <a:rPr lang="cs-CZ" sz="3200" b="1" dirty="0" err="1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Nave</a:t>
            </a:r>
            <a:endParaRPr lang="cs-CZ" sz="3200" b="1" dirty="0" smtClean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ea typeface="+mn-ea"/>
              <a:cs typeface="+mn-cs"/>
            </a:endParaRP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8607" y="1600200"/>
            <a:ext cx="6206785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2526107"/>
            <a:ext cx="5345908" cy="39886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3882008" cy="29115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6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Poustevna Svaté Marie v </a:t>
            </a:r>
            <a:r>
              <a:rPr lang="cs-CZ" sz="3600" b="1" dirty="0" err="1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Quintanilla</a:t>
            </a:r>
            <a:r>
              <a:rPr lang="cs-CZ" sz="36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 de las </a:t>
            </a:r>
            <a:r>
              <a:rPr lang="cs-CZ" sz="3600" b="1" dirty="0" err="1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Viñas</a:t>
            </a:r>
            <a:endParaRPr lang="cs-CZ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700808"/>
            <a:ext cx="5746211" cy="42905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0" y="571500"/>
            <a:ext cx="5715000" cy="571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QuintanillaViñas-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16090" y="404664"/>
            <a:ext cx="5308038" cy="39604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ek 4" descr="Wisig_Quintañilla_de_las_Vigñas_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0376" y="4138839"/>
            <a:ext cx="4466080" cy="22424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Bazilika San </a:t>
            </a:r>
            <a:r>
              <a:rPr lang="cs-CZ" sz="32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Xes</a:t>
            </a:r>
            <a:r>
              <a:rPr lang="cs-CZ" sz="32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 de </a:t>
            </a:r>
            <a:r>
              <a:rPr lang="cs-CZ" sz="32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Francelos</a:t>
            </a:r>
            <a:endParaRPr lang="cs-CZ" sz="3200" b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ea typeface="+mn-ea"/>
              <a:cs typeface="+mn-cs"/>
            </a:endParaRPr>
          </a:p>
        </p:txBody>
      </p:sp>
      <p:pic>
        <p:nvPicPr>
          <p:cNvPr id="4" name="Zástupný symbol pro obsah 3" descr="San_Xes_de_Francelos_vista_xera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0" y="1412776"/>
            <a:ext cx="6651189" cy="49883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San_Xes_de_Francelos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7944" y="2996952"/>
            <a:ext cx="4442104" cy="33315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Zástupný symbol pro obsah 3" descr="800px-Fachada_san_Xes_de_Francelos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83568" y="548680"/>
            <a:ext cx="4365998" cy="32744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Bazilika </a:t>
            </a:r>
            <a:r>
              <a:rPr lang="cs-CZ" sz="32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Santa</a:t>
            </a:r>
            <a:r>
              <a:rPr lang="cs-CZ" sz="32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 </a:t>
            </a:r>
            <a:r>
              <a:rPr lang="cs-CZ" sz="32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Lucía</a:t>
            </a:r>
            <a:r>
              <a:rPr lang="cs-CZ" sz="32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 </a:t>
            </a:r>
            <a:r>
              <a:rPr lang="cs-CZ" sz="32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del</a:t>
            </a:r>
            <a:r>
              <a:rPr lang="cs-CZ" sz="32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 </a:t>
            </a:r>
            <a:r>
              <a:rPr lang="cs-CZ" sz="32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Trampal</a:t>
            </a:r>
            <a:endParaRPr lang="cs-CZ" sz="3200" b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ea typeface="+mn-ea"/>
              <a:cs typeface="+mn-cs"/>
            </a:endParaRPr>
          </a:p>
        </p:txBody>
      </p:sp>
      <p:pic>
        <p:nvPicPr>
          <p:cNvPr id="4" name="Zástupný symbol pro obsah 3" descr="Alcuéscar,_Basilica_de_Santa_Lucía_del_Trampa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5656" y="1556792"/>
            <a:ext cx="6374837" cy="47811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Vizigótské spony </a:t>
            </a:r>
          </a:p>
        </p:txBody>
      </p:sp>
      <p:pic>
        <p:nvPicPr>
          <p:cNvPr id="4" name="Zástupný symbol pro obsah 3" descr="Fíbula_aquiliforme_(M.A.N._Madrid)_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412776"/>
            <a:ext cx="2873892" cy="4784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ek 4" descr="Fíbulas visigodas Museo Arqueológico Nacional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1916832"/>
            <a:ext cx="3677148" cy="33668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HIF182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836712"/>
            <a:ext cx="2743200" cy="508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ek 4" descr="GRB089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1412776"/>
            <a:ext cx="3927872" cy="39278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Sv. </a:t>
            </a:r>
            <a:r>
              <a:rPr lang="cs-CZ" sz="3200" b="1" dirty="0" err="1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Hermenegild</a:t>
            </a:r>
            <a:endParaRPr lang="cs-CZ" sz="3200" b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ea typeface="+mn-ea"/>
              <a:cs typeface="+mn-cs"/>
            </a:endParaRPr>
          </a:p>
        </p:txBody>
      </p:sp>
      <p:pic>
        <p:nvPicPr>
          <p:cNvPr id="4" name="Zástupný symbol pro obsah 3" descr="416px-Triunfo_de_san_hermenegildo_herrera_el_joven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43808" y="1340768"/>
            <a:ext cx="3473440" cy="50014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err="1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Rekared</a:t>
            </a:r>
            <a:r>
              <a:rPr lang="cs-CZ" sz="32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/>
            </a:r>
            <a:br>
              <a:rPr lang="cs-CZ" sz="32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</a:br>
            <a:r>
              <a:rPr lang="cs-CZ" sz="32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(586-601)</a:t>
            </a:r>
            <a:endParaRPr lang="cs-CZ" sz="3200" b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1628800"/>
            <a:ext cx="2792429" cy="48588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815953"/>
            <a:ext cx="7707699" cy="52773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300" b="1" cap="small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11. Vizigótská společnost </a:t>
            </a:r>
            <a:r>
              <a:rPr lang="cs-CZ" sz="4300" b="1" cap="small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 v </a:t>
            </a:r>
            <a:r>
              <a:rPr lang="cs-CZ" sz="4300" b="1" cap="small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6. století</a:t>
            </a:r>
          </a:p>
        </p:txBody>
      </p:sp>
      <p:pic>
        <p:nvPicPr>
          <p:cNvPr id="4" name="Zástupný symbol pro obsah 3" descr="Hispania3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1672208"/>
            <a:ext cx="6596221" cy="47091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cap="small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12. </a:t>
            </a:r>
            <a:r>
              <a:rPr lang="cs-CZ" b="1" cap="small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Toledské království – </a:t>
            </a:r>
            <a:r>
              <a:rPr lang="cs-CZ" b="1" cap="small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katolická fáze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cs-CZ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</a:t>
            </a:r>
            <a:r>
              <a:rPr lang="cs-CZ" b="1" dirty="0" err="1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Liuva</a:t>
            </a:r>
            <a:r>
              <a:rPr lang="cs-CZ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II.</a:t>
            </a:r>
            <a:br>
              <a:rPr lang="cs-CZ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cs-CZ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(601-603)</a:t>
            </a:r>
            <a:endParaRPr lang="cs-CZ" b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2841278"/>
            <a:ext cx="2448272" cy="36840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115</Words>
  <Application>Microsoft Office PowerPoint</Application>
  <PresentationFormat>Předvádění na obrazovce (4:3)</PresentationFormat>
  <Paragraphs>37</Paragraphs>
  <Slides>45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45</vt:i4>
      </vt:variant>
    </vt:vector>
  </HeadingPairs>
  <TitlesOfParts>
    <vt:vector size="46" baseType="lpstr">
      <vt:lpstr>Motiv sady Office</vt:lpstr>
      <vt:lpstr>Mocní sousedé (ne)mocného Říma</vt:lpstr>
      <vt:lpstr>10. Toledské království – přelomová fáze</vt:lpstr>
      <vt:lpstr>Snímek 3</vt:lpstr>
      <vt:lpstr>Snímek 4</vt:lpstr>
      <vt:lpstr>Sv. Hermenegild</vt:lpstr>
      <vt:lpstr>Rekared (586-601)</vt:lpstr>
      <vt:lpstr>Snímek 7</vt:lpstr>
      <vt:lpstr>11. Vizigótská společnost  v 6. století</vt:lpstr>
      <vt:lpstr>12. Toledské království – katolická fáze</vt:lpstr>
      <vt:lpstr>Witerich  (603-610)</vt:lpstr>
      <vt:lpstr>Gundemar (610-612)</vt:lpstr>
      <vt:lpstr>Sisebut (612-621)</vt:lpstr>
      <vt:lpstr>Svinthila (621-631)</vt:lpstr>
      <vt:lpstr>Sisenand (631-636)</vt:lpstr>
      <vt:lpstr>Chintila (636-639/640)</vt:lpstr>
      <vt:lpstr>Tulga (639/640-642)</vt:lpstr>
      <vt:lpstr>Chindasvinth (642-653)</vt:lpstr>
      <vt:lpstr>Recesvinth (653-672)</vt:lpstr>
      <vt:lpstr>Wamba (672-680)</vt:lpstr>
      <vt:lpstr>13. Toledské království – úpadková fáze a zánik</vt:lpstr>
      <vt:lpstr>Égica (687-702)</vt:lpstr>
      <vt:lpstr>Witiza (702-710)</vt:lpstr>
      <vt:lpstr>Snímek 23</vt:lpstr>
      <vt:lpstr>Snímek 24</vt:lpstr>
      <vt:lpstr>Snímek 25</vt:lpstr>
      <vt:lpstr>Snímek 26</vt:lpstr>
      <vt:lpstr>Tudmírovo království</vt:lpstr>
      <vt:lpstr>Snímek 28</vt:lpstr>
      <vt:lpstr>14. Vizigótská společnost      v 7. století</vt:lpstr>
      <vt:lpstr>15. Kultura a umění vizigótského státu</vt:lpstr>
      <vt:lpstr>Poklad z Guarrazar</vt:lpstr>
      <vt:lpstr>Snímek 32</vt:lpstr>
      <vt:lpstr>Snímek 33</vt:lpstr>
      <vt:lpstr>Poklad z Torredonjimeno</vt:lpstr>
      <vt:lpstr>Bazilika San Juan de Baños</vt:lpstr>
      <vt:lpstr>Snímek 36</vt:lpstr>
      <vt:lpstr>Bazilika San Pedro de la Nave</vt:lpstr>
      <vt:lpstr>Snímek 38</vt:lpstr>
      <vt:lpstr>Poustevna Svaté Marie v Quintanilla de las Viñas</vt:lpstr>
      <vt:lpstr>Snímek 40</vt:lpstr>
      <vt:lpstr>Bazilika San Xes de Francelos</vt:lpstr>
      <vt:lpstr>Snímek 42</vt:lpstr>
      <vt:lpstr>Bazilika Santa Lucía del Trampal</vt:lpstr>
      <vt:lpstr>Vizigótské spony </vt:lpstr>
      <vt:lpstr>Snímek 45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Mocní sousedé (ne)mocného Říma</dc:title>
  <dc:creator>Silvie</dc:creator>
  <cp:lastModifiedBy>Silvie</cp:lastModifiedBy>
  <cp:revision>42</cp:revision>
  <dcterms:created xsi:type="dcterms:W3CDTF">2011-04-03T12:15:37Z</dcterms:created>
  <dcterms:modified xsi:type="dcterms:W3CDTF">2011-04-03T20:06:28Z</dcterms:modified>
</cp:coreProperties>
</file>