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1" r:id="rId20"/>
    <p:sldId id="282" r:id="rId21"/>
    <p:sldId id="283" r:id="rId22"/>
    <p:sldId id="284" r:id="rId23"/>
    <p:sldId id="275" r:id="rId24"/>
    <p:sldId id="276" r:id="rId25"/>
    <p:sldId id="277" r:id="rId26"/>
    <p:sldId id="278" r:id="rId27"/>
    <p:sldId id="279" r:id="rId28"/>
    <p:sldId id="274" r:id="rId29"/>
    <p:sldId id="280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316F5-45F0-45CB-95E1-CB628CF299E2}" type="datetimeFigureOut">
              <a:rPr lang="nl-NL" smtClean="0"/>
              <a:pPr/>
              <a:t>3-3-2011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15928-8E1E-405E-A943-BFDC4597647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29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15928-8E1E-405E-A943-BFDC4597647E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BC3-494F-4E30-A81B-AFA11CA2DF4C}" type="datetimeFigureOut">
              <a:rPr lang="nl-NL" smtClean="0"/>
              <a:pPr/>
              <a:t>3-3-2011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06E6C0-80BF-41F3-9436-5EA56CAC505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BC3-494F-4E30-A81B-AFA11CA2DF4C}" type="datetimeFigureOut">
              <a:rPr lang="nl-NL" smtClean="0"/>
              <a:pPr/>
              <a:t>3-3-2011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6C0-80BF-41F3-9436-5EA56CAC505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D06E6C0-80BF-41F3-9436-5EA56CAC505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BC3-494F-4E30-A81B-AFA11CA2DF4C}" type="datetimeFigureOut">
              <a:rPr lang="nl-NL" smtClean="0"/>
              <a:pPr/>
              <a:t>3-3-2011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BC3-494F-4E30-A81B-AFA11CA2DF4C}" type="datetimeFigureOut">
              <a:rPr lang="nl-NL" smtClean="0"/>
              <a:pPr/>
              <a:t>3-3-2011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D06E6C0-80BF-41F3-9436-5EA56CAC505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BC3-494F-4E30-A81B-AFA11CA2DF4C}" type="datetimeFigureOut">
              <a:rPr lang="nl-NL" smtClean="0"/>
              <a:pPr/>
              <a:t>3-3-2011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06E6C0-80BF-41F3-9436-5EA56CAC505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BA10BC3-494F-4E30-A81B-AFA11CA2DF4C}" type="datetimeFigureOut">
              <a:rPr lang="nl-NL" smtClean="0"/>
              <a:pPr/>
              <a:t>3-3-2011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6C0-80BF-41F3-9436-5EA56CAC505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BC3-494F-4E30-A81B-AFA11CA2DF4C}" type="datetimeFigureOut">
              <a:rPr lang="nl-NL" smtClean="0"/>
              <a:pPr/>
              <a:t>3-3-2011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D06E6C0-80BF-41F3-9436-5EA56CAC505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BC3-494F-4E30-A81B-AFA11CA2DF4C}" type="datetimeFigureOut">
              <a:rPr lang="nl-NL" smtClean="0"/>
              <a:pPr/>
              <a:t>3-3-2011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D06E6C0-80BF-41F3-9436-5EA56CAC505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BC3-494F-4E30-A81B-AFA11CA2DF4C}" type="datetimeFigureOut">
              <a:rPr lang="nl-NL" smtClean="0"/>
              <a:pPr/>
              <a:t>3-3-2011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06E6C0-80BF-41F3-9436-5EA56CAC505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06E6C0-80BF-41F3-9436-5EA56CAC505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BC3-494F-4E30-A81B-AFA11CA2DF4C}" type="datetimeFigureOut">
              <a:rPr lang="nl-NL" smtClean="0"/>
              <a:pPr/>
              <a:t>3-3-2011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D06E6C0-80BF-41F3-9436-5EA56CAC505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BA10BC3-494F-4E30-A81B-AFA11CA2DF4C}" type="datetimeFigureOut">
              <a:rPr lang="nl-NL" smtClean="0"/>
              <a:pPr/>
              <a:t>3-3-2011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BA10BC3-494F-4E30-A81B-AFA11CA2DF4C}" type="datetimeFigureOut">
              <a:rPr lang="nl-NL" smtClean="0"/>
              <a:pPr/>
              <a:t>3-3-2011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06E6C0-80BF-41F3-9436-5EA56CAC505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548680"/>
            <a:ext cx="6560234" cy="1752600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Tom LANOYE</a:t>
            </a:r>
          </a:p>
          <a:p>
            <a:endParaRPr lang="nl-BE" i="1" dirty="0" smtClean="0"/>
          </a:p>
          <a:p>
            <a:r>
              <a:rPr lang="nl-BE" i="1" dirty="0" smtClean="0"/>
              <a:t>Gespleten en bescheten</a:t>
            </a:r>
            <a:endParaRPr lang="nl-NL" i="1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229600" cy="3768080"/>
          </a:xfrm>
        </p:spPr>
        <p:txBody>
          <a:bodyPr>
            <a:normAutofit/>
          </a:bodyPr>
          <a:lstStyle/>
          <a:p>
            <a:r>
              <a:rPr lang="nl-BE" sz="3600" dirty="0" smtClean="0"/>
              <a:t>Schets van de </a:t>
            </a:r>
            <a:r>
              <a:rPr lang="nl-BE" sz="3600" dirty="0" err="1" smtClean="0"/>
              <a:t>spijtigen</a:t>
            </a:r>
            <a:r>
              <a:rPr lang="nl-BE" sz="3600" dirty="0" smtClean="0"/>
              <a:t> ondergang en de wonderbaarlijke wederopstanding van het kleine </a:t>
            </a:r>
            <a:r>
              <a:rPr lang="nl-BE" sz="3600" dirty="0" err="1" smtClean="0"/>
              <a:t>Vlamingske</a:t>
            </a:r>
            <a:endParaRPr lang="nl-N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2060"/>
                </a:solidFill>
              </a:rPr>
              <a:t>laken en retabel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Tijdelijke aanduiding voor inhoud 3" descr="retabel1-g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484784"/>
            <a:ext cx="3896080" cy="3318247"/>
          </a:xfrm>
        </p:spPr>
      </p:pic>
      <p:pic>
        <p:nvPicPr>
          <p:cNvPr id="5" name="Afbeelding 4" descr="lakenwev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56992"/>
            <a:ext cx="4881364" cy="2878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2060"/>
                </a:solidFill>
              </a:rPr>
              <a:t>(de?) patat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Tijdelijke aanduiding voor inhoud 3" descr="patat of frie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7992888" cy="49034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2060"/>
                </a:solidFill>
              </a:rPr>
              <a:t>De Spanjaard, den Oostenrijker, </a:t>
            </a:r>
            <a:br>
              <a:rPr lang="nl-BE" dirty="0" smtClean="0">
                <a:solidFill>
                  <a:srgbClr val="002060"/>
                </a:solidFill>
              </a:rPr>
            </a:br>
            <a:r>
              <a:rPr lang="nl-BE" dirty="0" smtClean="0">
                <a:solidFill>
                  <a:srgbClr val="002060"/>
                </a:solidFill>
              </a:rPr>
              <a:t>de Fransoos, den </a:t>
            </a:r>
            <a:r>
              <a:rPr lang="nl-BE" dirty="0" err="1" smtClean="0">
                <a:solidFill>
                  <a:srgbClr val="002060"/>
                </a:solidFill>
              </a:rPr>
              <a:t>Ollander</a:t>
            </a:r>
            <a:r>
              <a:rPr lang="nl-BE" dirty="0" smtClean="0">
                <a:solidFill>
                  <a:srgbClr val="002060"/>
                </a:solidFill>
              </a:rPr>
              <a:t>, de Mof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 dirty="0" smtClean="0">
              <a:solidFill>
                <a:srgbClr val="002060"/>
              </a:solidFill>
            </a:endParaRPr>
          </a:p>
          <a:p>
            <a:endParaRPr lang="nl-BE" dirty="0" smtClean="0">
              <a:solidFill>
                <a:srgbClr val="002060"/>
              </a:solidFill>
            </a:endParaRPr>
          </a:p>
          <a:p>
            <a:endParaRPr lang="nl-BE" dirty="0" smtClean="0">
              <a:solidFill>
                <a:srgbClr val="002060"/>
              </a:solidFill>
            </a:endParaRPr>
          </a:p>
          <a:p>
            <a:r>
              <a:rPr lang="nl-BE" dirty="0" smtClean="0">
                <a:solidFill>
                  <a:srgbClr val="002060"/>
                </a:solidFill>
              </a:rPr>
              <a:t>Van </a:t>
            </a:r>
            <a:r>
              <a:rPr lang="nl-BE" i="1" dirty="0" smtClean="0">
                <a:solidFill>
                  <a:srgbClr val="002060"/>
                </a:solidFill>
              </a:rPr>
              <a:t>marktplaats</a:t>
            </a:r>
          </a:p>
          <a:p>
            <a:r>
              <a:rPr lang="nl-BE" dirty="0" smtClean="0">
                <a:solidFill>
                  <a:srgbClr val="002060"/>
                </a:solidFill>
              </a:rPr>
              <a:t>over </a:t>
            </a:r>
            <a:r>
              <a:rPr lang="nl-BE" i="1" dirty="0" smtClean="0">
                <a:solidFill>
                  <a:srgbClr val="002060"/>
                </a:solidFill>
              </a:rPr>
              <a:t>slagveld </a:t>
            </a:r>
          </a:p>
          <a:p>
            <a:r>
              <a:rPr lang="nl-BE" dirty="0" smtClean="0">
                <a:solidFill>
                  <a:srgbClr val="002060"/>
                </a:solidFill>
              </a:rPr>
              <a:t>naar </a:t>
            </a:r>
            <a:r>
              <a:rPr lang="nl-BE" i="1" dirty="0" smtClean="0">
                <a:solidFill>
                  <a:srgbClr val="002060"/>
                </a:solidFill>
              </a:rPr>
              <a:t>bed</a:t>
            </a:r>
            <a:r>
              <a:rPr lang="nl-BE" dirty="0" smtClean="0">
                <a:solidFill>
                  <a:srgbClr val="002060"/>
                </a:solidFill>
              </a:rPr>
              <a:t> van deze kant van Europa</a:t>
            </a:r>
          </a:p>
          <a:p>
            <a:endParaRPr lang="nl-BE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nl-N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OoNL17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20888"/>
            <a:ext cx="3926899" cy="33430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2060"/>
                </a:solidFill>
              </a:rPr>
              <a:t>De Spanjaard, den Oostenrijker, </a:t>
            </a:r>
            <a:br>
              <a:rPr lang="nl-BE" dirty="0" smtClean="0">
                <a:solidFill>
                  <a:srgbClr val="002060"/>
                </a:solidFill>
              </a:rPr>
            </a:br>
            <a:r>
              <a:rPr lang="nl-BE" dirty="0" smtClean="0">
                <a:solidFill>
                  <a:srgbClr val="002060"/>
                </a:solidFill>
              </a:rPr>
              <a:t>de Fransoos, den </a:t>
            </a:r>
            <a:r>
              <a:rPr lang="nl-BE" dirty="0" err="1" smtClean="0">
                <a:solidFill>
                  <a:srgbClr val="002060"/>
                </a:solidFill>
              </a:rPr>
              <a:t>Ollander</a:t>
            </a:r>
            <a:r>
              <a:rPr lang="nl-BE" dirty="0" smtClean="0">
                <a:solidFill>
                  <a:srgbClr val="002060"/>
                </a:solidFill>
              </a:rPr>
              <a:t>, de Mof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527048"/>
            <a:ext cx="8568952" cy="4572000"/>
          </a:xfrm>
        </p:spPr>
        <p:txBody>
          <a:bodyPr/>
          <a:lstStyle/>
          <a:p>
            <a:pPr>
              <a:buNone/>
            </a:pPr>
            <a:r>
              <a:rPr lang="nl-BE" i="1" dirty="0" smtClean="0">
                <a:solidFill>
                  <a:srgbClr val="002060"/>
                </a:solidFill>
              </a:rPr>
              <a:t>Marktplaats, slagveld  </a:t>
            </a:r>
            <a:r>
              <a:rPr lang="nl-BE" dirty="0" smtClean="0">
                <a:solidFill>
                  <a:srgbClr val="002060"/>
                </a:solidFill>
              </a:rPr>
              <a:t>en </a:t>
            </a:r>
            <a:r>
              <a:rPr lang="nl-BE" i="1" dirty="0" smtClean="0">
                <a:solidFill>
                  <a:srgbClr val="002060"/>
                </a:solidFill>
              </a:rPr>
              <a:t>bed</a:t>
            </a:r>
            <a:r>
              <a:rPr lang="nl-BE" dirty="0" smtClean="0">
                <a:solidFill>
                  <a:srgbClr val="002060"/>
                </a:solidFill>
              </a:rPr>
              <a:t> van West-Europa</a:t>
            </a:r>
          </a:p>
          <a:p>
            <a:endParaRPr lang="nl-BE" dirty="0" smtClean="0">
              <a:solidFill>
                <a:srgbClr val="002060"/>
              </a:solidFill>
            </a:endParaRPr>
          </a:p>
          <a:p>
            <a:r>
              <a:rPr lang="nl-BE" dirty="0" smtClean="0">
                <a:solidFill>
                  <a:srgbClr val="002060"/>
                </a:solidFill>
              </a:rPr>
              <a:t>de </a:t>
            </a:r>
            <a:r>
              <a:rPr lang="nl-BE" dirty="0" smtClean="0">
                <a:solidFill>
                  <a:srgbClr val="FF0000"/>
                </a:solidFill>
              </a:rPr>
              <a:t>Oostenrijkse Nederlanden </a:t>
            </a:r>
          </a:p>
          <a:p>
            <a:pPr>
              <a:buNone/>
            </a:pPr>
            <a:r>
              <a:rPr lang="nl-BE" dirty="0" smtClean="0">
                <a:solidFill>
                  <a:srgbClr val="002060"/>
                </a:solidFill>
              </a:rPr>
              <a:t>(1713-1795)</a:t>
            </a:r>
          </a:p>
          <a:p>
            <a:pPr>
              <a:buNone/>
            </a:pPr>
            <a:endParaRPr lang="nl-BE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nl-BE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nl-BE" dirty="0" smtClean="0">
              <a:solidFill>
                <a:srgbClr val="002060"/>
              </a:solidFill>
            </a:endParaRPr>
          </a:p>
          <a:p>
            <a:endParaRPr lang="nl-BE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5" name="Afbeelding 4" descr="maria-theresia en jozef II.jpg"/>
          <p:cNvPicPr>
            <a:picLocks noChangeAspect="1"/>
          </p:cNvPicPr>
          <p:nvPr/>
        </p:nvPicPr>
        <p:blipFill>
          <a:blip r:embed="rId4" cstate="print"/>
          <a:srcRect t="26470"/>
          <a:stretch>
            <a:fillRect/>
          </a:stretch>
        </p:blipFill>
        <p:spPr>
          <a:xfrm>
            <a:off x="1115616" y="3861048"/>
            <a:ext cx="2304256" cy="2213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800px-Flag_of_the_Brabantine_Revolutio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05064"/>
            <a:ext cx="3305944" cy="22025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2060"/>
                </a:solidFill>
              </a:rPr>
              <a:t>De Spanjaard, den Oostenrijker, </a:t>
            </a:r>
            <a:br>
              <a:rPr lang="nl-BE" dirty="0" smtClean="0">
                <a:solidFill>
                  <a:srgbClr val="002060"/>
                </a:solidFill>
              </a:rPr>
            </a:br>
            <a:r>
              <a:rPr lang="nl-BE" dirty="0" smtClean="0">
                <a:solidFill>
                  <a:srgbClr val="002060"/>
                </a:solidFill>
              </a:rPr>
              <a:t>de Fransoos, den </a:t>
            </a:r>
            <a:r>
              <a:rPr lang="nl-BE" dirty="0" err="1" smtClean="0">
                <a:solidFill>
                  <a:srgbClr val="002060"/>
                </a:solidFill>
              </a:rPr>
              <a:t>Ollander</a:t>
            </a:r>
            <a:r>
              <a:rPr lang="nl-BE" dirty="0" smtClean="0">
                <a:solidFill>
                  <a:srgbClr val="002060"/>
                </a:solidFill>
              </a:rPr>
              <a:t>, de Mof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3528" y="155679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sz="2400" i="1" dirty="0" smtClean="0">
                <a:solidFill>
                  <a:srgbClr val="002060"/>
                </a:solidFill>
              </a:rPr>
              <a:t>Marktplaats, slagveld  </a:t>
            </a:r>
            <a:r>
              <a:rPr lang="nl-BE" sz="2400" dirty="0" smtClean="0">
                <a:solidFill>
                  <a:srgbClr val="002060"/>
                </a:solidFill>
              </a:rPr>
              <a:t>en </a:t>
            </a:r>
            <a:r>
              <a:rPr lang="nl-BE" sz="2400" i="1" dirty="0" smtClean="0">
                <a:solidFill>
                  <a:srgbClr val="002060"/>
                </a:solidFill>
              </a:rPr>
              <a:t>bed</a:t>
            </a:r>
            <a:r>
              <a:rPr lang="nl-BE" sz="2400" dirty="0" smtClean="0">
                <a:solidFill>
                  <a:srgbClr val="002060"/>
                </a:solidFill>
              </a:rPr>
              <a:t> van West-Europa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95536" y="270892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</a:rPr>
              <a:t>De Verenigde Nederlandse Staten / </a:t>
            </a:r>
          </a:p>
          <a:p>
            <a:r>
              <a:rPr lang="nl-BE" sz="2800" dirty="0" smtClean="0">
                <a:solidFill>
                  <a:srgbClr val="FF0000"/>
                </a:solidFill>
              </a:rPr>
              <a:t>de Verenigde Belgische Staten        (</a:t>
            </a:r>
            <a:r>
              <a:rPr lang="nl-BE" sz="2800" dirty="0" err="1" smtClean="0">
                <a:solidFill>
                  <a:srgbClr val="FF0000"/>
                </a:solidFill>
              </a:rPr>
              <a:t>jan-dec</a:t>
            </a:r>
            <a:r>
              <a:rPr lang="nl-BE" sz="2800" dirty="0" smtClean="0">
                <a:solidFill>
                  <a:srgbClr val="FF0000"/>
                </a:solidFill>
              </a:rPr>
              <a:t> 1790)</a:t>
            </a:r>
            <a:endParaRPr lang="nl-NL" sz="2800" dirty="0">
              <a:solidFill>
                <a:srgbClr val="FF0000"/>
              </a:solidFill>
            </a:endParaRPr>
          </a:p>
        </p:txBody>
      </p:sp>
      <p:pic>
        <p:nvPicPr>
          <p:cNvPr id="10" name="Afbeelding 9" descr="oostenrijkse leger wordt verslag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17032"/>
            <a:ext cx="3347472" cy="276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2060"/>
                </a:solidFill>
              </a:rPr>
              <a:t>De Spanjaard, den Oostenrijker, </a:t>
            </a:r>
            <a:br>
              <a:rPr lang="nl-BE" dirty="0" smtClean="0">
                <a:solidFill>
                  <a:srgbClr val="002060"/>
                </a:solidFill>
              </a:rPr>
            </a:br>
            <a:r>
              <a:rPr lang="nl-BE" dirty="0" smtClean="0">
                <a:solidFill>
                  <a:srgbClr val="002060"/>
                </a:solidFill>
              </a:rPr>
              <a:t>de Fransoos, den </a:t>
            </a:r>
            <a:r>
              <a:rPr lang="nl-BE" dirty="0" err="1" smtClean="0">
                <a:solidFill>
                  <a:srgbClr val="002060"/>
                </a:solidFill>
              </a:rPr>
              <a:t>Ollander</a:t>
            </a:r>
            <a:r>
              <a:rPr lang="nl-BE" dirty="0" smtClean="0">
                <a:solidFill>
                  <a:srgbClr val="002060"/>
                </a:solidFill>
              </a:rPr>
              <a:t>, de Mof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3528" y="155679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sz="2400" i="1" dirty="0" smtClean="0">
                <a:solidFill>
                  <a:srgbClr val="002060"/>
                </a:solidFill>
              </a:rPr>
              <a:t>Marktplaats, slagveld  </a:t>
            </a:r>
            <a:r>
              <a:rPr lang="nl-BE" sz="2400" dirty="0" smtClean="0">
                <a:solidFill>
                  <a:srgbClr val="002060"/>
                </a:solidFill>
              </a:rPr>
              <a:t>en </a:t>
            </a:r>
            <a:r>
              <a:rPr lang="nl-BE" sz="2400" i="1" dirty="0" smtClean="0">
                <a:solidFill>
                  <a:srgbClr val="002060"/>
                </a:solidFill>
              </a:rPr>
              <a:t>bed</a:t>
            </a:r>
            <a:r>
              <a:rPr lang="nl-BE" sz="2400" dirty="0" smtClean="0">
                <a:solidFill>
                  <a:srgbClr val="002060"/>
                </a:solidFill>
              </a:rPr>
              <a:t> van West-Europa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95536" y="227687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</a:rPr>
              <a:t>De Franse Tijd (1794-1815)</a:t>
            </a:r>
            <a:endParaRPr lang="nl-NL" sz="2800" dirty="0">
              <a:solidFill>
                <a:srgbClr val="FF0000"/>
              </a:solidFill>
            </a:endParaRPr>
          </a:p>
        </p:txBody>
      </p:sp>
      <p:pic>
        <p:nvPicPr>
          <p:cNvPr id="5" name="Afbeelding 4" descr="mule jenny gent industriële revolut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060848"/>
            <a:ext cx="3552056" cy="2368037"/>
          </a:xfrm>
          <a:prstGeom prst="rect">
            <a:avLst/>
          </a:prstGeom>
        </p:spPr>
      </p:pic>
      <p:pic>
        <p:nvPicPr>
          <p:cNvPr id="8" name="Afbeelding 7" descr="plan uitbreiding LO antwerpen met garnizoenstad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>
          <a:xfrm>
            <a:off x="611560" y="3068960"/>
            <a:ext cx="2739536" cy="280454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491880" y="458112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>			</a:t>
            </a:r>
            <a:r>
              <a:rPr lang="nl-BE" dirty="0" err="1" smtClean="0">
                <a:solidFill>
                  <a:schemeClr val="bg2">
                    <a:lumMod val="10000"/>
                  </a:schemeClr>
                </a:solidFill>
              </a:rPr>
              <a:t>Mule</a:t>
            </a:r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> Jenny</a:t>
            </a:r>
          </a:p>
          <a:p>
            <a:endParaRPr lang="nl-BE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>Napoleon: de man had een plan (voor Antwerpen)</a:t>
            </a:r>
            <a:endParaRPr lang="nl-NL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2060"/>
                </a:solidFill>
              </a:rPr>
              <a:t>De Spanjaard, den Oostenrijker, </a:t>
            </a:r>
            <a:br>
              <a:rPr lang="nl-BE" dirty="0" smtClean="0">
                <a:solidFill>
                  <a:srgbClr val="002060"/>
                </a:solidFill>
              </a:rPr>
            </a:br>
            <a:r>
              <a:rPr lang="nl-BE" dirty="0" smtClean="0">
                <a:solidFill>
                  <a:srgbClr val="002060"/>
                </a:solidFill>
              </a:rPr>
              <a:t>de Fransoos, den </a:t>
            </a:r>
            <a:r>
              <a:rPr lang="nl-BE" dirty="0" err="1" smtClean="0">
                <a:solidFill>
                  <a:srgbClr val="002060"/>
                </a:solidFill>
              </a:rPr>
              <a:t>Ollander</a:t>
            </a:r>
            <a:r>
              <a:rPr lang="nl-BE" dirty="0" smtClean="0">
                <a:solidFill>
                  <a:srgbClr val="002060"/>
                </a:solidFill>
              </a:rPr>
              <a:t>, de Mof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3528" y="155679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sz="2400" i="1" dirty="0" smtClean="0">
                <a:solidFill>
                  <a:srgbClr val="002060"/>
                </a:solidFill>
              </a:rPr>
              <a:t>Marktplaats, slagveld  </a:t>
            </a:r>
            <a:r>
              <a:rPr lang="nl-BE" sz="2400" dirty="0" smtClean="0">
                <a:solidFill>
                  <a:srgbClr val="002060"/>
                </a:solidFill>
              </a:rPr>
              <a:t>en </a:t>
            </a:r>
            <a:r>
              <a:rPr lang="nl-BE" sz="2400" i="1" dirty="0" smtClean="0">
                <a:solidFill>
                  <a:srgbClr val="002060"/>
                </a:solidFill>
              </a:rPr>
              <a:t>bed</a:t>
            </a:r>
            <a:r>
              <a:rPr lang="nl-BE" sz="2400" dirty="0" smtClean="0">
                <a:solidFill>
                  <a:srgbClr val="002060"/>
                </a:solidFill>
              </a:rPr>
              <a:t> van West-Europa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39552" y="22768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</a:rPr>
              <a:t>Verenigd Koninkrijk</a:t>
            </a:r>
          </a:p>
          <a:p>
            <a:r>
              <a:rPr lang="nl-NL" sz="2800" b="1" dirty="0" smtClean="0">
                <a:solidFill>
                  <a:srgbClr val="FF0000"/>
                </a:solidFill>
              </a:rPr>
              <a:t> der Nederlanden</a:t>
            </a:r>
            <a:endParaRPr lang="nl-NL" sz="2800" b="1" dirty="0">
              <a:solidFill>
                <a:srgbClr val="FF0000"/>
              </a:solidFill>
            </a:endParaRPr>
          </a:p>
        </p:txBody>
      </p:sp>
      <p:pic>
        <p:nvPicPr>
          <p:cNvPr id="6" name="Afbeelding 5" descr="419px-Pays-B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060848"/>
            <a:ext cx="3148868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2060"/>
                </a:solidFill>
              </a:rPr>
              <a:t>De Spanjaard, den Oostenrijker, </a:t>
            </a:r>
            <a:br>
              <a:rPr lang="nl-BE" dirty="0" smtClean="0">
                <a:solidFill>
                  <a:srgbClr val="002060"/>
                </a:solidFill>
              </a:rPr>
            </a:br>
            <a:r>
              <a:rPr lang="nl-BE" dirty="0" smtClean="0">
                <a:solidFill>
                  <a:srgbClr val="002060"/>
                </a:solidFill>
              </a:rPr>
              <a:t>de Fransoos, den </a:t>
            </a:r>
            <a:r>
              <a:rPr lang="nl-BE" dirty="0" err="1" smtClean="0">
                <a:solidFill>
                  <a:srgbClr val="002060"/>
                </a:solidFill>
              </a:rPr>
              <a:t>Ollander</a:t>
            </a:r>
            <a:r>
              <a:rPr lang="nl-BE" dirty="0" smtClean="0">
                <a:solidFill>
                  <a:srgbClr val="002060"/>
                </a:solidFill>
              </a:rPr>
              <a:t>, de Mof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3528" y="155679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sz="2400" i="1" dirty="0" smtClean="0">
                <a:solidFill>
                  <a:srgbClr val="002060"/>
                </a:solidFill>
              </a:rPr>
              <a:t>Marktplaats, slagveld  </a:t>
            </a:r>
            <a:r>
              <a:rPr lang="nl-BE" sz="2400" dirty="0" smtClean="0">
                <a:solidFill>
                  <a:srgbClr val="002060"/>
                </a:solidFill>
              </a:rPr>
              <a:t>en </a:t>
            </a:r>
            <a:r>
              <a:rPr lang="nl-BE" sz="2400" i="1" dirty="0" smtClean="0">
                <a:solidFill>
                  <a:srgbClr val="002060"/>
                </a:solidFill>
              </a:rPr>
              <a:t>bed</a:t>
            </a:r>
            <a:r>
              <a:rPr lang="nl-BE" sz="2400" dirty="0" smtClean="0">
                <a:solidFill>
                  <a:srgbClr val="002060"/>
                </a:solidFill>
              </a:rPr>
              <a:t> van West-Europa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39552" y="227687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</a:rPr>
              <a:t>W.O. I+II </a:t>
            </a:r>
            <a:endParaRPr lang="nl-NL" sz="2800" b="1" dirty="0">
              <a:solidFill>
                <a:srgbClr val="FF0000"/>
              </a:solidFill>
            </a:endParaRPr>
          </a:p>
        </p:txBody>
      </p:sp>
      <p:pic>
        <p:nvPicPr>
          <p:cNvPr id="9" name="Afbeelding 8" descr="w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4874493" cy="2886031"/>
          </a:xfrm>
          <a:prstGeom prst="rect">
            <a:avLst/>
          </a:prstGeom>
        </p:spPr>
      </p:pic>
      <p:pic>
        <p:nvPicPr>
          <p:cNvPr id="8" name="Afbeelding 7" descr="breendo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2003" y="2060848"/>
            <a:ext cx="4300477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reinheid, de volksgemeenschap, de ironie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nl-BE" dirty="0" smtClean="0">
              <a:solidFill>
                <a:schemeClr val="bg2">
                  <a:lumMod val="10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endParaRPr lang="nl-BE" dirty="0" smtClean="0">
              <a:solidFill>
                <a:schemeClr val="bg2">
                  <a:lumMod val="10000"/>
                </a:schemeClr>
              </a:solidFill>
              <a:sym typeface="Wingdings" pitchFamily="2" charset="2"/>
            </a:endParaRPr>
          </a:p>
          <a:p>
            <a:pPr algn="ctr">
              <a:buNone/>
            </a:pPr>
            <a:r>
              <a:rPr lang="nl-BE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Het nageslacht van Rubens en </a:t>
            </a:r>
            <a:r>
              <a:rPr lang="nl-BE" dirty="0" err="1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Jordaens</a:t>
            </a:r>
            <a:r>
              <a:rPr lang="nl-BE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 …</a:t>
            </a:r>
          </a:p>
          <a:p>
            <a:pPr algn="ctr">
              <a:buNone/>
            </a:pPr>
            <a:endParaRPr lang="nl-BE" dirty="0" smtClean="0">
              <a:solidFill>
                <a:schemeClr val="bg2">
                  <a:lumMod val="10000"/>
                </a:schemeClr>
              </a:solidFill>
              <a:sym typeface="Wingdings" pitchFamily="2" charset="2"/>
            </a:endParaRPr>
          </a:p>
          <a:p>
            <a:pPr algn="ctr">
              <a:buNone/>
            </a:pPr>
            <a:r>
              <a:rPr lang="nl-BE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… bestond uit bastaarden van </a:t>
            </a:r>
          </a:p>
          <a:p>
            <a:pPr algn="ctr">
              <a:buNone/>
            </a:pPr>
            <a:r>
              <a:rPr lang="nl-BE" dirty="0" err="1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Kleist</a:t>
            </a:r>
            <a:r>
              <a:rPr lang="nl-BE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, </a:t>
            </a:r>
            <a:r>
              <a:rPr lang="nl-BE" dirty="0" err="1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Clemenceau</a:t>
            </a:r>
            <a:r>
              <a:rPr lang="nl-BE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 en </a:t>
            </a:r>
            <a:r>
              <a:rPr lang="nl-BE" dirty="0" err="1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Cortez</a:t>
            </a:r>
            <a:endParaRPr lang="nl-NL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Jacques </a:t>
            </a:r>
            <a:r>
              <a:rPr lang="nl-NL" b="1" dirty="0" smtClean="0">
                <a:solidFill>
                  <a:srgbClr val="C00000"/>
                </a:solidFill>
              </a:rPr>
              <a:t>Brel MIJN </a:t>
            </a:r>
            <a:r>
              <a:rPr lang="nl-NL" b="1" dirty="0" smtClean="0">
                <a:solidFill>
                  <a:srgbClr val="C00000"/>
                </a:solidFill>
              </a:rPr>
              <a:t>VLAKKE LAND</a:t>
            </a:r>
            <a:br>
              <a:rPr lang="nl-NL" b="1" dirty="0" smtClean="0">
                <a:solidFill>
                  <a:srgbClr val="C00000"/>
                </a:solidFill>
              </a:rPr>
            </a:br>
            <a:r>
              <a:rPr lang="nl-NL" i="1" dirty="0" smtClean="0">
                <a:solidFill>
                  <a:srgbClr val="C00000"/>
                </a:solidFill>
              </a:rPr>
              <a:t>(</a:t>
            </a:r>
            <a:r>
              <a:rPr lang="nl-NL" i="1" dirty="0" err="1" smtClean="0">
                <a:solidFill>
                  <a:srgbClr val="C00000"/>
                </a:solidFill>
              </a:rPr>
              <a:t>Le</a:t>
            </a:r>
            <a:r>
              <a:rPr lang="nl-NL" i="1" dirty="0" smtClean="0">
                <a:solidFill>
                  <a:srgbClr val="C00000"/>
                </a:solidFill>
              </a:rPr>
              <a:t> plat </a:t>
            </a:r>
            <a:r>
              <a:rPr lang="nl-NL" i="1" dirty="0" err="1" smtClean="0">
                <a:solidFill>
                  <a:srgbClr val="C00000"/>
                </a:solidFill>
              </a:rPr>
              <a:t>pays</a:t>
            </a:r>
            <a:r>
              <a:rPr lang="nl-NL" i="1" dirty="0" smtClean="0">
                <a:solidFill>
                  <a:srgbClr val="C00000"/>
                </a:solidFill>
              </a:rPr>
              <a:t>)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Wanneer de Noordzee koppig breekt aan hoge duinen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En witte vlokken schuim uiteen slaan op de kruinen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Wanneer de norse vloed beukt op het zwart basalt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En over dijk en duin de grijze nevel valt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Wanneer bij eb het strand woest is als een woestijn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En natte westenwinden gieren van venijn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nl-NL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Dan 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vecht mijn land, mijn vlakke land.</a:t>
            </a:r>
            <a:endParaRPr lang="nl-NL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/>
          </a:bodyPr>
          <a:lstStyle/>
          <a:p>
            <a:pPr algn="ctr"/>
            <a:r>
              <a:rPr lang="nl-BE" dirty="0" smtClean="0">
                <a:solidFill>
                  <a:srgbClr val="002060"/>
                </a:solidFill>
              </a:rPr>
              <a:t>Antwerpen als het NY van </a:t>
            </a:r>
            <a:br>
              <a:rPr lang="nl-BE" dirty="0" smtClean="0">
                <a:solidFill>
                  <a:srgbClr val="002060"/>
                </a:solidFill>
              </a:rPr>
            </a:br>
            <a:r>
              <a:rPr lang="nl-BE" dirty="0" smtClean="0">
                <a:solidFill>
                  <a:srgbClr val="002060"/>
                </a:solidFill>
              </a:rPr>
              <a:t>de late middeleeuwen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“The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media of New York City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are internationally influential, and include some of the most important newspapers, largest publishing houses, most prolific television studios, and biggest record companies in the world. It is a major global center for the television, music, newspaper, book and magazine publishing industries. “(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WikiPedia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nl-NL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Jacques </a:t>
            </a:r>
            <a:r>
              <a:rPr lang="nl-NL" b="1" dirty="0" smtClean="0">
                <a:solidFill>
                  <a:srgbClr val="C00000"/>
                </a:solidFill>
              </a:rPr>
              <a:t>Brel MIJN </a:t>
            </a:r>
            <a:r>
              <a:rPr lang="nl-NL" b="1" dirty="0" smtClean="0">
                <a:solidFill>
                  <a:srgbClr val="C00000"/>
                </a:solidFill>
              </a:rPr>
              <a:t>VLAKKE LAND</a:t>
            </a:r>
            <a:br>
              <a:rPr lang="nl-NL" b="1" dirty="0" smtClean="0">
                <a:solidFill>
                  <a:srgbClr val="C00000"/>
                </a:solidFill>
              </a:rPr>
            </a:br>
            <a:r>
              <a:rPr lang="nl-NL" i="1" dirty="0" smtClean="0">
                <a:solidFill>
                  <a:srgbClr val="C00000"/>
                </a:solidFill>
              </a:rPr>
              <a:t>(</a:t>
            </a:r>
            <a:r>
              <a:rPr lang="nl-NL" i="1" dirty="0" err="1" smtClean="0">
                <a:solidFill>
                  <a:srgbClr val="C00000"/>
                </a:solidFill>
              </a:rPr>
              <a:t>Le</a:t>
            </a:r>
            <a:r>
              <a:rPr lang="nl-NL" i="1" dirty="0" smtClean="0">
                <a:solidFill>
                  <a:srgbClr val="C00000"/>
                </a:solidFill>
              </a:rPr>
              <a:t> plat </a:t>
            </a:r>
            <a:r>
              <a:rPr lang="nl-NL" i="1" dirty="0" err="1" smtClean="0">
                <a:solidFill>
                  <a:srgbClr val="C00000"/>
                </a:solidFill>
              </a:rPr>
              <a:t>pays</a:t>
            </a:r>
            <a:r>
              <a:rPr lang="nl-NL" i="1" dirty="0" smtClean="0">
                <a:solidFill>
                  <a:srgbClr val="C00000"/>
                </a:solidFill>
              </a:rPr>
              <a:t>)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Wanneer de regen daalt op straten, pleinen, perken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Op dak en torenspits van hemelhoge kerken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Die in dit vlakke land de enige bergen zijn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Wanneer onder de wolken mensen dwergen zijn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Wanneer de dagen gaan in domme regelmaat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Een bolle oostenwind het land nog vlakker slaat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nl-NL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Dan 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wacht mijn land, mijn vlakke land</a:t>
            </a:r>
            <a:endParaRPr lang="nl-NL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Jacques </a:t>
            </a:r>
            <a:r>
              <a:rPr lang="nl-NL" b="1" dirty="0" smtClean="0">
                <a:solidFill>
                  <a:srgbClr val="C00000"/>
                </a:solidFill>
              </a:rPr>
              <a:t>Brel MIJN </a:t>
            </a:r>
            <a:r>
              <a:rPr lang="nl-NL" b="1" dirty="0" smtClean="0">
                <a:solidFill>
                  <a:srgbClr val="C00000"/>
                </a:solidFill>
              </a:rPr>
              <a:t>VLAKKE LAND</a:t>
            </a:r>
            <a:br>
              <a:rPr lang="nl-NL" b="1" dirty="0" smtClean="0">
                <a:solidFill>
                  <a:srgbClr val="C00000"/>
                </a:solidFill>
              </a:rPr>
            </a:br>
            <a:r>
              <a:rPr lang="nl-NL" i="1" dirty="0" smtClean="0">
                <a:solidFill>
                  <a:srgbClr val="C00000"/>
                </a:solidFill>
              </a:rPr>
              <a:t>(</a:t>
            </a:r>
            <a:r>
              <a:rPr lang="nl-NL" i="1" dirty="0" err="1" smtClean="0">
                <a:solidFill>
                  <a:srgbClr val="C00000"/>
                </a:solidFill>
              </a:rPr>
              <a:t>Le</a:t>
            </a:r>
            <a:r>
              <a:rPr lang="nl-NL" i="1" dirty="0" smtClean="0">
                <a:solidFill>
                  <a:srgbClr val="C00000"/>
                </a:solidFill>
              </a:rPr>
              <a:t> plat </a:t>
            </a:r>
            <a:r>
              <a:rPr lang="nl-NL" i="1" dirty="0" err="1" smtClean="0">
                <a:solidFill>
                  <a:srgbClr val="C00000"/>
                </a:solidFill>
              </a:rPr>
              <a:t>pays</a:t>
            </a:r>
            <a:r>
              <a:rPr lang="nl-NL" i="1" dirty="0" smtClean="0">
                <a:solidFill>
                  <a:srgbClr val="C00000"/>
                </a:solidFill>
              </a:rPr>
              <a:t>)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Wanneer de lage lucht vlak over het water scheert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Wanneer de lage lucht ons nederigheid leert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Wanneer de lage lucht er grijs als leisteen is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Wanneer de lage lucht er vaal als keileem is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Wanneer de noordenwind de vlakte vierendeelt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Wanneer de noordenwind er onze adem steelt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nl-NL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Dan 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kraakt mijn land, mijn vlakke land</a:t>
            </a:r>
            <a:endParaRPr lang="nl-NL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Jacques </a:t>
            </a:r>
            <a:r>
              <a:rPr lang="nl-NL" b="1" dirty="0" smtClean="0">
                <a:solidFill>
                  <a:srgbClr val="C00000"/>
                </a:solidFill>
              </a:rPr>
              <a:t>Brel MIJN </a:t>
            </a:r>
            <a:r>
              <a:rPr lang="nl-NL" b="1" dirty="0" smtClean="0">
                <a:solidFill>
                  <a:srgbClr val="C00000"/>
                </a:solidFill>
              </a:rPr>
              <a:t>VLAKKE LAND</a:t>
            </a:r>
            <a:br>
              <a:rPr lang="nl-NL" b="1" dirty="0" smtClean="0">
                <a:solidFill>
                  <a:srgbClr val="C00000"/>
                </a:solidFill>
              </a:rPr>
            </a:br>
            <a:r>
              <a:rPr lang="nl-NL" i="1" dirty="0" smtClean="0">
                <a:solidFill>
                  <a:srgbClr val="C00000"/>
                </a:solidFill>
              </a:rPr>
              <a:t>(</a:t>
            </a:r>
            <a:r>
              <a:rPr lang="nl-NL" i="1" dirty="0" err="1" smtClean="0">
                <a:solidFill>
                  <a:srgbClr val="C00000"/>
                </a:solidFill>
              </a:rPr>
              <a:t>Le</a:t>
            </a:r>
            <a:r>
              <a:rPr lang="nl-NL" i="1" dirty="0" smtClean="0">
                <a:solidFill>
                  <a:srgbClr val="C00000"/>
                </a:solidFill>
              </a:rPr>
              <a:t> plat </a:t>
            </a:r>
            <a:r>
              <a:rPr lang="nl-NL" i="1" dirty="0" err="1" smtClean="0">
                <a:solidFill>
                  <a:srgbClr val="C00000"/>
                </a:solidFill>
              </a:rPr>
              <a:t>pays</a:t>
            </a:r>
            <a:r>
              <a:rPr lang="nl-NL" i="1" dirty="0" smtClean="0">
                <a:solidFill>
                  <a:srgbClr val="C00000"/>
                </a:solidFill>
              </a:rPr>
              <a:t>)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Wanneer de Schelde blinkt in zuidelijke zon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En elke Vlaamse vrouw flaneert in zonjapon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Wanneer de eerste spin zijn </a:t>
            </a:r>
            <a:r>
              <a:rPr lang="nl-NL" dirty="0" err="1" smtClean="0">
                <a:solidFill>
                  <a:schemeClr val="bg2">
                    <a:lumMod val="10000"/>
                  </a:schemeClr>
                </a:solidFill>
              </a:rPr>
              <a:t>lente-webben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 weeft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Of dampende het veld in juli zonlicht beeft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Wanneer de zuidenwind er schatert door het graan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Wanneer de zuidenwind er jubelt langs de baan</a:t>
            </a:r>
            <a:br>
              <a:rPr lang="nl-NL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nl-NL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Dan 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juicht mijn land, mijn vlakke land</a:t>
            </a:r>
            <a:endParaRPr lang="nl-NL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reinheid, de volksgemeenschap, de ironie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nl-NL" sz="2800" b="1" dirty="0" smtClean="0">
                <a:solidFill>
                  <a:srgbClr val="C00000"/>
                </a:solidFill>
              </a:rPr>
              <a:t>Koddig </a:t>
            </a:r>
            <a:r>
              <a:rPr lang="nl-NL" sz="2800" b="1" dirty="0" smtClean="0">
                <a:solidFill>
                  <a:srgbClr val="C00000"/>
                </a:solidFill>
              </a:rPr>
              <a:t>Vlaanderen </a:t>
            </a:r>
          </a:p>
          <a:p>
            <a:pPr>
              <a:buNone/>
            </a:pPr>
            <a:r>
              <a:rPr lang="nl-NL" sz="2800" b="1" dirty="0" smtClean="0">
                <a:solidFill>
                  <a:srgbClr val="C00000"/>
                </a:solidFill>
              </a:rPr>
              <a:t>KUNSTENAARS </a:t>
            </a:r>
            <a:r>
              <a:rPr lang="nl-NL" sz="2800" b="1" dirty="0" smtClean="0">
                <a:solidFill>
                  <a:srgbClr val="C00000"/>
                </a:solidFill>
              </a:rPr>
              <a:t>VERSUS NATIONALISTEN</a:t>
            </a:r>
          </a:p>
          <a:p>
            <a:pPr>
              <a:buNone/>
            </a:pPr>
            <a:r>
              <a:rPr lang="nl-NL" sz="2000" dirty="0" smtClean="0">
                <a:solidFill>
                  <a:srgbClr val="C00000"/>
                </a:solidFill>
              </a:rPr>
              <a:t>De Standaard, maandag </a:t>
            </a:r>
            <a:r>
              <a:rPr lang="nl-NL" sz="2000" dirty="0" smtClean="0">
                <a:solidFill>
                  <a:srgbClr val="C00000"/>
                </a:solidFill>
              </a:rPr>
              <a:t>28 februari </a:t>
            </a:r>
            <a:r>
              <a:rPr lang="nl-NL" sz="2000" dirty="0" smtClean="0">
                <a:solidFill>
                  <a:srgbClr val="C00000"/>
                </a:solidFill>
              </a:rPr>
              <a:t>2011</a:t>
            </a:r>
            <a:endParaRPr lang="nl-NL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nl-NL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nl-NL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nl-NL" sz="2000" b="1" dirty="0" smtClean="0">
                <a:solidFill>
                  <a:schemeClr val="bg2">
                    <a:lumMod val="10000"/>
                  </a:schemeClr>
                </a:solidFill>
              </a:rPr>
              <a:t>KEVIN ABSILLIS Wie</a:t>
            </a:r>
            <a:r>
              <a:rPr lang="nl-NL" sz="2000" b="1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r>
              <a:rPr lang="nl-NL" sz="2000" dirty="0" smtClean="0">
                <a:solidFill>
                  <a:schemeClr val="bg2">
                    <a:lumMod val="10000"/>
                  </a:schemeClr>
                </a:solidFill>
              </a:rPr>
              <a:t> Auteur en docent moderne Nederlandse letterkunde aan de UA. </a:t>
            </a:r>
            <a:r>
              <a:rPr lang="nl-NL" sz="2000" b="1" dirty="0" smtClean="0">
                <a:solidFill>
                  <a:schemeClr val="bg2">
                    <a:lumMod val="10000"/>
                  </a:schemeClr>
                </a:solidFill>
              </a:rPr>
              <a:t>Wat?</a:t>
            </a:r>
            <a:r>
              <a:rPr lang="nl-NL" sz="2000" dirty="0" smtClean="0">
                <a:solidFill>
                  <a:schemeClr val="bg2">
                    <a:lumMod val="10000"/>
                  </a:schemeClr>
                </a:solidFill>
              </a:rPr>
              <a:t> De onder intellectuelen en kunstenaars heersende visie op Vlaanderen, is neerbuigend. </a:t>
            </a:r>
            <a:r>
              <a:rPr lang="nl-NL" sz="2000" b="1" dirty="0" smtClean="0">
                <a:solidFill>
                  <a:schemeClr val="bg2">
                    <a:lumMod val="10000"/>
                  </a:schemeClr>
                </a:solidFill>
              </a:rPr>
              <a:t>Waarom?</a:t>
            </a:r>
            <a:r>
              <a:rPr lang="nl-NL" sz="2000" dirty="0" smtClean="0">
                <a:solidFill>
                  <a:schemeClr val="bg2">
                    <a:lumMod val="10000"/>
                  </a:schemeClr>
                </a:solidFill>
              </a:rPr>
              <a:t> Een Vlaming mag in het beste geval koddig heten, in het slechtste geval verzuurd.</a:t>
            </a:r>
            <a:endParaRPr lang="nl-BE" sz="2000" dirty="0" smtClean="0">
              <a:solidFill>
                <a:schemeClr val="bg2">
                  <a:lumMod val="10000"/>
                </a:schemeClr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</a:t>
            </a:r>
            <a:r>
              <a:rPr lang="nl-BE" dirty="0" smtClean="0"/>
              <a:t>e fermette, de leeuw</a:t>
            </a:r>
            <a:endParaRPr lang="nl-NL" dirty="0"/>
          </a:p>
        </p:txBody>
      </p:sp>
      <p:pic>
        <p:nvPicPr>
          <p:cNvPr id="4" name="Tijdelijke aanduiding voor inhoud 3" descr="Fermette-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95536" y="1628800"/>
            <a:ext cx="2792148" cy="209411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</a:t>
            </a:r>
            <a:r>
              <a:rPr lang="nl-BE" dirty="0" smtClean="0"/>
              <a:t>e fermette, de leeuw</a:t>
            </a:r>
            <a:endParaRPr lang="nl-NL" dirty="0"/>
          </a:p>
        </p:txBody>
      </p:sp>
      <p:pic>
        <p:nvPicPr>
          <p:cNvPr id="4" name="Tijdelijke aanduiding voor inhoud 3" descr="Fermette-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95536" y="1628800"/>
            <a:ext cx="2792148" cy="2094111"/>
          </a:xfrm>
        </p:spPr>
      </p:pic>
      <p:pic>
        <p:nvPicPr>
          <p:cNvPr id="5" name="Afbeelding 4" descr="leeuw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700808"/>
            <a:ext cx="2266950" cy="20097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</a:t>
            </a:r>
            <a:r>
              <a:rPr lang="nl-BE" dirty="0" smtClean="0"/>
              <a:t>e fermette, de leeuw</a:t>
            </a:r>
            <a:endParaRPr lang="nl-NL" dirty="0"/>
          </a:p>
        </p:txBody>
      </p:sp>
      <p:pic>
        <p:nvPicPr>
          <p:cNvPr id="4" name="Tijdelijke aanduiding voor inhoud 3" descr="Fermette-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95536" y="1628800"/>
            <a:ext cx="2792148" cy="2094111"/>
          </a:xfrm>
        </p:spPr>
      </p:pic>
      <p:pic>
        <p:nvPicPr>
          <p:cNvPr id="5" name="Afbeelding 4" descr="leeuw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700808"/>
            <a:ext cx="2266950" cy="2009775"/>
          </a:xfrm>
          <a:prstGeom prst="rect">
            <a:avLst/>
          </a:prstGeom>
        </p:spPr>
      </p:pic>
      <p:pic>
        <p:nvPicPr>
          <p:cNvPr id="6" name="Afbeelding 5" descr="leeuw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844824"/>
            <a:ext cx="2618473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</a:t>
            </a:r>
            <a:r>
              <a:rPr lang="nl-BE" dirty="0" smtClean="0"/>
              <a:t>e fermette, de leeuw</a:t>
            </a:r>
            <a:endParaRPr lang="nl-NL" dirty="0"/>
          </a:p>
        </p:txBody>
      </p:sp>
      <p:pic>
        <p:nvPicPr>
          <p:cNvPr id="4" name="Tijdelijke aanduiding voor inhoud 3" descr="Fermette-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95536" y="1628800"/>
            <a:ext cx="2792148" cy="2094111"/>
          </a:xfrm>
        </p:spPr>
      </p:pic>
      <p:pic>
        <p:nvPicPr>
          <p:cNvPr id="5" name="Afbeelding 4" descr="leeuw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700808"/>
            <a:ext cx="2266950" cy="2009775"/>
          </a:xfrm>
          <a:prstGeom prst="rect">
            <a:avLst/>
          </a:prstGeom>
        </p:spPr>
      </p:pic>
      <p:pic>
        <p:nvPicPr>
          <p:cNvPr id="6" name="Afbeelding 5" descr="leeuw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844824"/>
            <a:ext cx="2618473" cy="1800200"/>
          </a:xfrm>
          <a:prstGeom prst="rect">
            <a:avLst/>
          </a:prstGeom>
        </p:spPr>
      </p:pic>
      <p:pic>
        <p:nvPicPr>
          <p:cNvPr id="7" name="Afbeelding 6" descr="leeuw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3861048"/>
            <a:ext cx="1866900" cy="2447925"/>
          </a:xfrm>
          <a:prstGeom prst="rect">
            <a:avLst/>
          </a:prstGeom>
        </p:spPr>
      </p:pic>
      <p:pic>
        <p:nvPicPr>
          <p:cNvPr id="8" name="Afbeelding 7" descr="leeuw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3933056"/>
            <a:ext cx="2304256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</a:t>
            </a:r>
            <a:r>
              <a:rPr lang="nl-BE" dirty="0" smtClean="0"/>
              <a:t>et Klein Kasteeltje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klein_kasteeltje.jpgm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4850904" cy="3638178"/>
          </a:xfrm>
          <a:prstGeom prst="rect">
            <a:avLst/>
          </a:prstGeom>
        </p:spPr>
      </p:pic>
      <p:pic>
        <p:nvPicPr>
          <p:cNvPr id="5" name="Afbeelding 4" descr="klein kasteeltj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501008"/>
            <a:ext cx="4032448" cy="268229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nl-BE" sz="96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cs-CZ" sz="9600" dirty="0" smtClean="0">
                <a:solidFill>
                  <a:schemeClr val="bg2">
                    <a:lumMod val="10000"/>
                  </a:schemeClr>
                </a:solidFill>
              </a:rPr>
              <a:t>Děkuji</a:t>
            </a:r>
            <a:r>
              <a:rPr lang="nl-BE" sz="9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nl-BE" sz="9600" dirty="0" err="1" smtClean="0">
                <a:solidFill>
                  <a:schemeClr val="bg2">
                    <a:lumMod val="10000"/>
                  </a:schemeClr>
                </a:solidFill>
              </a:rPr>
              <a:t>Brno</a:t>
            </a:r>
            <a:r>
              <a:rPr lang="nl-BE" sz="9600" dirty="0" smtClean="0">
                <a:solidFill>
                  <a:schemeClr val="bg2">
                    <a:lumMod val="10000"/>
                  </a:schemeClr>
                </a:solidFill>
              </a:rPr>
              <a:t>!</a:t>
            </a:r>
            <a:endParaRPr lang="nl-NL" sz="9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>
                <a:solidFill>
                  <a:srgbClr val="002060"/>
                </a:solidFill>
              </a:rPr>
              <a:t>Antwerpen als het NY van </a:t>
            </a:r>
            <a:br>
              <a:rPr lang="nl-BE" dirty="0" smtClean="0">
                <a:solidFill>
                  <a:srgbClr val="002060"/>
                </a:solidFill>
              </a:rPr>
            </a:br>
            <a:r>
              <a:rPr lang="nl-BE" dirty="0" smtClean="0">
                <a:solidFill>
                  <a:srgbClr val="002060"/>
                </a:solidFill>
              </a:rPr>
              <a:t>de late middeleeuwen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Tijdelijke aanduiding voor inhoud 3" descr="Plantij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4922261" cy="3675288"/>
          </a:xfrm>
        </p:spPr>
      </p:pic>
      <p:sp>
        <p:nvSpPr>
          <p:cNvPr id="5" name="Rechthoek 4"/>
          <p:cNvSpPr/>
          <p:nvPr/>
        </p:nvSpPr>
        <p:spPr>
          <a:xfrm>
            <a:off x="5796136" y="2420888"/>
            <a:ext cx="2915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chemeClr val="bg2">
                    <a:lumMod val="10000"/>
                  </a:schemeClr>
                </a:solidFill>
              </a:rPr>
              <a:t>“Een belangrijke verspreider van propagandamateriaal als boeken en pamfletten voor de Opstand was onder meer de drukkerij van </a:t>
            </a:r>
            <a:r>
              <a:rPr lang="nl-NL" sz="2400" dirty="0" err="1" smtClean="0">
                <a:solidFill>
                  <a:schemeClr val="bg2">
                    <a:lumMod val="10000"/>
                  </a:schemeClr>
                </a:solidFill>
              </a:rPr>
              <a:t>Plantijn</a:t>
            </a:r>
            <a:r>
              <a:rPr lang="nl-NL" sz="2400" dirty="0" smtClean="0">
                <a:solidFill>
                  <a:schemeClr val="bg2">
                    <a:lumMod val="10000"/>
                  </a:schemeClr>
                </a:solidFill>
              </a:rPr>
              <a:t>.”</a:t>
            </a:r>
            <a:endParaRPr lang="nl-NL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67544" y="5805264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dirty="0" smtClean="0"/>
              <a:t>http://members.home.nl/tetrode/Watergeuzen/Geuzen.htm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minister-ziet-fusie-beveren-kruibeke-als-modeldossier-poll_5_460x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2577020" cy="1602234"/>
          </a:xfrm>
        </p:spPr>
      </p:pic>
      <p:pic>
        <p:nvPicPr>
          <p:cNvPr id="5" name="Afbeelding 4" descr="treme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844824"/>
            <a:ext cx="3275072" cy="223908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11560" y="3933056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2">
                    <a:lumMod val="10000"/>
                  </a:schemeClr>
                </a:solidFill>
              </a:rPr>
              <a:t>b</a:t>
            </a:r>
            <a:r>
              <a:rPr lang="nl-BE" sz="2800" dirty="0" smtClean="0">
                <a:solidFill>
                  <a:schemeClr val="bg2">
                    <a:lumMod val="10000"/>
                  </a:schemeClr>
                </a:solidFill>
              </a:rPr>
              <a:t>even  </a:t>
            </a:r>
            <a:r>
              <a:rPr lang="nl-BE" sz="2800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 </a:t>
            </a:r>
            <a:r>
              <a:rPr lang="nl-BE" sz="2800" b="1" i="1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Beveren</a:t>
            </a:r>
          </a:p>
          <a:p>
            <a:endParaRPr lang="nl-BE" sz="2800" dirty="0">
              <a:solidFill>
                <a:schemeClr val="bg2">
                  <a:lumMod val="10000"/>
                </a:schemeClr>
              </a:solidFill>
              <a:sym typeface="Wingdings" pitchFamily="2" charset="2"/>
            </a:endParaRPr>
          </a:p>
          <a:p>
            <a:r>
              <a:rPr lang="nl-BE" sz="2800" dirty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t</a:t>
            </a:r>
            <a:r>
              <a:rPr lang="nl-BE" sz="2800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remolo  </a:t>
            </a:r>
            <a:r>
              <a:rPr lang="nl-BE" sz="2800" b="1" i="1" dirty="0" err="1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Tremelo</a:t>
            </a:r>
            <a:endParaRPr lang="nl-NL" sz="2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B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B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B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B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B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B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B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BE" sz="3100" dirty="0" smtClean="0">
                <a:solidFill>
                  <a:schemeClr val="bg2">
                    <a:lumMod val="10000"/>
                  </a:schemeClr>
                </a:solidFill>
              </a:rPr>
              <a:t>“Een wereldhaven van handel, kunst en </a:t>
            </a:r>
            <a:r>
              <a:rPr lang="nl-BE" sz="3100" dirty="0" err="1" smtClean="0">
                <a:solidFill>
                  <a:schemeClr val="bg2">
                    <a:lumMod val="10000"/>
                  </a:schemeClr>
                </a:solidFill>
              </a:rPr>
              <a:t>hoerderij</a:t>
            </a:r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>”</a:t>
            </a:r>
            <a:br>
              <a:rPr lang="nl-BE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b="1" dirty="0" err="1" smtClean="0">
                <a:solidFill>
                  <a:schemeClr val="bg2">
                    <a:lumMod val="10000"/>
                  </a:schemeClr>
                </a:solidFill>
              </a:rPr>
              <a:t>emporicum</a:t>
            </a:r>
            <a:endParaRPr lang="nl-NL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    Lofdicht op een handelsstad of stapelplaats, behorend tot het genre van het </a:t>
            </a:r>
            <a:r>
              <a:rPr lang="nl-NL" b="1" dirty="0" err="1" smtClean="0">
                <a:solidFill>
                  <a:schemeClr val="bg2">
                    <a:lumMod val="10000"/>
                  </a:schemeClr>
                </a:solidFill>
              </a:rPr>
              <a:t>stededicht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. De kenmerken van het </a:t>
            </a:r>
            <a:r>
              <a:rPr lang="nl-NL" dirty="0" err="1" smtClean="0">
                <a:solidFill>
                  <a:schemeClr val="bg2">
                    <a:lumMod val="10000"/>
                  </a:schemeClr>
                </a:solidFill>
              </a:rPr>
              <a:t>stededicht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 zijn op het </a:t>
            </a:r>
            <a:r>
              <a:rPr lang="nl-NL" dirty="0" err="1" smtClean="0">
                <a:solidFill>
                  <a:schemeClr val="bg2">
                    <a:lumMod val="10000"/>
                  </a:schemeClr>
                </a:solidFill>
              </a:rPr>
              <a:t>emporicum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 onverkort van toepassing. In het </a:t>
            </a:r>
            <a:r>
              <a:rPr lang="nl-NL" dirty="0" err="1" smtClean="0">
                <a:solidFill>
                  <a:schemeClr val="bg2">
                    <a:lumMod val="10000"/>
                  </a:schemeClr>
                </a:solidFill>
              </a:rPr>
              <a:t>emporicum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 zijn echter nadrukkelijker </a:t>
            </a:r>
            <a:r>
              <a:rPr lang="nl-NL" dirty="0" err="1" smtClean="0">
                <a:solidFill>
                  <a:schemeClr val="bg2">
                    <a:lumMod val="10000"/>
                  </a:schemeClr>
                </a:solidFill>
              </a:rPr>
              <a:t>sexuele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 metaforen aanwezig in verband met de </a:t>
            </a:r>
            <a:r>
              <a:rPr lang="nl-NL" dirty="0" smtClean="0">
                <a:solidFill>
                  <a:srgbClr val="FF0000"/>
                </a:solidFill>
              </a:rPr>
              <a:t>personificatie van de stad tot maagd, tot vrouw, tot een </a:t>
            </a:r>
            <a:r>
              <a:rPr lang="nl-NL" dirty="0" err="1" smtClean="0">
                <a:solidFill>
                  <a:srgbClr val="FF0000"/>
                </a:solidFill>
              </a:rPr>
              <a:t>moedermaagd</a:t>
            </a:r>
            <a:r>
              <a:rPr lang="nl-NL" dirty="0" smtClean="0">
                <a:solidFill>
                  <a:srgbClr val="FF0000"/>
                </a:solidFill>
              </a:rPr>
              <a:t> die net als een handelsstad zoveel mogelijk opslorpt om daarvan welvarender (steeds dikker = zwanger) te worden. 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De connotaties die samenhangen met moeder en maagd, </a:t>
            </a:r>
            <a:r>
              <a:rPr lang="nl-NL" dirty="0" err="1" smtClean="0">
                <a:solidFill>
                  <a:schemeClr val="bg2">
                    <a:lumMod val="10000"/>
                  </a:schemeClr>
                </a:solidFill>
              </a:rPr>
              <a:t>nl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. verzorgend, rein en moreel hoogstaand, leiden ertoe dat de </a:t>
            </a:r>
            <a:r>
              <a:rPr lang="nl-NL" dirty="0" err="1" smtClean="0">
                <a:solidFill>
                  <a:schemeClr val="bg2">
                    <a:lumMod val="10000"/>
                  </a:schemeClr>
                </a:solidFill>
              </a:rPr>
              <a:t>stedemaagd</a:t>
            </a:r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 per definitie goed handelt, ook al verslindt ze alles om er zelf beter van te worden.</a:t>
            </a:r>
          </a:p>
          <a:p>
            <a:pPr algn="r">
              <a:buNone/>
            </a:pPr>
            <a:r>
              <a:rPr lang="nl-NL" sz="1500" b="1" dirty="0" smtClean="0">
                <a:solidFill>
                  <a:schemeClr val="bg2">
                    <a:lumMod val="10000"/>
                  </a:schemeClr>
                </a:solidFill>
              </a:rPr>
              <a:t>G.J. van </a:t>
            </a:r>
            <a:r>
              <a:rPr lang="nl-NL" sz="1500" b="1" dirty="0" err="1" smtClean="0">
                <a:solidFill>
                  <a:schemeClr val="bg2">
                    <a:lumMod val="10000"/>
                  </a:schemeClr>
                </a:solidFill>
              </a:rPr>
              <a:t>Bork</a:t>
            </a:r>
            <a:r>
              <a:rPr lang="nl-NL" sz="1500" b="1" dirty="0" smtClean="0">
                <a:solidFill>
                  <a:schemeClr val="bg2">
                    <a:lumMod val="10000"/>
                  </a:schemeClr>
                </a:solidFill>
              </a:rPr>
              <a:t>, H. Struik, P.J. </a:t>
            </a:r>
            <a:r>
              <a:rPr lang="nl-NL" sz="1500" b="1" dirty="0" err="1" smtClean="0">
                <a:solidFill>
                  <a:schemeClr val="bg2">
                    <a:lumMod val="10000"/>
                  </a:schemeClr>
                </a:solidFill>
              </a:rPr>
              <a:t>Verkruijsse</a:t>
            </a:r>
            <a:r>
              <a:rPr lang="nl-NL" sz="1500" b="1" dirty="0" smtClean="0">
                <a:solidFill>
                  <a:schemeClr val="bg2">
                    <a:lumMod val="10000"/>
                  </a:schemeClr>
                </a:solidFill>
              </a:rPr>
              <a:t>, G.J. Vis</a:t>
            </a:r>
          </a:p>
          <a:p>
            <a:pPr algn="r">
              <a:buNone/>
            </a:pPr>
            <a:r>
              <a:rPr lang="nl-NL" sz="1500" dirty="0" smtClean="0">
                <a:solidFill>
                  <a:schemeClr val="bg2">
                    <a:lumMod val="10000"/>
                  </a:schemeClr>
                </a:solidFill>
              </a:rPr>
              <a:t>Letterkundig lexicon voor de neerlandistiek (2002) (BNTL)</a:t>
            </a:r>
          </a:p>
          <a:p>
            <a:endParaRPr lang="nl-NL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nl-NL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B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B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B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B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B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B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nl-B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nl-BE" sz="3100" dirty="0" smtClean="0">
                <a:solidFill>
                  <a:schemeClr val="bg2">
                    <a:lumMod val="10000"/>
                  </a:schemeClr>
                </a:solidFill>
              </a:rPr>
              <a:t>“Een wereldhaven van handel, kunst en </a:t>
            </a:r>
            <a:r>
              <a:rPr lang="nl-BE" sz="3100" dirty="0" err="1" smtClean="0">
                <a:solidFill>
                  <a:schemeClr val="bg2">
                    <a:lumMod val="10000"/>
                  </a:schemeClr>
                </a:solidFill>
              </a:rPr>
              <a:t>hoerderij</a:t>
            </a:r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>”</a:t>
            </a:r>
            <a:br>
              <a:rPr lang="nl-BE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nl-NL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Afbeelding 3" descr="geld008maag01ill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72816"/>
            <a:ext cx="3517692" cy="435595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27584" y="486916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rgbClr val="FF0000"/>
                </a:solidFill>
              </a:rPr>
              <a:t>Stededichten</a:t>
            </a:r>
            <a:endParaRPr lang="nl-BE" dirty="0" smtClean="0">
              <a:solidFill>
                <a:srgbClr val="FF0000"/>
              </a:solidFill>
            </a:endParaRPr>
          </a:p>
          <a:p>
            <a:endParaRPr lang="nl-BE" dirty="0">
              <a:solidFill>
                <a:srgbClr val="FF0000"/>
              </a:solidFill>
            </a:endParaRPr>
          </a:p>
          <a:p>
            <a:r>
              <a:rPr lang="nl-BE" dirty="0">
                <a:solidFill>
                  <a:srgbClr val="FF0000"/>
                </a:solidFill>
              </a:rPr>
              <a:t>i</a:t>
            </a:r>
            <a:r>
              <a:rPr lang="nl-BE" dirty="0" smtClean="0">
                <a:solidFill>
                  <a:srgbClr val="FF0000"/>
                </a:solidFill>
              </a:rPr>
              <a:t>n de atlas van </a:t>
            </a:r>
            <a:r>
              <a:rPr lang="nl-BE" dirty="0" err="1" smtClean="0">
                <a:solidFill>
                  <a:srgbClr val="FF0000"/>
                </a:solidFill>
              </a:rPr>
              <a:t>Blau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2">
                    <a:lumMod val="10000"/>
                  </a:schemeClr>
                </a:solidFill>
              </a:rPr>
              <a:t>godsdienstperikelen</a:t>
            </a:r>
            <a:endParaRPr lang="nl-NL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Tijdelijke aanduiding voor inhoud 3" descr="beeldenstorm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3753026" cy="2520280"/>
          </a:xfrm>
        </p:spPr>
      </p:pic>
      <p:pic>
        <p:nvPicPr>
          <p:cNvPr id="5" name="Afbeelding 4" descr="egondhoor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767292"/>
            <a:ext cx="4320480" cy="3444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2060"/>
                </a:solidFill>
              </a:rPr>
              <a:t>Hun steden vervielen, hun nering verliep,</a:t>
            </a:r>
            <a:br>
              <a:rPr lang="nl-BE" dirty="0" smtClean="0">
                <a:solidFill>
                  <a:srgbClr val="002060"/>
                </a:solidFill>
              </a:rPr>
            </a:br>
            <a:r>
              <a:rPr lang="nl-BE" dirty="0" smtClean="0">
                <a:solidFill>
                  <a:srgbClr val="002060"/>
                </a:solidFill>
              </a:rPr>
              <a:t>hun boten vergingen, </a:t>
            </a:r>
            <a:r>
              <a:rPr lang="nl-BE" i="1" dirty="0" smtClean="0">
                <a:solidFill>
                  <a:srgbClr val="002060"/>
                </a:solidFill>
              </a:rPr>
              <a:t>hun kookkunst ontsliep</a:t>
            </a:r>
            <a:endParaRPr lang="nl-NL" i="1" dirty="0">
              <a:solidFill>
                <a:srgbClr val="002060"/>
              </a:solidFill>
            </a:endParaRPr>
          </a:p>
        </p:txBody>
      </p:sp>
      <p:pic>
        <p:nvPicPr>
          <p:cNvPr id="4" name="Tijdelijke aanduiding voor inhoud 3" descr="OnsKookboek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1571625" cy="1876425"/>
          </a:xfrm>
        </p:spPr>
      </p:pic>
      <p:pic>
        <p:nvPicPr>
          <p:cNvPr id="5" name="Afbeelding 4" descr="ons kookbo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556792"/>
            <a:ext cx="1835398" cy="2533015"/>
          </a:xfrm>
          <a:prstGeom prst="rect">
            <a:avLst/>
          </a:prstGeom>
        </p:spPr>
      </p:pic>
      <p:pic>
        <p:nvPicPr>
          <p:cNvPr id="6" name="Afbeelding 5" descr="ons kookboek editi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628800"/>
            <a:ext cx="2931019" cy="443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002060"/>
                </a:solidFill>
              </a:rPr>
              <a:t>Breydel</a:t>
            </a:r>
            <a:r>
              <a:rPr lang="nl-BE" dirty="0" smtClean="0">
                <a:solidFill>
                  <a:srgbClr val="002060"/>
                </a:solidFill>
              </a:rPr>
              <a:t> en </a:t>
            </a:r>
            <a:r>
              <a:rPr lang="nl-BE" dirty="0" err="1" smtClean="0">
                <a:solidFill>
                  <a:srgbClr val="002060"/>
                </a:solidFill>
              </a:rPr>
              <a:t>Breughel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Tijdelijke aanduiding voor inhoud 3" descr="jan breyde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251520" y="1844824"/>
            <a:ext cx="3096344" cy="4149101"/>
          </a:xfrm>
        </p:spPr>
      </p:pic>
      <p:pic>
        <p:nvPicPr>
          <p:cNvPr id="5" name="Afbeelding 4" descr="Pieter_Brueg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204864"/>
            <a:ext cx="4962128" cy="3390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Aangepast 2">
      <a:dk1>
        <a:srgbClr val="BFC3CF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7107</TotalTime>
  <Words>570</Words>
  <Application>Microsoft Office PowerPoint</Application>
  <PresentationFormat>Diavoorstelling (4:3)</PresentationFormat>
  <Paragraphs>124</Paragraphs>
  <Slides>29</Slides>
  <Notes>29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Civiel</vt:lpstr>
      <vt:lpstr>Schets van de spijtigen ondergang en de wonderbaarlijke wederopstanding van het kleine Vlamingske</vt:lpstr>
      <vt:lpstr>Antwerpen als het NY van  de late middeleeuwen</vt:lpstr>
      <vt:lpstr>Antwerpen als het NY van  de late middeleeuwen</vt:lpstr>
      <vt:lpstr>Dia 4</vt:lpstr>
      <vt:lpstr>       “Een wereldhaven van handel, kunst en hoerderij” </vt:lpstr>
      <vt:lpstr>       “Een wereldhaven van handel, kunst en hoerderij” </vt:lpstr>
      <vt:lpstr>godsdienstperikelen</vt:lpstr>
      <vt:lpstr>Hun steden vervielen, hun nering verliep, hun boten vergingen, hun kookkunst ontsliep</vt:lpstr>
      <vt:lpstr>Breydel en Breughel</vt:lpstr>
      <vt:lpstr>laken en retabel</vt:lpstr>
      <vt:lpstr>(de?) patat</vt:lpstr>
      <vt:lpstr>De Spanjaard, den Oostenrijker,  de Fransoos, den Ollander, de Mof</vt:lpstr>
      <vt:lpstr>De Spanjaard, den Oostenrijker,  de Fransoos, den Ollander, de Mof</vt:lpstr>
      <vt:lpstr>De Spanjaard, den Oostenrijker,  de Fransoos, den Ollander, de Mof</vt:lpstr>
      <vt:lpstr>De Spanjaard, den Oostenrijker,  de Fransoos, den Ollander, de Mof</vt:lpstr>
      <vt:lpstr>De Spanjaard, den Oostenrijker,  de Fransoos, den Ollander, de Mof</vt:lpstr>
      <vt:lpstr>De Spanjaard, den Oostenrijker,  de Fransoos, den Ollander, de Mof</vt:lpstr>
      <vt:lpstr>De reinheid, de volksgemeenschap, de ironie</vt:lpstr>
      <vt:lpstr>Jacques Brel MIJN VLAKKE LAND (Le plat pays)</vt:lpstr>
      <vt:lpstr>Jacques Brel MIJN VLAKKE LAND (Le plat pays)</vt:lpstr>
      <vt:lpstr>Jacques Brel MIJN VLAKKE LAND (Le plat pays)</vt:lpstr>
      <vt:lpstr>Jacques Brel MIJN VLAKKE LAND (Le plat pays)</vt:lpstr>
      <vt:lpstr>De reinheid, de volksgemeenschap, de ironie</vt:lpstr>
      <vt:lpstr>de fermette, de leeuw</vt:lpstr>
      <vt:lpstr>de fermette, de leeuw</vt:lpstr>
      <vt:lpstr>de fermette, de leeuw</vt:lpstr>
      <vt:lpstr>de fermette, de leeuw</vt:lpstr>
      <vt:lpstr>het Klein Kasteeltje</vt:lpstr>
      <vt:lpstr>Dia 29</vt:lpstr>
    </vt:vector>
  </TitlesOfParts>
  <Company>Uw bedrijfsnaam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Uw gebruikersnaam</dc:creator>
  <cp:lastModifiedBy>Uw gebruikersnaam</cp:lastModifiedBy>
  <cp:revision>21</cp:revision>
  <dcterms:created xsi:type="dcterms:W3CDTF">2011-02-19T12:36:24Z</dcterms:created>
  <dcterms:modified xsi:type="dcterms:W3CDTF">2011-03-03T10:23:40Z</dcterms:modified>
</cp:coreProperties>
</file>