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sldIdLst>
    <p:sldId id="256" r:id="rId5"/>
    <p:sldId id="258" r:id="rId6"/>
    <p:sldId id="271" r:id="rId7"/>
    <p:sldId id="297" r:id="rId8"/>
    <p:sldId id="259" r:id="rId9"/>
    <p:sldId id="260" r:id="rId10"/>
    <p:sldId id="272" r:id="rId11"/>
    <p:sldId id="273" r:id="rId12"/>
    <p:sldId id="274" r:id="rId13"/>
    <p:sldId id="275" r:id="rId14"/>
    <p:sldId id="277" r:id="rId15"/>
    <p:sldId id="284" r:id="rId16"/>
    <p:sldId id="283" r:id="rId17"/>
    <p:sldId id="261" r:id="rId18"/>
    <p:sldId id="278" r:id="rId19"/>
    <p:sldId id="288" r:id="rId20"/>
    <p:sldId id="286" r:id="rId21"/>
    <p:sldId id="289" r:id="rId22"/>
    <p:sldId id="290" r:id="rId23"/>
    <p:sldId id="265" r:id="rId24"/>
    <p:sldId id="291" r:id="rId25"/>
    <p:sldId id="300" r:id="rId26"/>
    <p:sldId id="301" r:id="rId27"/>
    <p:sldId id="262" r:id="rId28"/>
    <p:sldId id="282" r:id="rId29"/>
    <p:sldId id="281" r:id="rId30"/>
    <p:sldId id="263" r:id="rId31"/>
    <p:sldId id="279" r:id="rId32"/>
    <p:sldId id="292" r:id="rId33"/>
    <p:sldId id="280" r:id="rId34"/>
    <p:sldId id="298" r:id="rId35"/>
    <p:sldId id="264" r:id="rId36"/>
    <p:sldId id="306" r:id="rId37"/>
    <p:sldId id="293" r:id="rId38"/>
    <p:sldId id="299" r:id="rId39"/>
    <p:sldId id="266" r:id="rId40"/>
    <p:sldId id="302" r:id="rId41"/>
    <p:sldId id="305" r:id="rId42"/>
    <p:sldId id="303" r:id="rId43"/>
    <p:sldId id="294" r:id="rId44"/>
    <p:sldId id="307" r:id="rId45"/>
    <p:sldId id="304" r:id="rId46"/>
    <p:sldId id="267" r:id="rId47"/>
    <p:sldId id="308" r:id="rId48"/>
    <p:sldId id="268" r:id="rId49"/>
    <p:sldId id="310" r:id="rId50"/>
    <p:sldId id="269" r:id="rId51"/>
    <p:sldId id="285" r:id="rId52"/>
    <p:sldId id="309" r:id="rId53"/>
    <p:sldId id="296" r:id="rId54"/>
    <p:sldId id="311" r:id="rId55"/>
    <p:sldId id="313" r:id="rId56"/>
    <p:sldId id="270" r:id="rId57"/>
    <p:sldId id="314" r:id="rId58"/>
    <p:sldId id="315" r:id="rId59"/>
    <p:sldId id="316" r:id="rId60"/>
    <p:sldId id="322" r:id="rId61"/>
    <p:sldId id="317" r:id="rId62"/>
    <p:sldId id="323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83B585-3C10-4F8B-B91D-C10645E25624}">
          <p14:sldIdLst>
            <p14:sldId id="256"/>
            <p14:sldId id="258"/>
            <p14:sldId id="271"/>
          </p14:sldIdLst>
        </p14:section>
        <p14:section name="Untitled Section" id="{CED8A158-6805-477D-8699-ECA08E7CC5D1}">
          <p14:sldIdLst>
            <p14:sldId id="297"/>
            <p14:sldId id="259"/>
            <p14:sldId id="260"/>
            <p14:sldId id="272"/>
            <p14:sldId id="273"/>
            <p14:sldId id="274"/>
            <p14:sldId id="275"/>
            <p14:sldId id="277"/>
            <p14:sldId id="284"/>
            <p14:sldId id="283"/>
            <p14:sldId id="261"/>
            <p14:sldId id="278"/>
            <p14:sldId id="288"/>
            <p14:sldId id="286"/>
            <p14:sldId id="289"/>
            <p14:sldId id="290"/>
            <p14:sldId id="265"/>
            <p14:sldId id="291"/>
            <p14:sldId id="300"/>
            <p14:sldId id="301"/>
            <p14:sldId id="262"/>
            <p14:sldId id="282"/>
            <p14:sldId id="281"/>
            <p14:sldId id="263"/>
            <p14:sldId id="279"/>
            <p14:sldId id="292"/>
            <p14:sldId id="280"/>
            <p14:sldId id="298"/>
            <p14:sldId id="264"/>
            <p14:sldId id="306"/>
            <p14:sldId id="293"/>
            <p14:sldId id="299"/>
            <p14:sldId id="266"/>
            <p14:sldId id="302"/>
            <p14:sldId id="305"/>
            <p14:sldId id="303"/>
            <p14:sldId id="294"/>
            <p14:sldId id="307"/>
            <p14:sldId id="304"/>
            <p14:sldId id="267"/>
            <p14:sldId id="308"/>
            <p14:sldId id="268"/>
            <p14:sldId id="310"/>
            <p14:sldId id="269"/>
            <p14:sldId id="285"/>
            <p14:sldId id="309"/>
            <p14:sldId id="296"/>
            <p14:sldId id="311"/>
            <p14:sldId id="313"/>
            <p14:sldId id="270"/>
            <p14:sldId id="314"/>
            <p14:sldId id="315"/>
            <p14:sldId id="316"/>
            <p14:sldId id="322"/>
            <p14:sldId id="317"/>
            <p14:sldId id="323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2322-A1C4-4E40-B4F9-1822FDE71EB9}" type="datetimeFigureOut">
              <a:rPr lang="en-US"/>
              <a:t>6/12/2011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A159-B330-4063-A827-4E13BC1B690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A159-B330-4063-A827-4E13BC1B690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1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A159-B330-4063-A827-4E13BC1B690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0C2D-126C-482C-9185-305C52135579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26B3-22DF-451A-86E6-CA0BBF6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Vybran</a:t>
            </a:r>
            <a:r>
              <a:rPr lang="cs-CZ" dirty="0" smtClean="0"/>
              <a:t>é kapitoly z matematiky pro lingvisty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Osovský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Jenoduché algebry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cs-CZ" dirty="0" smtClean="0"/>
                  <a:t>Axiom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∃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&amp;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 lvl="1"/>
                <a:r>
                  <a:rPr lang="cs-CZ" dirty="0" smtClean="0"/>
                  <a:t>neutrální prvek</a:t>
                </a:r>
              </a:p>
              <a:p>
                <a:pPr lvl="1"/>
                <a:r>
                  <a:rPr lang="cs-CZ" dirty="0" smtClean="0"/>
                  <a:t>monoid</a:t>
                </a:r>
              </a:p>
              <a:p>
                <a:pPr lvl="1"/>
                <a:r>
                  <a:rPr lang="cs-CZ" dirty="0" smtClean="0"/>
                  <a:t>přirozená čísla se sčítáním a 0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∈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ℕ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0+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+0=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cs-CZ" dirty="0" smtClean="0"/>
              </a:p>
              <a:p>
                <a:pPr lvl="1"/>
                <a:r>
                  <a:rPr lang="cs-CZ" dirty="0" smtClean="0"/>
                  <a:t>k řetězcům přidáme prázdné slovo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cs-CZ" dirty="0" smtClean="0"/>
                  <a:t> takové, že pro každý řetězec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cs-CZ" dirty="0" smtClean="0"/>
                  <a:t>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𝑤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cs-CZ" dirty="0" smtClean="0"/>
                  <a:t> a dostaneme strukturu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 tzv. volný monoid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88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69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algebry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cs-CZ" dirty="0" smtClean="0"/>
                  <a:t>Axiom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∃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cs-CZ" dirty="0" smtClean="0"/>
                  <a:t>, kde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cs-CZ" dirty="0" smtClean="0"/>
                  <a:t> je prvek z axiomu 3 (tj.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𝑒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𝑒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pro všechna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pPr lvl="1"/>
                <a:r>
                  <a:rPr lang="cs-CZ" dirty="0" smtClean="0"/>
                  <a:t>inverzní prvek</a:t>
                </a:r>
              </a:p>
              <a:p>
                <a:pPr lvl="1"/>
                <a:r>
                  <a:rPr lang="cs-CZ" dirty="0" smtClean="0"/>
                  <a:t>grupa</a:t>
                </a:r>
              </a:p>
              <a:p>
                <a:pPr lvl="1"/>
                <a:r>
                  <a:rPr lang="cs-CZ" dirty="0" smtClean="0"/>
                  <a:t>například celá čísla se sčítáním a opačnými prvky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).</a:t>
                </a:r>
              </a:p>
              <a:p>
                <a:pPr lvl="1"/>
                <a:r>
                  <a:rPr lang="cs-CZ" dirty="0" smtClean="0"/>
                  <a:t>celá čísla s násobením nejsou grupa, protože například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cs-CZ" dirty="0" smtClean="0"/>
                  <a:t> žádný takový prvek neexistuje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887" r="-1037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51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algebry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algebry s více operacemi mívají pravidla pro jejich vztahy</a:t>
                </a:r>
              </a:p>
              <a:p>
                <a:pPr lvl="1"/>
                <a:r>
                  <a:rPr lang="cs-CZ" dirty="0" smtClean="0"/>
                  <a:t>distributivita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okruh – monoid pro násobení, komutativní grupa pro sčítání a platí distributivní zákon</a:t>
                </a:r>
              </a:p>
              <a:p>
                <a:r>
                  <a:rPr lang="cs-CZ" dirty="0" smtClean="0"/>
                  <a:t>těleso – okruh, ale vůči násobení je kromě nuly grupa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01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Algebry - přehled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přirozená čísla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lvl="1"/>
                <a:r>
                  <a:rPr lang="cs-CZ" dirty="0" smtClean="0"/>
                  <a:t>s operací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cs-CZ" dirty="0" smtClean="0"/>
                  <a:t>pologrupa</a:t>
                </a:r>
              </a:p>
              <a:p>
                <a:pPr lvl="1"/>
                <a:r>
                  <a:rPr lang="cs-CZ" dirty="0" smtClean="0"/>
                  <a:t>s operací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cs-CZ" dirty="0" smtClean="0"/>
                  <a:t> monoid</a:t>
                </a:r>
              </a:p>
              <a:p>
                <a:r>
                  <a:rPr lang="cs-CZ" dirty="0" smtClean="0"/>
                  <a:t>celá čísla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ℤ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 operací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cs-CZ" dirty="0" smtClean="0"/>
                  <a:t> grupa</a:t>
                </a:r>
              </a:p>
              <a:p>
                <a:pPr lvl="1"/>
                <a:r>
                  <a:rPr lang="cs-CZ" dirty="0" smtClean="0"/>
                  <a:t>s operací . monoid</a:t>
                </a:r>
              </a:p>
              <a:p>
                <a:pPr lvl="1"/>
                <a:r>
                  <a:rPr lang="cs-CZ" dirty="0" smtClean="0"/>
                  <a:t>s oběma operacemi okruh</a:t>
                </a:r>
              </a:p>
              <a:p>
                <a:r>
                  <a:rPr lang="cs-CZ" dirty="0" smtClean="0"/>
                  <a:t>racionální čísla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ℚ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 oběma operacemi tělěso</a:t>
                </a:r>
              </a:p>
              <a:p>
                <a:r>
                  <a:rPr lang="cs-CZ" dirty="0" smtClean="0"/>
                  <a:t>reálná čísla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ℝ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 oběma úplné těleso</a:t>
                </a:r>
              </a:p>
              <a:p>
                <a:r>
                  <a:rPr lang="cs-CZ" dirty="0" smtClean="0"/>
                  <a:t>komplexní čísla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ℂ</m:t>
                    </m:r>
                  </m:oMath>
                </a14:m>
                <a:endParaRPr lang="cs-CZ" b="0" dirty="0" smtClean="0"/>
              </a:p>
              <a:p>
                <a:pPr lvl="1"/>
                <a:r>
                  <a:rPr lang="cs-CZ" dirty="0" smtClean="0"/>
                  <a:t>s oběma uzavřené těleso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teorie množin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Russelův paradox – ne každý soubor prvků definovaný predikátovou formulí lze považovat za množinu (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 ∉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}</m:t>
                    </m:r>
                  </m:oMath>
                </a14:m>
                <a:r>
                  <a:rPr lang="cs-CZ" dirty="0" smtClean="0"/>
                  <a:t> vede k paradoxu)</a:t>
                </a:r>
              </a:p>
              <a:p>
                <a:r>
                  <a:rPr lang="cs-CZ" dirty="0" smtClean="0"/>
                  <a:t>lze obejít tak, že za množiny prohlásíme jen objekty, které jsou utvořeny v souladu s axiomy </a:t>
                </a:r>
              </a:p>
              <a:p>
                <a:r>
                  <a:rPr lang="cs-CZ" dirty="0" smtClean="0"/>
                  <a:t>například Zernelo-Fraenkelova teorie množin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8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Terie množin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jazyk – predikáty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=, ∈</m:t>
                    </m:r>
                  </m:oMath>
                </a14:m>
                <a:r>
                  <a:rPr lang="cs-CZ" dirty="0" smtClean="0"/>
                  <a:t> oba binární, jinak nic</a:t>
                </a:r>
              </a:p>
              <a:p>
                <a:r>
                  <a:rPr lang="cs-CZ" dirty="0" smtClean="0"/>
                  <a:t>vztah mezi predikáty – Axiom extenzionality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 ↔(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 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definice – predikát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endParaRPr lang="cs-CZ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⊆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↔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→</m:t>
                      </m:r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axiom dvojice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∃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&amp;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neuspořádaná dvojice -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 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b="0" dirty="0" smtClean="0"/>
              </a:p>
              <a:p>
                <a:r>
                  <a:rPr lang="cs-CZ" dirty="0" smtClean="0"/>
                  <a:t>uspořádaná dvojice (dvojí aplikace axiomu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{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 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Axiomy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axiom existence prázdné množiny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∃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¬(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pPr lvl="1"/>
                <a:r>
                  <a:rPr lang="cs-CZ" dirty="0" smtClean="0"/>
                  <a:t>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∅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je to množina, do níž nepatří žádný prvek</a:t>
                </a:r>
              </a:p>
              <a:p>
                <a:r>
                  <a:rPr lang="cs-CZ" dirty="0" smtClean="0"/>
                  <a:t>axiom nekonečna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(∃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)(∅∈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&amp;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→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b="0" dirty="0" smtClean="0"/>
              </a:p>
              <a:p>
                <a:pPr lvl="1"/>
                <a:r>
                  <a:rPr lang="cs-CZ" dirty="0" smtClean="0"/>
                  <a:t>bez něj jen konečné množiny (počet prvků lze vyjádřit číslem)</a:t>
                </a:r>
              </a:p>
              <a:p>
                <a:pPr lvl="1"/>
                <a:r>
                  <a:rPr lang="cs-CZ" dirty="0" smtClean="0"/>
                  <a:t>přirozená čísla 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∅, ∅∪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(1), 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∅</m:t>
                            </m:r>
                          </m:e>
                        </m:d>
                      </m:e>
                    </m:d>
                    <m:r>
                      <a:rPr lang="cs-CZ" b="0" i="1" smtClean="0">
                        <a:latin typeface="Cambria Math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}(2)</m:t>
                    </m:r>
                  </m:oMath>
                </a14:m>
                <a:r>
                  <a:rPr lang="cs-CZ" dirty="0" smtClean="0"/>
                  <a:t> atd. – kombinace ax. dvojice a tohoto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37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axiomy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axiom sjednocení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(∀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)(∃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)(∀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)(∀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)((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&amp;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)→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pPr lvl="1"/>
                <a:r>
                  <a:rPr lang="cs-CZ" dirty="0" smtClean="0"/>
                  <a:t>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=⋃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například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⋃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1,4</m:t>
                            </m:r>
                          </m:e>
                        </m:d>
                        <m:r>
                          <a:rPr lang="cs-CZ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2,3</m:t>
                            </m:r>
                          </m:e>
                        </m:d>
                      </m:e>
                    </m:d>
                    <m:r>
                      <a:rPr lang="cs-CZ" b="0" i="1" smtClean="0">
                        <a:latin typeface="Cambria Math"/>
                      </a:rPr>
                      <m:t>={1,2,3,4}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též značíme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3,4</m:t>
                        </m:r>
                      </m:e>
                    </m:d>
                  </m:oMath>
                </a14:m>
                <a:endParaRPr lang="cs-CZ" dirty="0" smtClean="0"/>
              </a:p>
              <a:p>
                <a:r>
                  <a:rPr lang="cs-CZ" dirty="0" smtClean="0"/>
                  <a:t>axiom potenční množiny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∃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⊆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∈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cs-CZ" b="0" dirty="0" smtClean="0"/>
              </a:p>
              <a:p>
                <a:pPr lvl="1"/>
                <a:r>
                  <a:rPr lang="cs-CZ" dirty="0" smtClean="0"/>
                  <a:t>značíme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cs-CZ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℘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například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℘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cs-CZ" b="0" i="1" smtClean="0">
                        <a:latin typeface="Cambria Math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 ze 2 prvků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=4</m:t>
                    </m:r>
                  </m:oMath>
                </a14:m>
                <a:endParaRPr lang="cs-CZ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2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Složitější axiomy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axiom vydělení (zjednodušená forma)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(∀</m:t>
                      </m:r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)(∃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)(∀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)(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↔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&amp;</m:t>
                      </m:r>
                      <m:r>
                        <a:rPr lang="cs-CZ" b="0" i="1" smtClean="0">
                          <a:latin typeface="Cambria Math"/>
                        </a:rPr>
                        <m:t>𝜑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axiom nahrazení – zobrazení definované formulí</a:t>
                </a:r>
              </a:p>
              <a:p>
                <a:r>
                  <a:rPr lang="cs-CZ" dirty="0" smtClean="0"/>
                  <a:t>axiom regularity – například zákaz cyklů relace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∈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axiom výběru</a:t>
                </a:r>
              </a:p>
              <a:p>
                <a:pPr lvl="1"/>
                <a:r>
                  <a:rPr lang="cs-CZ" dirty="0" smtClean="0"/>
                  <a:t>je možné utvořit množinu tak, že z každého prvku každé množiny množin vyberu po jednom prvku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92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0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množin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výčtem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{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𝑐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konečné množiny</a:t>
                </a:r>
              </a:p>
              <a:p>
                <a:pPr lvl="1"/>
                <a:r>
                  <a:rPr lang="cs-CZ" dirty="0" smtClean="0"/>
                  <a:t>lze díky axiomu dvojice a axiomu sjednocení</a:t>
                </a:r>
              </a:p>
              <a:p>
                <a:r>
                  <a:rPr lang="cs-CZ" dirty="0" smtClean="0"/>
                  <a:t>společnou  vlastností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{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r>
                      <a:rPr lang="cs-CZ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jakékoliv množiny</a:t>
                </a:r>
              </a:p>
              <a:p>
                <a:pPr lvl="1"/>
                <a:r>
                  <a:rPr lang="cs-CZ" dirty="0" smtClean="0"/>
                  <a:t>založeno na axiomu vydělení</a:t>
                </a:r>
              </a:p>
              <a:p>
                <a:pPr lvl="1"/>
                <a:r>
                  <a:rPr lang="cs-CZ" dirty="0" smtClean="0"/>
                  <a:t>podstatná je přítomnost 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Predikátová logika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dirty="0" smtClean="0"/>
                  <a:t>Formule predikátové logiky</a:t>
                </a:r>
              </a:p>
              <a:p>
                <a:pPr lvl="1"/>
                <a:r>
                  <a:rPr lang="cs-CZ" dirty="0" smtClean="0"/>
                  <a:t>Skládají se z </a:t>
                </a:r>
              </a:p>
              <a:p>
                <a:pPr lvl="2"/>
                <a:r>
                  <a:rPr lang="cs-CZ" dirty="0" smtClean="0"/>
                  <a:t>Kvantifikátorů a logických výrazů – význam je dán zvolenou logikou</a:t>
                </a:r>
              </a:p>
              <a:p>
                <a:pPr lvl="2"/>
                <a:r>
                  <a:rPr lang="cs-CZ" dirty="0" smtClean="0"/>
                  <a:t>Predikátových a funkčních symbol  (jazyk)– význam je dán interpretací</a:t>
                </a:r>
              </a:p>
              <a:p>
                <a:pPr lvl="2"/>
                <a:r>
                  <a:rPr lang="cs-CZ" dirty="0" smtClean="0"/>
                  <a:t>Proměnných – význam je dán ohodnocením</a:t>
                </a:r>
              </a:p>
              <a:p>
                <a:pPr lvl="1"/>
                <a:r>
                  <a:rPr lang="cs-CZ" dirty="0" smtClean="0"/>
                  <a:t>Otevřené – různá ohodnocení proměnných, různé pravdivostní hodnoty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pPr lvl="1"/>
                <a:r>
                  <a:rPr lang="cs-CZ" dirty="0" smtClean="0"/>
                  <a:t>Uzavřené (sentence) – pravdivost závisí jen na interpretaci predikátových a funkčních symbolů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0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a relace na množinách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sjednocení a průnik</a:t>
                </a:r>
              </a:p>
              <a:p>
                <a:pPr lvl="1"/>
                <a:r>
                  <a:rPr lang="cs-CZ" dirty="0" smtClean="0"/>
                  <a:t>odvozeny z logických operací a axiomů</a:t>
                </a:r>
              </a:p>
              <a:p>
                <a:pPr lvl="1"/>
                <a:r>
                  <a:rPr lang="cs-CZ" dirty="0" smtClean="0"/>
                  <a:t>sjednocení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{</m:t>
                    </m:r>
                    <m:r>
                      <a:rPr lang="cs-CZ" b="0" i="1" dirty="0" smtClean="0">
                        <a:latin typeface="Cambria Math"/>
                      </a:rPr>
                      <m:t>𝑧</m:t>
                    </m:r>
                    <m:r>
                      <a:rPr lang="cs-CZ" b="0" i="1" dirty="0" smtClean="0">
                        <a:latin typeface="Cambria Math"/>
                      </a:rPr>
                      <m:t>|</m:t>
                    </m:r>
                    <m:r>
                      <a:rPr lang="cs-CZ" b="0" i="1" dirty="0" smtClean="0">
                        <a:latin typeface="Cambria Math"/>
                      </a:rPr>
                      <m:t>𝑧</m:t>
                    </m:r>
                    <m:r>
                      <a:rPr lang="cs-CZ" b="0" i="1" dirty="0" smtClean="0">
                        <a:latin typeface="Cambria Math"/>
                      </a:rPr>
                      <m:t>∈</m:t>
                    </m:r>
                    <m:r>
                      <a:rPr lang="cs-CZ" b="0" i="1" dirty="0" smtClean="0">
                        <a:latin typeface="Cambria Math"/>
                      </a:rPr>
                      <m:t>𝑥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 (ax. sjedn.)</a:t>
                </a:r>
              </a:p>
              <a:p>
                <a:pPr lvl="1"/>
                <a:r>
                  <a:rPr lang="cs-CZ" dirty="0" smtClean="0"/>
                  <a:t>průnik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∩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={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&amp; 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 (ax. vydělení)</a:t>
                </a:r>
              </a:p>
              <a:p>
                <a:r>
                  <a:rPr lang="cs-CZ" dirty="0" smtClean="0"/>
                  <a:t>doplněk a rozdíl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\</m:t>
                    </m:r>
                    <m:r>
                      <m:rPr>
                        <m:sty m:val="p"/>
                      </m:rPr>
                      <a:rPr lang="cs-CZ" b="0" i="1" smtClean="0">
                        <a:latin typeface="Cambria Math"/>
                      </a:rPr>
                      <m:t>x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  <m:r>
                          <a:rPr lang="cs-CZ" b="0" i="1" smtClean="0">
                            <a:latin typeface="Cambria Math"/>
                          </a:rPr>
                          <m:t>∈</m:t>
                        </m:r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∉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kartézský součin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×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𝑣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Věty o operacích na množinách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jsou obdobné větám o logických spojkách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je-li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cs-CZ" dirty="0" smtClean="0"/>
                  <a:t> nějaké universum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m:rPr>
                        <m:lit/>
                      </m:rPr>
                      <a:rPr lang="cs-CZ" b="0" i="1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\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cs-CZ" dirty="0" smtClean="0"/>
                  <a:t> pak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∪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´=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´∩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</a:rPr>
                        <m:t>´</m:t>
                      </m:r>
                    </m:oMath>
                  </m:oMathPara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∩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</m:oMath>
                </a14:m>
                <a:endParaRPr lang="cs-CZ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∪∅=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∩∅=∅</m:t>
                    </m:r>
                  </m:oMath>
                </a14:m>
                <a:endParaRPr lang="cs-CZ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</a:rPr>
                          <m:t>∩</m:t>
                        </m:r>
                        <m:r>
                          <a:rPr lang="cs-CZ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∪</m:t>
                        </m:r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∩(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∪</m:t>
                    </m:r>
                    <m:r>
                      <a:rPr lang="cs-CZ" b="0" i="1" smtClean="0">
                        <a:latin typeface="Cambria Math"/>
                      </a:rPr>
                      <m:t>𝑐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b="0" dirty="0" smtClean="0"/>
              </a:p>
              <a:p>
                <a:pPr lvl="1"/>
                <a:r>
                  <a:rPr lang="cs-CZ" dirty="0" smtClean="0"/>
                  <a:t>dualita – dostanu zákon, pokud nahradím sjednocení průnikem a univerzum prázdnou množinou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7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Množinové operace na algebrách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Podalgebry – algebra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,.)</m:t>
                    </m:r>
                  </m:oMath>
                </a14:m>
                <a:r>
                  <a:rPr lang="cs-CZ" dirty="0" smtClean="0"/>
                  <a:t>, podmnožina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je podalgebrou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,.)</m:t>
                    </m:r>
                  </m:oMath>
                </a14:m>
                <a:r>
                  <a:rPr lang="cs-CZ" dirty="0" smtClean="0"/>
                  <a:t>, jestliže</a:t>
                </a:r>
              </a:p>
              <a:p>
                <a:pPr lvl="1"/>
                <a:r>
                  <a:rPr lang="cs-CZ" dirty="0" smtClean="0"/>
                  <a:t>je sama algebrou tohoto typu</a:t>
                </a:r>
              </a:p>
              <a:p>
                <a:pPr lvl="1"/>
                <a:r>
                  <a:rPr lang="cs-CZ" dirty="0" smtClean="0"/>
                  <a:t>je uzavřená na příslušnou operaci</a:t>
                </a:r>
              </a:p>
              <a:p>
                <a:r>
                  <a:rPr lang="cs-CZ" dirty="0" smtClean="0"/>
                  <a:t>příklady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ℕ</m:t>
                        </m:r>
                        <m:r>
                          <a:rPr lang="cs-CZ" b="0" i="1" smtClean="0">
                            <a:latin typeface="Cambria Math"/>
                          </a:rPr>
                          <m:t>, +</m:t>
                        </m:r>
                      </m:e>
                    </m:d>
                  </m:oMath>
                </a14:m>
                <a:r>
                  <a:rPr lang="cs-CZ" dirty="0" smtClean="0"/>
                  <a:t> je podpologrupa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ℤ</m:t>
                    </m:r>
                    <m:r>
                      <a:rPr lang="cs-CZ" b="0" i="1" smtClean="0">
                        <a:latin typeface="Cambria Math"/>
                      </a:rPr>
                      <m:t>,+)</m:t>
                    </m:r>
                  </m:oMath>
                </a14:m>
                <a:r>
                  <a:rPr lang="cs-CZ" dirty="0" smtClean="0"/>
                  <a:t>, ale ne podgrupa</a:t>
                </a:r>
              </a:p>
              <a:p>
                <a:pPr lvl="1"/>
                <a:r>
                  <a:rPr lang="cs-CZ" dirty="0" smtClean="0"/>
                  <a:t>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ℕ</m:t>
                    </m:r>
                    <m:r>
                      <a:rPr lang="cs-CZ" b="0" i="1" smtClean="0">
                        <a:latin typeface="Cambria Math"/>
                      </a:rPr>
                      <m:t>,.)</m:t>
                    </m:r>
                  </m:oMath>
                </a14:m>
                <a:r>
                  <a:rPr lang="cs-CZ" dirty="0" smtClean="0"/>
                  <a:t> je podmonoid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ℤ</m:t>
                    </m:r>
                    <m:r>
                      <a:rPr lang="cs-CZ" b="0" i="1" smtClean="0">
                        <a:latin typeface="Cambria Math"/>
                      </a:rPr>
                      <m:t>,.)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cs-CZ" dirty="0" smtClean="0"/>
                  <a:t> jako jazyk není obecně podalgebrou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Množinové operace na algebrách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 smtClean="0"/>
                  <a:t>Součin algeber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,.), (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,.)</m:t>
                    </m:r>
                  </m:oMath>
                </a14:m>
                <a:r>
                  <a:rPr lang="cs-CZ" dirty="0" smtClean="0"/>
                  <a:t> je algebra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×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,.)</m:t>
                    </m:r>
                  </m:oMath>
                </a14:m>
                <a:r>
                  <a:rPr lang="cs-CZ" dirty="0" smtClean="0"/>
                  <a:t>, kde operace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cs-CZ" dirty="0" smtClean="0"/>
                  <a:t> je definována předpisem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𝑐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=(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𝑐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𝑑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průnik je obecně algebra</a:t>
                </a:r>
              </a:p>
              <a:p>
                <a:r>
                  <a:rPr lang="cs-CZ" dirty="0" smtClean="0"/>
                  <a:t>sjednocení je nutno dogenerovat</a:t>
                </a:r>
              </a:p>
              <a:p>
                <a:r>
                  <a:rPr lang="cs-CZ" dirty="0" smtClean="0"/>
                  <a:t>generování a volné algebry</a:t>
                </a:r>
              </a:p>
              <a:p>
                <a:pPr lvl="1"/>
                <a:r>
                  <a:rPr lang="cs-CZ" dirty="0" smtClean="0"/>
                  <a:t>z množiny uděláme algebru</a:t>
                </a:r>
              </a:p>
              <a:p>
                <a:pPr lvl="1"/>
                <a:r>
                  <a:rPr lang="cs-CZ" dirty="0" smtClean="0"/>
                  <a:t>vytvoříme všechny termy, některé mohou mít stejnou hodnotu, z axiomů se dá odvodit formule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5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97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Relací míníme libovolnou podmnožinu kartézského součinu, zejména binární relací na množině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množinu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</a:rPr>
                        <m:t>⊆</m:t>
                      </m:r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×</m:t>
                      </m:r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relace je vztah mezi prvky – prvky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mají vztah, jestliže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𝑅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obecně je relace jakákoliv množina typu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</a:rPr>
                        <m:t>⊆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×…×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6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relace jsou významy predikátů, tj. z běžného života zmáme relace jako</a:t>
                </a:r>
              </a:p>
              <a:p>
                <a:pPr lvl="1"/>
                <a:r>
                  <a:rPr lang="cs-CZ" dirty="0" smtClean="0"/>
                  <a:t>být bratr – symetrická relace</a:t>
                </a:r>
              </a:p>
              <a:p>
                <a:pPr lvl="1"/>
                <a:r>
                  <a:rPr lang="cs-CZ" dirty="0" smtClean="0"/>
                  <a:t>být rodič – není symetrická</a:t>
                </a:r>
              </a:p>
              <a:p>
                <a:pPr lvl="1"/>
                <a:r>
                  <a:rPr lang="cs-CZ" dirty="0" smtClean="0"/>
                  <a:t>Petr jede do města – relace mezi lidmi a místy, kam lze jet : </a:t>
                </a:r>
              </a:p>
              <a:p>
                <a:pPr marL="457200" lvl="1" indent="0" algn="ctr">
                  <a:buNone/>
                </a:pPr>
                <a:r>
                  <a:rPr lang="cs-CZ" dirty="0" smtClean="0"/>
                  <a:t>jít-do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⊆</m:t>
                    </m:r>
                  </m:oMath>
                </a14:m>
                <a:r>
                  <a:rPr lang="cs-CZ" dirty="0" smtClean="0"/>
                  <a:t> Lidé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cs-CZ" dirty="0" smtClean="0"/>
                  <a:t>Místa,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cs-CZ" dirty="0" smtClean="0"/>
                  <a:t>Petr, město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)∈</m:t>
                    </m:r>
                  </m:oMath>
                </a14:m>
                <a:r>
                  <a:rPr lang="cs-CZ" dirty="0" smtClean="0"/>
                  <a:t> jít-do</a:t>
                </a:r>
              </a:p>
              <a:p>
                <a:pPr lvl="1"/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65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Příklady relací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relace uspořádání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jestliže existuje nezáporné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 smtClean="0"/>
                  <a:t> tak,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(musí být předem definováno, co je nezáporné!)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jestliže existuje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 smtClean="0"/>
                  <a:t> takové,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býti podmnožinou</a:t>
                </a:r>
              </a:p>
              <a:p>
                <a:r>
                  <a:rPr lang="cs-CZ" dirty="0" smtClean="0"/>
                  <a:t>modulární ekvivalence</a:t>
                </a:r>
              </a:p>
              <a:p>
                <a:pPr lvl="1"/>
                <a:r>
                  <a:rPr lang="cs-CZ" dirty="0" smtClean="0"/>
                  <a:t>pro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 je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𝑥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(</m:t>
                    </m:r>
                  </m:oMath>
                </a14:m>
                <a:r>
                  <a:rPr lang="cs-CZ" dirty="0" smtClean="0"/>
                  <a:t>mod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jestliže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např. pro 2 jsou v této relaci všechna sudá resp. všechna lichá čísla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5−3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smtClean="0"/>
                  <a:t>je dělitelné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6−2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smtClean="0"/>
                  <a:t>také</a:t>
                </a:r>
                <a:r>
                  <a:rPr lang="cs-CZ" dirty="0" smtClean="0"/>
                  <a:t>, </a:t>
                </a:r>
                <a:r>
                  <a:rPr lang="cs-CZ" dirty="0" smtClean="0"/>
                  <a:t>ale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6−3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smtClean="0"/>
                  <a:t>není)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Relace ekvivalence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odvozená od rovnosti</a:t>
                </a:r>
              </a:p>
              <a:p>
                <a:r>
                  <a:rPr lang="cs-CZ" dirty="0" smtClean="0"/>
                  <a:t>vlatnosti</a:t>
                </a:r>
              </a:p>
              <a:p>
                <a:pPr lvl="1"/>
                <a:r>
                  <a:rPr lang="cs-CZ" dirty="0" smtClean="0"/>
                  <a:t>reflexivita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symetrie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tranzitivita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&amp;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příklady </a:t>
                </a:r>
              </a:p>
              <a:p>
                <a:pPr lvl="1"/>
                <a:r>
                  <a:rPr lang="cs-CZ" dirty="0" smtClean="0"/>
                  <a:t> klasifikace podle sdílené vlastnosti (zobecněná rovnost) – vokály jsou si ekvivalentní, když nás zajímá jen jednoduchý slovní vzorec</a:t>
                </a:r>
              </a:p>
              <a:p>
                <a:pPr lvl="1"/>
                <a:r>
                  <a:rPr lang="cs-CZ" dirty="0" smtClean="0"/>
                  <a:t>modulární ekvivalence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23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Kongruence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relace ekvivalence kompatibilní se strukturou nějaké algebry</a:t>
                </a:r>
              </a:p>
              <a:p>
                <a:r>
                  <a:rPr lang="cs-CZ" dirty="0" smtClean="0"/>
                  <a:t>je-li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cs-CZ" dirty="0" smtClean="0"/>
                  <a:t> operace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~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~</m:t>
                      </m:r>
                      <m:r>
                        <a:rPr lang="cs-CZ" b="0" i="1" smtClean="0"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</a:rPr>
                        <m:t>&amp;</m:t>
                      </m:r>
                      <m:r>
                        <a:rPr lang="cs-CZ" b="0" i="1" smtClean="0">
                          <a:latin typeface="Cambria Math"/>
                        </a:rPr>
                        <m:t>𝑎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latin typeface="Cambria Math"/>
                        </a:rPr>
                        <m:t>~</m:t>
                      </m:r>
                      <m:r>
                        <a:rPr lang="cs-CZ" b="0" i="1" smtClean="0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příklady</a:t>
                </a:r>
              </a:p>
              <a:p>
                <a:pPr lvl="1"/>
                <a:r>
                  <a:rPr lang="cs-CZ" dirty="0" smtClean="0"/>
                  <a:t>modulární ekvivalence (viz dále)</a:t>
                </a:r>
              </a:p>
              <a:p>
                <a:pPr lvl="1"/>
                <a:r>
                  <a:rPr lang="cs-CZ" dirty="0" smtClean="0"/>
                  <a:t>syntaktická ekvivalence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𝑣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 a jazyk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𝐿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cs-CZ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cs-CZ" dirty="0" smtClean="0"/>
                  <a:t> , jestliže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𝑥𝑢𝑦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𝐿</m:t>
                    </m:r>
                    <m:r>
                      <a:rPr lang="cs-CZ" b="0" i="1" smtClean="0">
                        <a:latin typeface="Cambria Math"/>
                      </a:rPr>
                      <m:t>↔</m:t>
                    </m:r>
                    <m:r>
                      <a:rPr lang="cs-CZ" b="0" i="1" smtClean="0">
                        <a:latin typeface="Cambria Math"/>
                      </a:rPr>
                      <m:t>𝑥𝑣𝑦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70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relace ekvivalence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 smtClean="0"/>
                  <a:t>množina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a na ní rel. ekvivalence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cs-CZ" dirty="0" smtClean="0"/>
                  <a:t>, označme pro prvek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~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={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|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~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třída prvku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v relaci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cs-CZ" dirty="0" smtClean="0"/>
                  <a:t>, platí</a:t>
                </a:r>
              </a:p>
              <a:p>
                <a:pPr lvl="1"/>
                <a:r>
                  <a:rPr lang="cs-CZ" dirty="0" smtClean="0"/>
                  <a:t>každý prvek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patří právě do jedné třídy dané relace ekvivalence</a:t>
                </a:r>
              </a:p>
              <a:p>
                <a:pPr lvl="1"/>
                <a:r>
                  <a:rPr lang="cs-CZ" dirty="0" smtClean="0"/>
                  <a:t>tj. všechny třídy jsou disjunktní a jejich sjednocení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říkáme,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cs-CZ" dirty="0" smtClean="0"/>
                  <a:t> definuje rozklad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do tříd</a:t>
                </a:r>
              </a:p>
              <a:p>
                <a:r>
                  <a:rPr lang="cs-CZ" dirty="0" smtClean="0"/>
                  <a:t>třídy reprezentujeme nějakým prvkem nebo je označíme jinak </a:t>
                </a:r>
              </a:p>
              <a:p>
                <a:pPr lvl="1"/>
                <a:r>
                  <a:rPr lang="cs-CZ" dirty="0" smtClean="0"/>
                  <a:t>slovní vzorec – vokály A, okluzivy T, veláry K, frikativy S apod.</a:t>
                </a:r>
              </a:p>
              <a:p>
                <a:pPr lvl="1"/>
                <a:r>
                  <a:rPr lang="cs-CZ" dirty="0" smtClean="0"/>
                  <a:t>místo pes, píšeme pro jisté účely TAS</a:t>
                </a:r>
              </a:p>
              <a:p>
                <a:pPr lvl="1"/>
                <a:r>
                  <a:rPr lang="cs-CZ" dirty="0" smtClean="0"/>
                  <a:t>viz třeba zákony – TALT </a:t>
                </a:r>
                <a:r>
                  <a:rPr lang="en-US" dirty="0" smtClean="0"/>
                  <a:t>&gt; TLAT (</a:t>
                </a:r>
                <a:r>
                  <a:rPr lang="en-US" dirty="0" err="1" smtClean="0"/>
                  <a:t>konkr</a:t>
                </a:r>
                <a:r>
                  <a:rPr lang="cs-CZ" dirty="0" smtClean="0"/>
                  <a:t>étně galva &gt; glava) </a:t>
                </a:r>
              </a:p>
              <a:p>
                <a:r>
                  <a:rPr lang="cs-CZ" dirty="0" smtClean="0"/>
                  <a:t>třídy představují pojmy, zejména vlastnosti (počet, rovnoběžnost, barva), které jsou dány tím, že je objekty sdílejí nebo nesdílejí</a:t>
                </a:r>
              </a:p>
              <a:p>
                <a:r>
                  <a:rPr lang="cs-CZ" dirty="0" smtClean="0"/>
                  <a:t>z množiny s prvky s jednou identitou dostanu faktorovou množinu prvků s jinou identitou, která odhlíží od nezajímavých detailů (předsudky, stůl - stolovitost), Platónovy ideje!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9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Axiomatický systém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Popsat nějaký objekt zájmu pomocí</a:t>
            </a:r>
          </a:p>
          <a:p>
            <a:pPr lvl="1"/>
            <a:r>
              <a:rPr lang="cs-CZ" dirty="0" smtClean="0"/>
              <a:t>malé množiny sentencí – teorie, skládá se z axiomů</a:t>
            </a:r>
          </a:p>
          <a:p>
            <a:pPr lvl="1"/>
            <a:r>
              <a:rPr lang="cs-CZ" dirty="0" smtClean="0"/>
              <a:t>a jejich důsledků – věty</a:t>
            </a:r>
          </a:p>
          <a:p>
            <a:pPr lvl="1"/>
            <a:r>
              <a:rPr lang="cs-CZ" dirty="0" smtClean="0"/>
              <a:t>pomocí malého množství základních pojmů</a:t>
            </a:r>
          </a:p>
          <a:p>
            <a:pPr lvl="1"/>
            <a:r>
              <a:rPr lang="cs-CZ" dirty="0" smtClean="0"/>
              <a:t>a odvozených pojmů – definice</a:t>
            </a:r>
          </a:p>
          <a:p>
            <a:r>
              <a:rPr lang="cs-CZ" dirty="0" smtClean="0"/>
              <a:t>Ideál</a:t>
            </a:r>
          </a:p>
          <a:p>
            <a:pPr lvl="1"/>
            <a:r>
              <a:rPr lang="cs-CZ" dirty="0" smtClean="0"/>
              <a:t>úplnost – každá vlastnost vyplývá z axiomů a je popsatelná základními pojmy</a:t>
            </a:r>
          </a:p>
          <a:p>
            <a:pPr lvl="1"/>
            <a:r>
              <a:rPr lang="cs-CZ" dirty="0" smtClean="0"/>
              <a:t>bezespornost – axiomy dávají smysl (skutečně popisují náš nebo alespoň nějaký objekt(model), sporné axiomy nepopisují nic)</a:t>
            </a:r>
          </a:p>
          <a:p>
            <a:pPr lvl="1"/>
            <a:r>
              <a:rPr lang="cs-CZ" dirty="0" smtClean="0"/>
              <a:t>spornost – sémantická – teorie nemá model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– syntaktická – z teorie lze odvodit formuli i její negaci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Zbytkové třídy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třídy modulární ekvivalence se nazývají zbytkové třídy</a:t>
                </a:r>
              </a:p>
              <a:p>
                <a:r>
                  <a:rPr lang="cs-CZ" dirty="0" smtClean="0"/>
                  <a:t>označujeme je nejnižším kladným prvkem (tj. zbytkem po dělení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), výjmečně i jinak </a:t>
                </a:r>
              </a:p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cs-CZ" dirty="0" smtClean="0"/>
                  <a:t> tak máme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nebo také sudá a lichá čísla</a:t>
                </a:r>
              </a:p>
              <a:p>
                <a:r>
                  <a:rPr lang="cs-CZ" dirty="0" smtClean="0"/>
                  <a:t>protože je to kongruence (přičtením stejného čísla a násobením stejným číslem nezměníme to, že zbytek po dělení je stejný) je příslušný rozklad algebrou, např.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2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127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Zbytkové třídy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312751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jedná se o operace mezi množinami – třídami</a:t>
                </a:r>
              </a:p>
              <a:p>
                <a:r>
                  <a:rPr lang="cs-CZ" dirty="0" smtClean="0"/>
                  <a:t>stačí vybrat jednoho reprezentanta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~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~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~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vyjde reprezentant výsledné třídy</a:t>
                </a:r>
              </a:p>
              <a:p>
                <a:r>
                  <a:rPr lang="cs-CZ" dirty="0" smtClean="0"/>
                  <a:t>při různé volbě reprezentantů vyjde vždy stejná třída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 t="-2156" r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46538"/>
            <a:ext cx="25908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6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Relace uspořádání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odvozeny od uspořádání na číslech</a:t>
                </a:r>
              </a:p>
              <a:p>
                <a:r>
                  <a:rPr lang="cs-CZ" dirty="0" smtClean="0"/>
                  <a:t>vlastnosti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 smtClean="0"/>
                  <a:t>)</a:t>
                </a:r>
              </a:p>
              <a:p>
                <a:pPr lvl="1"/>
                <a:r>
                  <a:rPr lang="cs-CZ" dirty="0" smtClean="0"/>
                  <a:t>reflexivita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antisymetrie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↔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&amp;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tranzitivita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&amp;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příklady</a:t>
                </a:r>
              </a:p>
              <a:p>
                <a:pPr lvl="1"/>
                <a:r>
                  <a:rPr lang="cs-CZ" dirty="0" smtClean="0"/>
                  <a:t>cokoliv uspořádáme dle velikosti, intenzity ap.</a:t>
                </a:r>
              </a:p>
              <a:p>
                <a:pPr lvl="1"/>
                <a:r>
                  <a:rPr lang="cs-CZ" dirty="0" smtClean="0"/>
                  <a:t>dělitelnost a velikost čísel</a:t>
                </a:r>
              </a:p>
              <a:p>
                <a:pPr lvl="1"/>
                <a:r>
                  <a:rPr lang="cs-CZ" dirty="0" smtClean="0"/>
                  <a:t>relace býti podmnožinou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prvky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největší a nejmenší</a:t>
                </a:r>
              </a:p>
              <a:p>
                <a:pPr lvl="1"/>
                <a:r>
                  <a:rPr lang="cs-CZ" dirty="0" smtClean="0"/>
                  <a:t>prvek je nejmenší, jestliže všechny ostatní jsou větší nebo rovny</a:t>
                </a:r>
              </a:p>
              <a:p>
                <a:pPr lvl="1"/>
                <a:r>
                  <a:rPr lang="cs-CZ" dirty="0" smtClean="0"/>
                  <a:t>označujeme max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∈</m:t>
                        </m:r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supremum a infimum</a:t>
                </a:r>
              </a:p>
              <a:p>
                <a:pPr lvl="1"/>
                <a:r>
                  <a:rPr lang="cs-CZ" dirty="0" smtClean="0"/>
                  <a:t>prvek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je horní závorou podmnožiny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jestliže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∈</m:t>
                        </m:r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supremem 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 rozumíme nejmenší prvek množiny jejích horních závor (odmocnina ze dvou, generování)</a:t>
                </a:r>
              </a:p>
              <a:p>
                <a:r>
                  <a:rPr lang="cs-CZ" dirty="0" smtClean="0"/>
                  <a:t>minimální a maximální</a:t>
                </a:r>
              </a:p>
              <a:p>
                <a:pPr lvl="1"/>
                <a:r>
                  <a:rPr lang="cs-CZ" dirty="0" smtClean="0"/>
                  <a:t>minimální prvek je takový, že pro žádný jiný neplatí, že by byl menší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304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Hasseovy diagramy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prvky uspořádaných množin kreslíme jako body v rovině</a:t>
                </a:r>
              </a:p>
              <a:p>
                <a:r>
                  <a:rPr lang="cs-CZ" dirty="0" smtClean="0"/>
                  <a:t>pokrývání :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≼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, jestliže pro každé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 smtClean="0"/>
                  <a:t> nebo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 smtClean="0"/>
                  <a:t> (nic se mezi ně nevecpe)</a:t>
                </a:r>
              </a:p>
              <a:p>
                <a:r>
                  <a:rPr lang="cs-CZ" dirty="0" smtClean="0"/>
                  <a:t>pokrývající se prvky spojíme čarou tak, že větší je víc nahoře, celkově udržujeme to, že větší prvky jsou víc nahoře než menší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7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Hasseovy diagramy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Příklad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(℘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cs-CZ" b="0" i="1" smtClean="0">
                        <a:latin typeface="Cambria Math"/>
                      </a:rPr>
                      <m:t>, ⊆)</m:t>
                    </m:r>
                  </m:oMath>
                </a14:m>
                <a:r>
                  <a:rPr lang="cs-CZ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45312" y="2792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4"/>
            <a:endCxn id="10" idx="6"/>
          </p:cNvCxnSpPr>
          <p:nvPr/>
        </p:nvCxnSpPr>
        <p:spPr>
          <a:xfrm flipH="1">
            <a:off x="3270096" y="3021050"/>
            <a:ext cx="689516" cy="107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41496" y="398656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08601" y="400235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45312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4" idx="4"/>
            <a:endCxn id="11" idx="2"/>
          </p:cNvCxnSpPr>
          <p:nvPr/>
        </p:nvCxnSpPr>
        <p:spPr>
          <a:xfrm>
            <a:off x="3959612" y="3021050"/>
            <a:ext cx="748989" cy="109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12" idx="0"/>
          </p:cNvCxnSpPr>
          <p:nvPr/>
        </p:nvCxnSpPr>
        <p:spPr>
          <a:xfrm>
            <a:off x="3270096" y="4100860"/>
            <a:ext cx="689516" cy="115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2"/>
            <a:endCxn id="12" idx="0"/>
          </p:cNvCxnSpPr>
          <p:nvPr/>
        </p:nvCxnSpPr>
        <p:spPr>
          <a:xfrm flipH="1">
            <a:off x="3959612" y="4116658"/>
            <a:ext cx="748989" cy="1141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2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Opozice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Opozice je o</a:t>
                </a:r>
                <a:r>
                  <a:rPr lang="en-US" dirty="0" err="1" smtClean="0"/>
                  <a:t>bec</a:t>
                </a:r>
                <a:r>
                  <a:rPr lang="cs-CZ" dirty="0" smtClean="0"/>
                  <a:t>ně jakýkoliv vztah mezi dvěma objekty</a:t>
                </a:r>
              </a:p>
              <a:p>
                <a:r>
                  <a:rPr lang="cs-CZ" dirty="0" smtClean="0"/>
                  <a:t>Cokoliv můžeme popsat tak, že</a:t>
                </a:r>
              </a:p>
              <a:p>
                <a:pPr lvl="1"/>
                <a:r>
                  <a:rPr lang="cs-CZ" dirty="0" smtClean="0"/>
                  <a:t>popíšeme všechny vnitřní vlastnosti</a:t>
                </a:r>
              </a:p>
              <a:p>
                <a:pPr lvl="1"/>
                <a:r>
                  <a:rPr lang="cs-CZ" dirty="0" smtClean="0"/>
                  <a:t>popíšeme všechny opozice, do kterých vstupuje se vším ostatním</a:t>
                </a:r>
                <a:endParaRPr lang="en-US" dirty="0" smtClean="0"/>
              </a:p>
              <a:p>
                <a:r>
                  <a:rPr lang="en-US" dirty="0" smtClean="0"/>
                  <a:t>Model </a:t>
                </a:r>
                <a:r>
                  <a:rPr lang="en-US" dirty="0" err="1" smtClean="0"/>
                  <a:t>opozic</a:t>
                </a:r>
                <a:r>
                  <a:rPr lang="en-US" dirty="0" smtClean="0"/>
                  <a:t> – z</a:t>
                </a:r>
                <a:r>
                  <a:rPr lang="cs-CZ" dirty="0" smtClean="0"/>
                  <a:t>ákladní množina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opozice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℘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×℘(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jednotlivé opozice píšeme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pro opozici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cs-CZ" dirty="0" smtClean="0"/>
                  <a:t> nazýváme množiny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∩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 základ opozice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△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∖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)∪(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∖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charakteristika opozice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79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opozic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nulová opozice je mezi množinou a jí samou</a:t>
            </a:r>
          </a:p>
          <a:p>
            <a:r>
              <a:rPr lang="cs-CZ" dirty="0" smtClean="0"/>
              <a:t>disjunktivní opozice je mezi dvěma disjunktními množinami</a:t>
            </a:r>
          </a:p>
          <a:p>
            <a:r>
              <a:rPr lang="cs-CZ" dirty="0" smtClean="0"/>
              <a:t>privativní opozice je mezi množinou a její podmnožinou (říkáme, že je privativní ve prospěch nadmnožiny)</a:t>
            </a:r>
          </a:p>
          <a:p>
            <a:r>
              <a:rPr lang="cs-CZ" dirty="0" smtClean="0"/>
              <a:t>ekvipolentí opozice je mezi množinami tehdy, když má neprázdný základ, neprázdnou charakteristiku a není privativní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15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Opozice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Hjelmslev – selekce </a:t>
            </a:r>
            <a:r>
              <a:rPr lang="cs-CZ" smtClean="0"/>
              <a:t>(privativní v-&gt;c), </a:t>
            </a:r>
            <a:r>
              <a:rPr lang="cs-CZ" dirty="0" smtClean="0"/>
              <a:t>solidarita </a:t>
            </a:r>
            <a:r>
              <a:rPr lang="cs-CZ" smtClean="0"/>
              <a:t>(nulová c&lt;-&gt;c), </a:t>
            </a:r>
            <a:r>
              <a:rPr lang="cs-CZ" dirty="0" smtClean="0"/>
              <a:t>kombinace </a:t>
            </a:r>
            <a:r>
              <a:rPr lang="cs-CZ" smtClean="0"/>
              <a:t>(disjunktivní u|v)</a:t>
            </a:r>
            <a:endParaRPr lang="cs-CZ" dirty="0" smtClean="0"/>
          </a:p>
          <a:p>
            <a:r>
              <a:rPr lang="cs-CZ" dirty="0" smtClean="0"/>
              <a:t>říká tomu funkce, jde o to, zda jedna věc předpokládá druhou</a:t>
            </a:r>
          </a:p>
          <a:p>
            <a:r>
              <a:rPr lang="cs-CZ" dirty="0" smtClean="0"/>
              <a:t>vztah mezi proměnnou a hodnotou, dvěma proměnnými a dvěma konstantami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Vlastnosti</a:t>
            </a:r>
            <a:r>
              <a:rPr lang="en-US" dirty="0" smtClean="0"/>
              <a:t> a v</a:t>
            </a:r>
            <a:r>
              <a:rPr lang="cs-CZ" dirty="0" smtClean="0"/>
              <a:t>ztahy mezi opozicemi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dvě opozice jsou homogenní, jestliže mají stejný základ</a:t>
            </a:r>
          </a:p>
          <a:p>
            <a:r>
              <a:rPr lang="cs-CZ" dirty="0" smtClean="0"/>
              <a:t>opozice nazýváme proporcionální, jestliže mají stejnou charakteristiku</a:t>
            </a:r>
            <a:endParaRPr lang="en-US" dirty="0" smtClean="0"/>
          </a:p>
          <a:p>
            <a:r>
              <a:rPr lang="cs-CZ" dirty="0" smtClean="0"/>
              <a:t>opozice se nazývá multidimenzionální, jestliže v systému existuje jiná opozice se stejným základem, jinak je jednodimenzionální (též singulární a nesingulární)</a:t>
            </a:r>
          </a:p>
          <a:p>
            <a:r>
              <a:rPr lang="cs-CZ" dirty="0" smtClean="0"/>
              <a:t>opozice se nazývá izolovaná, není-li proporcionální s žádnou jinou opozicí v systému</a:t>
            </a:r>
          </a:p>
          <a:p>
            <a:r>
              <a:rPr lang="cs-CZ" dirty="0" smtClean="0"/>
              <a:t>Kořínek – izolovaná : proporcionální, singulární = jednodimenzionální, homogenní</a:t>
            </a:r>
          </a:p>
          <a:p>
            <a:pPr lvl="1"/>
            <a:r>
              <a:rPr lang="cs-CZ" dirty="0" smtClean="0"/>
              <a:t>homogennost – dají se představit jako krajní body řetězu jednodimenzionálních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Axiomatické systémy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dva přístupy</a:t>
            </a:r>
          </a:p>
          <a:p>
            <a:pPr lvl="1"/>
            <a:r>
              <a:rPr lang="cs-CZ" dirty="0" smtClean="0"/>
              <a:t>mám předem objekt a hledám jeho axiomatizaci (vždycky v případě jazyka, čísla, geometrie apod.)</a:t>
            </a:r>
          </a:p>
          <a:p>
            <a:pPr lvl="1"/>
            <a:r>
              <a:rPr lang="cs-CZ" dirty="0" smtClean="0"/>
              <a:t>mám systém axiomů a zkoumám vlastnosti jeho modelů</a:t>
            </a:r>
          </a:p>
          <a:p>
            <a:r>
              <a:rPr lang="cs-CZ" dirty="0" smtClean="0"/>
              <a:t>první vede k modelu, který typicky nemá všechny vlastnosti (neúplnost) – viz eukleidova geometrie, peanova aritmetika, teorie množin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zajímavější jsou proporcionální opozice, neboť zachovávají nulovost, privativnost a ekvipolentnost v širším smyslu</a:t>
            </a:r>
          </a:p>
          <a:p>
            <a:r>
              <a:rPr lang="cs-CZ" dirty="0" smtClean="0"/>
              <a:t>izolovaných je víc než neizolovaných (pořadí je izo a nes, neizo a nes, s a izo, s a nes</a:t>
            </a:r>
          </a:p>
          <a:p>
            <a:r>
              <a:rPr lang="cs-CZ" dirty="0" smtClean="0"/>
              <a:t>příklady P:Š, P:T, R:L, P:B</a:t>
            </a:r>
          </a:p>
          <a:p>
            <a:r>
              <a:rPr lang="cs-CZ" dirty="0" smtClean="0"/>
              <a:t>korelace je třída vzájemně proporcionálních opozic, které jsou invariantní vzhledem k vlastnosti opozic (privativních, ekvipolentních nebo disjunktních) </a:t>
            </a:r>
          </a:p>
          <a:p>
            <a:pPr lvl="1"/>
            <a:r>
              <a:rPr lang="cs-CZ" dirty="0" smtClean="0"/>
              <a:t>např. měkkost v ruštině nebo znělost – vede na abstraktní pojmy podobně jako rovnoběžnost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jazyk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𝐿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, </a:t>
                </a:r>
                <a:r>
                  <a:rPr lang="en-US" dirty="0" err="1" smtClean="0"/>
                  <a:t>dvojici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slov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𝑣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 nazýváme kontext.</a:t>
                </a:r>
              </a:p>
              <a:p>
                <a:r>
                  <a:rPr lang="cs-CZ" dirty="0" smtClean="0"/>
                  <a:t>označme pro slovo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𝐶</m:t>
                    </m:r>
                    <m:r>
                      <a:rPr lang="cs-CZ" b="0" i="1" dirty="0" smtClean="0">
                        <a:latin typeface="Cambria Math"/>
                      </a:rPr>
                      <m:t>(</m:t>
                    </m:r>
                    <m:r>
                      <a:rPr lang="cs-CZ" b="0" i="1" dirty="0" smtClean="0">
                        <a:latin typeface="Cambria Math"/>
                      </a:rPr>
                      <m:t>𝑢</m:t>
                    </m:r>
                    <m:r>
                      <a:rPr lang="cs-CZ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množinu kontextů takových, že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↔</m:t>
                      </m:r>
                      <m:r>
                        <a:rPr lang="cs-CZ" b="0" i="1" smtClean="0">
                          <a:latin typeface="Cambria Math"/>
                        </a:rPr>
                        <m:t>𝑥𝑢𝑦</m:t>
                      </m:r>
                      <m:r>
                        <a:rPr lang="cs-CZ" b="0" i="1" smtClean="0">
                          <a:latin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tuto množinu nazýváme distribucí slova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cs-CZ" b="0" dirty="0" smtClean="0"/>
                  <a:t> vzhledem k jazyku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𝐿</m:t>
                    </m:r>
                  </m:oMath>
                </a14:m>
                <a:endParaRPr lang="cs-CZ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opozice mezi distribudemi slov</a:t>
            </a:r>
          </a:p>
          <a:p>
            <a:r>
              <a:rPr lang="cs-CZ" dirty="0" smtClean="0"/>
              <a:t>nulová : syntaktická ekvivalence – slova patří do téže distribuční třídy, volná variace</a:t>
            </a:r>
          </a:p>
          <a:p>
            <a:r>
              <a:rPr lang="cs-CZ" dirty="0" smtClean="0"/>
              <a:t>kontrastivní (ekvipolentní, privativní) – existují společné i různé kontexty</a:t>
            </a:r>
          </a:p>
          <a:p>
            <a:r>
              <a:rPr lang="cs-CZ" dirty="0" smtClean="0"/>
              <a:t>komplementární (disjunktivní) – neexistuje společný kontext</a:t>
            </a:r>
          </a:p>
          <a:p>
            <a:r>
              <a:rPr lang="cs-CZ" dirty="0" smtClean="0"/>
              <a:t>v syntaxi – distribuční analýza (synonyma, hyponymie, částečná synonyma)</a:t>
            </a:r>
          </a:p>
          <a:p>
            <a:r>
              <a:rPr lang="cs-CZ" dirty="0" smtClean="0"/>
              <a:t>ve fonologii – komutační analýza (pes, ves – p a v jsou jistě v kontrastivní distribuci, prvky v komplementární distribuci nemohou odlišit význam) </a:t>
            </a:r>
          </a:p>
        </p:txBody>
      </p:sp>
    </p:spTree>
    <p:extLst>
      <p:ext uri="{BB962C8B-B14F-4D97-AF65-F5344CB8AC3E}">
        <p14:creationId xmlns:p14="http://schemas.microsoft.com/office/powerpoint/2010/main" val="9671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relaci na množinách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, která splňuje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)→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 smtClean="0"/>
                  <a:t> nazýváme parciální zobrazení</a:t>
                </a:r>
              </a:p>
              <a:p>
                <a:r>
                  <a:rPr lang="cs-CZ" dirty="0" smtClean="0"/>
                  <a:t>pokud navíc splňuje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∃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dirty="0" smtClean="0"/>
                  <a:t>, říkáme jí totální zobrazení, nebo prostě zobrazení</a:t>
                </a:r>
              </a:p>
              <a:p>
                <a:r>
                  <a:rPr lang="cs-CZ" dirty="0" smtClean="0"/>
                  <a:t>ke každému prvku náleží jediný, který je jeho obrazem</a:t>
                </a:r>
              </a:p>
              <a:p>
                <a:r>
                  <a:rPr lang="cs-CZ" dirty="0" smtClean="0"/>
                  <a:t>píšeme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nebo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↦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místo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je-li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×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, píšeme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je-li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nazýváme prvek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vzor a prvek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obraz</a:t>
                </a:r>
              </a:p>
              <a:p>
                <a:r>
                  <a:rPr lang="cs-CZ" dirty="0" smtClean="0"/>
                  <a:t>množinu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={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∃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 nazýváme obor hodnot </a:t>
                </a:r>
              </a:p>
              <a:p>
                <a:r>
                  <a:rPr lang="cs-CZ" dirty="0" smtClean="0"/>
                  <a:t>pro každou podmnožinu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𝑋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, označme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−1 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={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𝑋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skládání zobrazení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4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zobrazení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zobrazení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dirty="0" smtClean="0"/>
                  <a:t> se nazývá prosté (injektivní), jestliže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lvl="1"/>
                <a:r>
                  <a:rPr lang="cs-CZ" dirty="0" smtClean="0"/>
                  <a:t>inkluze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↦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zobrazení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dirty="0" smtClean="0"/>
                  <a:t> se nazývá surjektivní, jestliže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∃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, tj. každý prvek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 je obrazem nějakého prvku</a:t>
                </a:r>
              </a:p>
              <a:p>
                <a:pPr lvl="1"/>
                <a:r>
                  <a:rPr lang="cs-CZ" dirty="0" smtClean="0"/>
                  <a:t>projekce 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↦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~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r>
                  <a:rPr lang="cs-CZ" dirty="0" smtClean="0"/>
                  <a:t>zobrazení, které je injektivní i surjektivní se nazývá bijekce</a:t>
                </a:r>
              </a:p>
              <a:p>
                <a:pPr lvl="1"/>
                <a:r>
                  <a:rPr lang="cs-CZ" dirty="0" smtClean="0"/>
                  <a:t>identita</a:t>
                </a:r>
              </a:p>
              <a:p>
                <a:r>
                  <a:rPr lang="cs-CZ" dirty="0" smtClean="0"/>
                  <a:t>bijekce má inverzní zobrazení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, když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existuje-li mezi množinami bijekce, říkáme, že jsou izomorfní a píšeme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to mimo jiné znamená, že mají stejně prvků (stejnou mohutnost)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0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Algebry zobrazení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zobrazení 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cs-CZ" dirty="0" smtClean="0"/>
                  <a:t>, tvoří monoid, operace je skládání, neutrální prvek je identita</a:t>
                </a:r>
              </a:p>
              <a:p>
                <a:r>
                  <a:rPr lang="cs-CZ" dirty="0" smtClean="0"/>
                  <a:t>tento monoid není komutativní</a:t>
                </a:r>
              </a:p>
              <a:p>
                <a:r>
                  <a:rPr lang="cs-CZ" dirty="0" smtClean="0"/>
                  <a:t>každý monoid je možno považovat za monoid zobrazení, jako zobrazení je možno vzít násobení zleva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↦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bijekce tvoří grupu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793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zobrazení a relací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každé zobrazení je z podstaty relace, ne každá relace je zobrazení</a:t>
                </a:r>
              </a:p>
              <a:p>
                <a:r>
                  <a:rPr lang="cs-CZ" dirty="0" smtClean="0"/>
                  <a:t>relace na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𝑅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r>
                      <a:rPr lang="cs-CZ" b="0" i="1" smtClean="0">
                        <a:latin typeface="Cambria Math"/>
                      </a:rPr>
                      <m:t>𝐴</m:t>
                    </m:r>
                    <m:r>
                      <a:rPr lang="cs-CZ" b="0" i="1" smtClean="0">
                        <a:latin typeface="Cambria Math"/>
                      </a:rPr>
                      <m:t>×</m:t>
                    </m:r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 smtClean="0"/>
                  <a:t> se dá pojímat jako zobrazení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</a:rPr>
                        <m:t>:</m:t>
                      </m:r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→℘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, 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↦{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|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relace má statický charakter – opozice, synchronní vztah</a:t>
                </a:r>
              </a:p>
              <a:p>
                <a:r>
                  <a:rPr lang="cs-CZ" dirty="0" smtClean="0"/>
                  <a:t>zobrazení dynamický – jazykové zákony (morf, hláska či skupina hlásek se změní na…)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815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07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Homomorfismy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zobrazení mezi strukturami se nazývají homomorfismy, pokud zachovávají strukturu:</a:t>
                </a:r>
              </a:p>
              <a:p>
                <a:pPr lvl="1"/>
                <a:r>
                  <a:rPr lang="cs-CZ" dirty="0" smtClean="0"/>
                  <a:t>algebry -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uspořádané 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příklad 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ℤ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</a:rPr>
                      <m:t>ℤ</m:t>
                    </m:r>
                  </m:oMath>
                </a14:m>
                <a:r>
                  <a:rPr lang="cs-CZ" dirty="0" smtClean="0"/>
                  <a:t>, které přiřadí číslu zbytek po dělení dvěma</a:t>
                </a:r>
              </a:p>
              <a:p>
                <a:r>
                  <a:rPr lang="cs-CZ" dirty="0" smtClean="0"/>
                  <a:t>bijektivní homomorfismus se nazývá izomorfismus, dvě izomorfní algebry jsou stejné až na pojmenování prvků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72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a relace ekvivalence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každé zobrazení definuje relaci ekvivalence „zobrazí se na stejný prvek“, tzv. jádro</a:t>
                </a:r>
              </a:p>
              <a:p>
                <a:r>
                  <a:rPr lang="cs-CZ" dirty="0" smtClean="0"/>
                  <a:t>píšeme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1" smtClean="0">
                          <a:latin typeface="Cambria Math"/>
                        </a:rPr>
                        <m:t>ker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={(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)|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rozklad podle jádra je izomorfní obrazu zobrazení, zobrazení se rozpadne na projekci na jádro, izomorfismus s obrazem zobrazení a inkluzi do cílové množiny</a:t>
                </a:r>
              </a:p>
              <a:p>
                <a:r>
                  <a:rPr lang="cs-CZ" dirty="0" smtClean="0"/>
                  <a:t>to platí i pro algebry (izomorfismus mezi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ℤ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∕</m:t>
                    </m:r>
                    <m:r>
                      <a:rPr lang="cs-CZ" b="0" i="1" smtClean="0">
                        <a:latin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</a:rPr>
                      <m:t>ℤ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481" t="-3504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64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jednoduché algebry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základní pojmy – predikát rovnosti, funkční symbol představující operaci (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, .</m:t>
                    </m:r>
                  </m:oMath>
                </a14:m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příklad formule takového jazyka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∀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objektem zájmu je soubor prvků (odlišitelných pomocí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) a předpis, který interpretuje výrazy jako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(tj. dvěm prvkům přiřadí jiný)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341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Kulaginové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jazyk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𝑊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𝑃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kde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 je množina vět,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cs-CZ" dirty="0" smtClean="0"/>
                  <a:t> je rozklad 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cs-CZ" dirty="0" smtClean="0"/>
                  <a:t> na paradigmatické třídy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cs-CZ" dirty="0" smtClean="0"/>
                  <a:t> je množina všech slovních tvarů</a:t>
                </a:r>
              </a:p>
              <a:p>
                <a:r>
                  <a:rPr lang="cs-CZ" dirty="0" smtClean="0"/>
                  <a:t>Pro jakýkoliv rozklad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cs-CZ" dirty="0" smtClean="0"/>
                  <a:t> 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cs-CZ" dirty="0" smtClean="0"/>
                  <a:t> označme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třídu, která obsahuje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R-struktury, ekvivalence struktur, Typ a odvozeny rozklad, C-ekvivalence, typologie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61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337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Kulaginová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Zaj</a:t>
                </a:r>
                <a:r>
                  <a:rPr lang="cs-CZ" dirty="0" smtClean="0"/>
                  <a:t>ímavé rozklady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cs-CZ" dirty="0" smtClean="0"/>
                  <a:t> identický roklad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cs-CZ" dirty="0" smtClean="0"/>
                  <a:t> rozklad na paradigmata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cs-CZ" dirty="0" smtClean="0"/>
                  <a:t> distribuční rozklad</a:t>
                </a:r>
              </a:p>
              <a:p>
                <a:r>
                  <a:rPr lang="cs-CZ" dirty="0" smtClean="0"/>
                  <a:t>R-struktura fráze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 smtClean="0"/>
                  <a:t> je množina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…</m:t>
                    </m:r>
                    <m:r>
                      <a:rPr lang="cs-CZ" b="0" i="1" smtClean="0">
                        <a:latin typeface="Cambria Math"/>
                      </a:rPr>
                      <m:t>𝑅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řekneme, že je gramatická, jestliže obsahuje alespoň jednu gramatickou frázi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526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Kulaginová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distribuční ekvivalence tříd rozkladu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𝑆</m:t>
                    </m:r>
                  </m:oMath>
                </a14:m>
                <a:endParaRPr lang="cs-CZ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  <m:r>
                      <a:rPr lang="cs-CZ" b="0" i="1" smtClean="0">
                        <a:latin typeface="Cambria Math"/>
                      </a:rPr>
                      <m:t>~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↔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𝑅𝑅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𝑣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je gramatická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pr</a:t>
                </a:r>
                <a:r>
                  <a:rPr lang="cs-CZ" dirty="0" smtClean="0"/>
                  <a:t>á</a:t>
                </a:r>
                <a:r>
                  <a:rPr lang="en-US" dirty="0" smtClean="0"/>
                  <a:t>v</a:t>
                </a:r>
                <a:r>
                  <a:rPr lang="cs-CZ" dirty="0" smtClean="0"/>
                  <a:t>ě když je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𝑆𝑆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𝑣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gramatická</a:t>
                </a:r>
              </a:p>
              <a:p>
                <a:pPr lvl="1"/>
                <a:r>
                  <a:rPr lang="cs-CZ" dirty="0" smtClean="0"/>
                  <a:t>to jest, když pro jakýkoliv kontext buď existuje v obou třídách slovo, které v daném kontextu dává gramatickou frázi, nebo ani v jedné takové slovo není</a:t>
                </a:r>
              </a:p>
              <a:p>
                <a:pPr lvl="1"/>
                <a:r>
                  <a:rPr lang="cs-CZ" dirty="0" smtClean="0"/>
                  <a:t>například paradigmatické třídy stejného slovního druhu a vzoru by měly být ekvivalentní</a:t>
                </a:r>
              </a:p>
              <a:p>
                <a:pPr lvl="1"/>
                <a:r>
                  <a:rPr lang="cs-CZ" dirty="0" smtClean="0"/>
                  <a:t>problémy jsou například s homonymií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229600" cy="4525963"/>
              </a:xfrm>
              <a:blipFill rotWithShape="1"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631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vlastností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Mno</a:t>
                </a:r>
                <a:r>
                  <a:rPr lang="cs-CZ" dirty="0" smtClean="0"/>
                  <a:t>žina znaků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𝑆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Množina vlastností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𝐹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zobrazení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</a:rPr>
                      <m:t>: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𝒫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každému znaku je přiřazena množina vlastností</a:t>
                </a:r>
              </a:p>
              <a:p>
                <a:r>
                  <a:rPr lang="cs-CZ" dirty="0" smtClean="0"/>
                  <a:t>všechno je důležité – znak, jeho vlastnosti i přiřazení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537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vlastností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Obvykle uvažujeme rozklad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cs-CZ" dirty="0" smtClean="0"/>
                  <a:t> na množině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cs-CZ" dirty="0" smtClean="0"/>
                  <a:t> a požadujeme, aby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cs-CZ" b="0" i="1" smtClean="0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dirty="0" smtClean="0"/>
                  <a:t> pro všechna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𝑠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ℱ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hodnoty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nazýváme</a:t>
                </a:r>
              </a:p>
              <a:p>
                <a:pPr lvl="1"/>
                <a:r>
                  <a:rPr lang="cs-CZ" dirty="0" smtClean="0"/>
                  <a:t>homogenní, pokud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pro nějaké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cs-CZ" dirty="0" smtClean="0"/>
                  <a:t>, jinak jsou heterogenní </a:t>
                </a:r>
              </a:p>
              <a:p>
                <a:pPr lvl="1"/>
                <a:r>
                  <a:rPr lang="cs-CZ" dirty="0" smtClean="0"/>
                  <a:t>slučitelné, pokud existuje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cs-CZ" dirty="0" smtClean="0"/>
                  <a:t>, tak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𝑠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slučitelné hodnoty jsou heterogenní, homogenní hodnoty jsou neslučitelné</a:t>
                </a:r>
              </a:p>
              <a:p>
                <a:pPr lvl="1"/>
                <a:r>
                  <a:rPr lang="cs-CZ" dirty="0" smtClean="0"/>
                  <a:t>kontrastní, jestliže existují znaky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cs-CZ" dirty="0" smtClean="0"/>
                  <a:t>, takové,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∖</m:t>
                    </m:r>
                    <m:r>
                      <a:rPr lang="cs-CZ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∖</m:t>
                    </m:r>
                    <m:r>
                      <a:rPr lang="cs-CZ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, píšeme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∕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834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vlastností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takže ve fonologickém systému českých konsonantů obvykle uvažujeme rozklad ma vlatnosti místa artikulace, způsobu artikulace</a:t>
            </a:r>
            <a:r>
              <a:rPr lang="en-US" dirty="0" smtClean="0"/>
              <a:t>, </a:t>
            </a:r>
            <a:r>
              <a:rPr lang="en-US" dirty="0" err="1" smtClean="0"/>
              <a:t>zn</a:t>
            </a:r>
            <a:r>
              <a:rPr lang="cs-CZ" dirty="0" smtClean="0"/>
              <a:t>ělost, konsonantnost, předozadnost a otevřenost</a:t>
            </a:r>
          </a:p>
          <a:p>
            <a:r>
              <a:rPr lang="cs-CZ" dirty="0" smtClean="0"/>
              <a:t>vlastnosti mohou být neslučitelné </a:t>
            </a:r>
          </a:p>
          <a:p>
            <a:pPr lvl="1"/>
            <a:r>
              <a:rPr lang="cs-CZ" dirty="0" smtClean="0"/>
              <a:t>protože jsou homogenní</a:t>
            </a:r>
          </a:p>
          <a:p>
            <a:pPr lvl="1"/>
            <a:r>
              <a:rPr lang="cs-CZ" dirty="0" smtClean="0"/>
              <a:t>protože by sice mohla existovat hláska, která je má, ale zkrátka neexistuje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63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vlastností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Systém je úplný, jestliže jsou v něm všechny neslučitelné vlastnosti kontrastní</a:t>
                </a:r>
              </a:p>
              <a:p>
                <a:r>
                  <a:rPr lang="cs-CZ" dirty="0" smtClean="0"/>
                  <a:t>Systém je poloúplný, jestliže jsou v něm všechny homogenní vlastnosti </a:t>
                </a:r>
                <a:r>
                  <a:rPr lang="cs-CZ" dirty="0" smtClean="0"/>
                  <a:t>kontrastní</a:t>
                </a:r>
                <a:endParaRPr lang="en-US" dirty="0" smtClean="0"/>
              </a:p>
              <a:p>
                <a:r>
                  <a:rPr lang="en-US" dirty="0" err="1" smtClean="0"/>
                  <a:t>Dv</a:t>
                </a:r>
                <a:r>
                  <a:rPr lang="cs-CZ" dirty="0" smtClean="0"/>
                  <a:t>ě hlásky se nazývají absolutně ekvivalentní, pokud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Třídy jádra zobrazení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cs-CZ" dirty="0" smtClean="0"/>
                  <a:t> se nazývají abstraktní hlásky </a:t>
                </a:r>
                <a:endParaRPr lang="cs-CZ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14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Uvažme jazyk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𝐿</m:t>
                        </m:r>
                        <m:r>
                          <a:rPr lang="cs-CZ" b="0" i="1" smtClean="0">
                            <a:latin typeface="Cambria Math"/>
                          </a:rPr>
                          <m:t>⊆</m:t>
                        </m:r>
                        <m:r>
                          <a:rPr lang="cs-CZ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, posloupnosti z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cs-CZ" dirty="0" smtClean="0"/>
                  <a:t> nazýváme vyznačené (slova nebo fráze), posloupnosti z množiny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𝒰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  <m:r>
                          <a:rPr lang="cs-CZ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∃</m:t>
                        </m:r>
                        <m:r>
                          <a:rPr lang="cs-CZ" b="0" i="1" smtClean="0">
                            <a:latin typeface="Cambria Math"/>
                          </a:rPr>
                          <m:t>𝑣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𝑤</m:t>
                        </m:r>
                        <m:r>
                          <a:rPr lang="cs-CZ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/>
                      </a:rPr>
                      <m:t>𝑣𝑢𝑤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𝐿</m:t>
                    </m:r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 tj. všechny řetězce, které se vyskytují jako podřetězce vyznačených posloupností nazýváme dovolené</a:t>
                </a:r>
              </a:p>
              <a:p>
                <a:r>
                  <a:rPr lang="cs-CZ" dirty="0" smtClean="0"/>
                  <a:t>Například v češtině je vyznačenou posloupností „pes“, takže mezi dovolené posloupnosti patří například „es“ nebo „pe“ či „p“.</a:t>
                </a:r>
              </a:p>
              <a:p>
                <a:r>
                  <a:rPr lang="cs-CZ" dirty="0" smtClean="0"/>
                  <a:t>Základní předpoklad : pokud je posloupnost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cs-CZ" dirty="0" smtClean="0"/>
                  <a:t> dovolená, je dovolená i každá posloupnost, v níž vyměníme jakoukoliv hlásku za hlásku s ní absolutně ekvivalentní</a:t>
                </a:r>
                <a:endParaRPr lang="es-E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7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535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a řetězce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Vázané hodnoty</a:t>
                </a:r>
              </a:p>
              <a:p>
                <a:pPr lvl="1"/>
                <a:r>
                  <a:rPr lang="en-US" dirty="0" err="1" smtClean="0"/>
                  <a:t>hodnota</a:t>
                </a:r>
                <a:r>
                  <a:rPr lang="en-US" dirty="0" smtClean="0"/>
                  <a:t> pro hl</a:t>
                </a:r>
                <a:r>
                  <a:rPr lang="cs-CZ" dirty="0" smtClean="0"/>
                  <a:t>ásku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je vázaná, jestliže</a:t>
                </a:r>
              </a:p>
              <a:p>
                <a:pPr lvl="2"/>
                <a:r>
                  <a:rPr lang="cs-CZ" dirty="0" smtClean="0"/>
                  <a:t>není kontrastní s žádnou jinou hodnotou nebo</a:t>
                </a:r>
              </a:p>
              <a:p>
                <a:pPr lvl="2"/>
                <a:r>
                  <a:rPr lang="cs-CZ" dirty="0" smtClean="0"/>
                  <a:t>pokud je kontrastní s jinou hodnotou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), pak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∩</m:t>
                    </m:r>
                    <m:r>
                      <a:rPr lang="cs-CZ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cs-CZ" b="0" dirty="0" smtClean="0"/>
                  <a:t> (tj. hlásky jsou v komplementární distribuci)</a:t>
                </a:r>
                <a:endParaRPr lang="cs-CZ" b="0" dirty="0" smtClean="0"/>
              </a:p>
              <a:p>
                <a:pPr lvl="1"/>
                <a:r>
                  <a:rPr lang="cs-CZ" dirty="0" smtClean="0"/>
                  <a:t>hodnota je pro hlásku alternativní, pokud pro ni není vázaná</a:t>
                </a:r>
              </a:p>
              <a:p>
                <a:pPr lvl="1"/>
                <a:r>
                  <a:rPr lang="cs-CZ" dirty="0" smtClean="0"/>
                  <a:t>Takže hodnota velární je pro hlásku „velární n“ vázaná, protože je povinná před velárou, tj. hláska n ji mít nemusí a náhradou za jinou variantu hlásky n dostaneme vždy nedovolenou posloupnost</a:t>
                </a:r>
              </a:p>
              <a:p>
                <a:pPr lvl="1"/>
                <a:r>
                  <a:rPr lang="cs-CZ" dirty="0" smtClean="0"/>
                  <a:t>Naopak pro hlásku d není hodnota znělá vázaná, neboť máme například tam a dam – obě posloupnosti jsou dovolené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704" b="-2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8189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Pertinentní hodnoty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Hodnota je pro hlásku alernativní, pokud pro ni není vázaná.</a:t>
                </a:r>
              </a:p>
              <a:p>
                <a:r>
                  <a:rPr lang="cs-CZ" dirty="0" smtClean="0"/>
                  <a:t>Označme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cs-CZ" dirty="0" smtClean="0"/>
                  <a:t> relaci ekvivalence, která je definovaná pro vyznačené posloupnosti tak,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𝑢𝑅𝑣</m:t>
                    </m:r>
                  </m:oMath>
                </a14:m>
                <a:r>
                  <a:rPr lang="cs-CZ" dirty="0" smtClean="0"/>
                  <a:t> jestliže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cs-CZ" dirty="0" smtClean="0"/>
                  <a:t> mají stejný význam.</a:t>
                </a:r>
              </a:p>
              <a:p>
                <a:r>
                  <a:rPr lang="cs-CZ" dirty="0" smtClean="0"/>
                  <a:t>Alternativní hodnota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dirty="0" smtClean="0"/>
                  <a:t> se nazývá pertinentní pro hlásku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, jestliže</a:t>
                </a:r>
              </a:p>
              <a:p>
                <a:pPr lvl="1"/>
                <a:r>
                  <a:rPr lang="cs-CZ" dirty="0" smtClean="0"/>
                  <a:t>existuje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/>
                  <a:t>e</a:t>
                </a:r>
                <a:r>
                  <a:rPr lang="cs-CZ" dirty="0" smtClean="0"/>
                  <a:t>xistuje dovolená posloupnost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cs-CZ" dirty="0" smtClean="0"/>
                  <a:t> taková, že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𝑣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𝑢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neplatí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𝑢𝑅𝑣</m:t>
                    </m:r>
                  </m:oMath>
                </a14:m>
                <a:r>
                  <a:rPr lang="cs-CZ" dirty="0" smtClean="0"/>
                  <a:t> </a:t>
                </a:r>
                <a:endParaRPr lang="es-E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2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přirozená čísla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dirty="0" smtClean="0"/>
                  <a:t>prvky jsou čísla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cs-CZ" dirty="0" smtClean="0"/>
                  <a:t> je například násobení, tj.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krát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lvl="1"/>
                <a:r>
                  <a:rPr lang="cs-CZ" b="1" dirty="0" smtClean="0"/>
                  <a:t>bi</a:t>
                </a:r>
                <a:r>
                  <a:rPr lang="cs-CZ" dirty="0" smtClean="0"/>
                  <a:t>nární operace – ze dvou čísel dělá jedno</a:t>
                </a:r>
              </a:p>
              <a:p>
                <a:r>
                  <a:rPr lang="cs-CZ" dirty="0" smtClean="0"/>
                  <a:t>co čísla? nejsou ani proměnné ani predikátové symboly</a:t>
                </a:r>
              </a:p>
              <a:p>
                <a:pPr lvl="1"/>
                <a:r>
                  <a:rPr lang="cs-CZ" dirty="0" smtClean="0"/>
                  <a:t>jsou to </a:t>
                </a:r>
                <a:r>
                  <a:rPr lang="cs-CZ" b="1" dirty="0" smtClean="0"/>
                  <a:t>nul</a:t>
                </a:r>
                <a:r>
                  <a:rPr lang="cs-CZ" dirty="0" smtClean="0"/>
                  <a:t>ární operace – nepotřebují žádné číslo a udělají číslo</a:t>
                </a:r>
              </a:p>
              <a:p>
                <a:pPr lvl="1"/>
                <a:r>
                  <a:rPr lang="cs-CZ" dirty="0" smtClean="0"/>
                  <a:t>takže nulární symboly v dané interpretaci představují číslo</a:t>
                </a:r>
              </a:p>
              <a:p>
                <a:pPr lvl="1"/>
                <a:r>
                  <a:rPr lang="cs-CZ" dirty="0" smtClean="0"/>
                  <a:t>základní jsou dány konvencí (0,1,2,3,…; I, V, X, L, C, M)</a:t>
                </a:r>
              </a:p>
              <a:p>
                <a:pPr lvl="1"/>
                <a:r>
                  <a:rPr lang="cs-CZ" dirty="0" smtClean="0"/>
                  <a:t>odvozené mohou být definovány pomocí operací (číselné soustavy, pravidla pro tvoření římských číslic – 120, IX)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5276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Fonémy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fonémem, ke kterému náleží hláska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rozumíme dvojici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ℱ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</a:rPr>
                      <m:t>𝒞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kde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ℱ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je množina všech pertinentních hodnot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– fyzická složka fonému</a:t>
                </a:r>
              </a:p>
              <a:p>
                <a:pPr lvl="1"/>
                <a:r>
                  <a:rPr lang="cs-CZ" dirty="0" smtClean="0"/>
                  <a:t>relační složka fonému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𝒞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hlásky, </a:t>
                </a:r>
                <a:r>
                  <a:rPr lang="cs-CZ" dirty="0" smtClean="0"/>
                  <a:t>které se shodují 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/>
                  <a:t> v pertinentních vlastnostech (tj.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𝒞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={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  <m:r>
                      <a:rPr lang="cs-CZ" b="0" i="1" smtClean="0">
                        <a:latin typeface="Cambria Math"/>
                      </a:rPr>
                      <m:t>ℱ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ℱ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}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Archifoném</a:t>
                </a:r>
                <a:r>
                  <a:rPr lang="cs-CZ" dirty="0" smtClean="0"/>
                  <a:t>em rozumíme průnik fyzických složek dvou fonémů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25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65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Přirozená čísla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ne každá operace je operací i v logickém (algebraickém) smyslu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cs-CZ" dirty="0" smtClean="0"/>
                  <a:t> není operace, protože ne každým dvěma číslům přiřadí přirozené číslo</a:t>
                </a:r>
              </a:p>
              <a:p>
                <a:r>
                  <a:rPr lang="cs-CZ" dirty="0" smtClean="0"/>
                  <a:t>příklady formulí platných pro přirozená čísla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.0=0</m:t>
                    </m:r>
                  </m:oMath>
                </a14:m>
                <a:endParaRPr lang="cs-CZ" b="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b="0" dirty="0" smtClean="0"/>
              </a:p>
              <a:p>
                <a:r>
                  <a:rPr lang="cs-CZ" dirty="0" smtClean="0"/>
                  <a:t>z proměnných, prvků a čísel tvoříme výrazy (termy), které odpovídají číslům</a:t>
                </a:r>
              </a:p>
              <a:p>
                <a:pPr lvl="1"/>
                <a:r>
                  <a:rPr lang="cs-CZ" dirty="0" smtClean="0"/>
                  <a:t>(2.3).5 = 30 (= 6.5)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3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algebry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dirty="0" smtClean="0"/>
                  <a:t>jazyk : jeden binární symbol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(ekvacionální logika)</a:t>
                </a:r>
              </a:p>
              <a:p>
                <a:r>
                  <a:rPr lang="cs-CZ" dirty="0"/>
                  <a:t>A</a:t>
                </a:r>
                <a:r>
                  <a:rPr lang="cs-CZ" dirty="0" smtClean="0"/>
                  <a:t>xiomy určují, které termy jsou stejné (tj. platí mezi nimi predikát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 smtClean="0"/>
                  <a:t>axiomy žádné</a:t>
                </a:r>
              </a:p>
              <a:p>
                <a:pPr marL="914400" lvl="1" indent="-514350"/>
                <a:r>
                  <a:rPr lang="cs-CZ" dirty="0" smtClean="0"/>
                  <a:t>obecně neplatí ani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.(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marL="914400" lvl="1" indent="-514350"/>
                <a:r>
                  <a:rPr lang="cs-CZ" dirty="0" smtClean="0"/>
                  <a:t>přílad : celá čísla a odčítání</a:t>
                </a:r>
              </a:p>
              <a:p>
                <a:pPr marL="914400" lvl="1" indent="-514350"/>
                <a:r>
                  <a:rPr lang="cs-CZ" dirty="0" smtClean="0"/>
                  <a:t>grupoid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dirty="0" smtClean="0"/>
                  <a:t>axiom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∀</m:t>
                        </m:r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.(</m:t>
                    </m:r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- asociativita</a:t>
                </a:r>
              </a:p>
              <a:p>
                <a:pPr marL="914400" lvl="1" indent="-514350"/>
                <a:r>
                  <a:rPr lang="cs-CZ" dirty="0" smtClean="0"/>
                  <a:t>hodnoty výsledků závisí jen na tom, které prvky a v jakém pořadí se ve výrazu vyskytnou – všechny termy, které se liší jen závorkami dávají stejný prvek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7" t="-2022" r="-1259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41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algebry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cs-CZ" dirty="0" smtClean="0"/>
                  <a:t>pologrupa</a:t>
                </a:r>
              </a:p>
              <a:p>
                <a:pPr lvl="1"/>
                <a:r>
                  <a:rPr lang="cs-CZ" dirty="0" smtClean="0"/>
                  <a:t>příklad : přirozená čísla a sčítání </a:t>
                </a:r>
              </a:p>
              <a:p>
                <a:pPr lvl="1"/>
                <a:r>
                  <a:rPr lang="cs-CZ" dirty="0" smtClean="0"/>
                  <a:t>příklad : formální jazyky</a:t>
                </a:r>
              </a:p>
              <a:p>
                <a:pPr lvl="2"/>
                <a:r>
                  <a:rPr lang="cs-CZ" dirty="0" smtClean="0"/>
                  <a:t>abeceda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1" smtClean="0">
                        <a:latin typeface="Cambria Math"/>
                      </a:rPr>
                      <m:t>Σ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– malý konečný soubor písmen (např.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cs-CZ" dirty="0" smtClean="0"/>
                  <a:t>)</a:t>
                </a:r>
              </a:p>
              <a:p>
                <a:pPr lvl="2"/>
                <a:r>
                  <a:rPr lang="cs-CZ" dirty="0" smtClean="0"/>
                  <a:t>operace . – konkatenace, písmena napíšeme za sebou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𝑎𝑏</m:t>
                    </m:r>
                  </m:oMath>
                </a14:m>
                <a:r>
                  <a:rPr lang="cs-CZ" dirty="0" smtClean="0"/>
                  <a:t>, prvky jsou písmena a řetězce utvořené z písmen, díky asociativitě je nám jedno, jak řetězec vznikl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𝑐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𝑎𝑏𝑐</m:t>
                    </m:r>
                  </m:oMath>
                </a14:m>
                <a:r>
                  <a:rPr lang="cs-CZ" dirty="0" smtClean="0"/>
                  <a:t>)</a:t>
                </a:r>
              </a:p>
              <a:p>
                <a:pPr lvl="2"/>
                <a:r>
                  <a:rPr lang="cs-CZ" dirty="0" smtClean="0"/>
                  <a:t>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, .)</m:t>
                    </m:r>
                  </m:oMath>
                </a14:m>
                <a:endParaRPr lang="cs-CZ" dirty="0" smtClean="0"/>
              </a:p>
              <a:p>
                <a:pPr lvl="2"/>
                <a:r>
                  <a:rPr lang="cs-CZ" dirty="0" smtClean="0"/>
                  <a:t>jazyk je pak nějaký podsoubor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𝐿</m:t>
                    </m:r>
                    <m:r>
                      <a:rPr lang="cs-CZ" b="0" i="1" smtClean="0">
                        <a:latin typeface="Cambria Math"/>
                      </a:rPr>
                      <m:t> ⊆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4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DEDDCEABE0642BE9E57F2E2C8D60A" ma:contentTypeVersion="0" ma:contentTypeDescription="Create a new document." ma:contentTypeScope="" ma:versionID="dfc03aa0dc78eea7638da516e84110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0DF4C0-31B7-49EA-947B-778F59E25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F659A5-D074-4415-A485-79538D255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3FB2-3EE3-49C0-8792-AAD9AAA1F71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38785</TotalTime>
  <Words>4571</Words>
  <Application>Microsoft Office PowerPoint</Application>
  <PresentationFormat>On-screen Show (4:3)</PresentationFormat>
  <Paragraphs>419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Vybrané kapitoly z matematiky pro lingvisty</vt:lpstr>
      <vt:lpstr>Predikátová logika</vt:lpstr>
      <vt:lpstr>Axiomatický systém</vt:lpstr>
      <vt:lpstr>Axiomatické systémy</vt:lpstr>
      <vt:lpstr>Příklad – jednoduché algebry</vt:lpstr>
      <vt:lpstr>Příklad – přirozená čísla</vt:lpstr>
      <vt:lpstr>Přirozená čísla</vt:lpstr>
      <vt:lpstr>Jednoduché algebry</vt:lpstr>
      <vt:lpstr>Jednoduché algebry</vt:lpstr>
      <vt:lpstr>Jenoduché algebry</vt:lpstr>
      <vt:lpstr>Jednoduché algebry</vt:lpstr>
      <vt:lpstr>Další algebry</vt:lpstr>
      <vt:lpstr>Algebry - přehled</vt:lpstr>
      <vt:lpstr>Příklad – teorie množin</vt:lpstr>
      <vt:lpstr>Terie množin</vt:lpstr>
      <vt:lpstr>Axiomy</vt:lpstr>
      <vt:lpstr>Další axiomy</vt:lpstr>
      <vt:lpstr>Složitější axiomy</vt:lpstr>
      <vt:lpstr>Zadání množin</vt:lpstr>
      <vt:lpstr>Operace a relace na množinách</vt:lpstr>
      <vt:lpstr>Věty o operacích na množinách</vt:lpstr>
      <vt:lpstr>Množinové operace na algebrách</vt:lpstr>
      <vt:lpstr>Množinové operace na algebrách</vt:lpstr>
      <vt:lpstr>Relace</vt:lpstr>
      <vt:lpstr>Relace</vt:lpstr>
      <vt:lpstr>Příklady relací </vt:lpstr>
      <vt:lpstr>Relace ekvivalence</vt:lpstr>
      <vt:lpstr>Kongruence</vt:lpstr>
      <vt:lpstr>Třídy relace ekvivalence</vt:lpstr>
      <vt:lpstr>Zbytkové třídy</vt:lpstr>
      <vt:lpstr>Zbytkové třídy</vt:lpstr>
      <vt:lpstr>Relace uspořádání</vt:lpstr>
      <vt:lpstr>Speciální prvky</vt:lpstr>
      <vt:lpstr>Hasseovy diagramy</vt:lpstr>
      <vt:lpstr>Hasseovy diagramy</vt:lpstr>
      <vt:lpstr>Opozice</vt:lpstr>
      <vt:lpstr>Typy opozic</vt:lpstr>
      <vt:lpstr>Opozice</vt:lpstr>
      <vt:lpstr>Vlastnosti a vztahy mezi opozicemi</vt:lpstr>
      <vt:lpstr>Korelace</vt:lpstr>
      <vt:lpstr>Distribuce</vt:lpstr>
      <vt:lpstr>Distribuce</vt:lpstr>
      <vt:lpstr>Zobrazení</vt:lpstr>
      <vt:lpstr>Zobrazení</vt:lpstr>
      <vt:lpstr>Speciální zobrazení</vt:lpstr>
      <vt:lpstr>Algebry zobrazení</vt:lpstr>
      <vt:lpstr>Vztah zobrazení a relací</vt:lpstr>
      <vt:lpstr>Homomorfismy</vt:lpstr>
      <vt:lpstr>Zobrazení a relace ekvivalence</vt:lpstr>
      <vt:lpstr>Systém Kulaginové</vt:lpstr>
      <vt:lpstr>Kulaginová</vt:lpstr>
      <vt:lpstr>Kulaginová</vt:lpstr>
      <vt:lpstr>Systémy vlastností</vt:lpstr>
      <vt:lpstr>Systémy vlastností</vt:lpstr>
      <vt:lpstr>Systémy vlastností</vt:lpstr>
      <vt:lpstr>Systémy vlastností</vt:lpstr>
      <vt:lpstr>Jazyk</vt:lpstr>
      <vt:lpstr>Vlastnosti a řetězce</vt:lpstr>
      <vt:lpstr>Pertinentní hodnoty</vt:lpstr>
      <vt:lpstr>Fonémy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kapitoly z matematiky pro lingvisty</dc:title>
  <dc:creator>Gauss</dc:creator>
  <cp:lastModifiedBy>gauss</cp:lastModifiedBy>
  <cp:revision>132</cp:revision>
  <dcterms:created xsi:type="dcterms:W3CDTF">2011-03-02T09:41:35Z</dcterms:created>
  <dcterms:modified xsi:type="dcterms:W3CDTF">2011-06-12T11:14:45Z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0x010100F2DDEDDCEABE0642BE9E57F2E2C8D60A</vt:lpwstr>
  </property>
</Properties>
</file>