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5" r:id="rId5"/>
    <p:sldId id="259" r:id="rId6"/>
    <p:sldId id="261" r:id="rId7"/>
    <p:sldId id="270" r:id="rId8"/>
    <p:sldId id="271" r:id="rId9"/>
    <p:sldId id="272" r:id="rId10"/>
    <p:sldId id="265" r:id="rId11"/>
    <p:sldId id="266" r:id="rId12"/>
    <p:sldId id="280" r:id="rId13"/>
    <p:sldId id="283" r:id="rId14"/>
    <p:sldId id="267" r:id="rId15"/>
    <p:sldId id="269" r:id="rId16"/>
    <p:sldId id="279" r:id="rId17"/>
    <p:sldId id="281" r:id="rId18"/>
    <p:sldId id="274" r:id="rId19"/>
    <p:sldId id="276" r:id="rId20"/>
    <p:sldId id="277" r:id="rId21"/>
    <p:sldId id="263" r:id="rId22"/>
    <p:sldId id="26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52A-111F-42C6-A5C7-B54DE80DD3EA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C28E-22A8-4151-9354-F0043E39E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C28E-22A8-4151-9354-F0043E39E7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Xyqcx-mYY&amp;feature=PlayList&amp;p=D94F4A0FBC23F0F5&amp;index=0&amp;playnext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5IDZPXHOVQ" TargetMode="External"/><Relationship Id="rId4" Type="http://schemas.openxmlformats.org/officeDocument/2006/relationships/hyperlink" Target="http://www.youtube.com/watch?v=ghSJsEVf0pU&amp;feature=relat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chool\v&#253;uka\My%20Courses\FF\PSB%20320%20podzim%202010\lekce%202\u2%20%20-%20%20beatiful%20day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file:///D:\school\v&#253;uka\My%20Courses\FF\PSB%20320%20podzim%202010\lekce%202\AXE%20Efekt%20-%20figurina%20-%20Vasku!.wmv" TargetMode="External"/><Relationship Id="rId2" Type="http://schemas.openxmlformats.org/officeDocument/2006/relationships/video" Target="file:///D:\school\v&#253;uka\My%20Courses\FF\PSB%20320%20podzim%202010\lekce%202\AXE%20Efekt%20-%20figurina%20-%20jsem%20tak%20zlobiva.wmv" TargetMode="External"/><Relationship Id="rId1" Type="http://schemas.openxmlformats.org/officeDocument/2006/relationships/video" Target="file:///D:\school\v&#253;uka\My%20Courses\FF\PSB%20320%20podzim%202010\lekce%202\AXE%20-%20tak%20se%20myji%20borci%20tyc.wmv" TargetMode="Externa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chool\v&#253;uka\My%20Courses\FF\PSB%20320%20podzim%202010\lekce%202\Balena%20vejc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(Petty, </a:t>
            </a:r>
            <a:r>
              <a:rPr lang="en-US" dirty="0" err="1" smtClean="0"/>
              <a:t>Cacioppo</a:t>
            </a:r>
            <a:r>
              <a:rPr lang="en-US" dirty="0" smtClean="0"/>
              <a:t>, 1986)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Ktorá cesta bude využitá?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MOTIVÁCIA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SCHOPNOSŤ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28956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Central route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828800"/>
            <a:ext cx="31242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Peripheral route</a:t>
            </a:r>
            <a:endParaRPr lang="en-US" sz="2800" dirty="0"/>
          </a:p>
        </p:txBody>
      </p:sp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Zainteresovanosť (</a:t>
            </a:r>
            <a:r>
              <a:rPr lang="sk-SK" dirty="0" err="1" smtClean="0"/>
              <a:t>involvement</a:t>
            </a:r>
            <a:r>
              <a:rPr lang="sk-SK" dirty="0" smtClean="0"/>
              <a:t>)</a:t>
            </a:r>
            <a:endParaRPr lang="en-US" dirty="0" smtClean="0"/>
          </a:p>
          <a:p>
            <a:pPr lvl="2"/>
            <a:r>
              <a:rPr lang="cs-CZ" dirty="0" smtClean="0"/>
              <a:t>čím </a:t>
            </a:r>
            <a:r>
              <a:rPr lang="cs-CZ" dirty="0" err="1" smtClean="0"/>
              <a:t>viac</a:t>
            </a:r>
            <a:r>
              <a:rPr lang="cs-CZ" dirty="0" smtClean="0"/>
              <a:t>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osobne</a:t>
            </a:r>
            <a:r>
              <a:rPr lang="cs-CZ" dirty="0" smtClean="0"/>
              <a:t> zainteresovaní v </a:t>
            </a:r>
            <a:r>
              <a:rPr lang="cs-CZ" dirty="0" err="1" smtClean="0"/>
              <a:t>danej</a:t>
            </a:r>
            <a:r>
              <a:rPr lang="cs-CZ" dirty="0" smtClean="0"/>
              <a:t> </a:t>
            </a:r>
            <a:r>
              <a:rPr lang="cs-CZ" dirty="0" err="1" smtClean="0"/>
              <a:t>téme</a:t>
            </a:r>
            <a:r>
              <a:rPr lang="cs-CZ" dirty="0" smtClean="0"/>
              <a:t>, tým </a:t>
            </a:r>
            <a:r>
              <a:rPr lang="cs-CZ" dirty="0" err="1" smtClean="0"/>
              <a:t>väčšia</a:t>
            </a:r>
            <a:r>
              <a:rPr lang="cs-CZ" dirty="0" smtClean="0"/>
              <a:t> je </a:t>
            </a:r>
            <a:r>
              <a:rPr lang="cs-CZ" dirty="0" err="1" smtClean="0"/>
              <a:t>pravdepodobnosť</a:t>
            </a:r>
            <a:r>
              <a:rPr lang="cs-CZ" dirty="0" smtClean="0"/>
              <a:t>, </a:t>
            </a:r>
            <a:r>
              <a:rPr lang="cs-CZ" dirty="0" err="1" smtClean="0"/>
              <a:t>ţe</a:t>
            </a:r>
            <a:r>
              <a:rPr lang="cs-CZ" dirty="0" smtClean="0"/>
              <a:t> </a:t>
            </a:r>
            <a:r>
              <a:rPr lang="cs-CZ" dirty="0" err="1" smtClean="0"/>
              <a:t>vyuţijeme</a:t>
            </a:r>
            <a:r>
              <a:rPr lang="cs-CZ" dirty="0" smtClean="0"/>
              <a:t> </a:t>
            </a:r>
            <a:r>
              <a:rPr lang="cs-CZ" dirty="0" err="1" smtClean="0"/>
              <a:t>centrálnu</a:t>
            </a:r>
            <a:r>
              <a:rPr lang="cs-CZ" dirty="0" smtClean="0"/>
              <a:t> cestu.</a:t>
            </a:r>
            <a:endParaRPr lang="en-US" dirty="0" smtClean="0"/>
          </a:p>
          <a:p>
            <a:r>
              <a:rPr lang="en-US" dirty="0" smtClean="0"/>
              <a:t>Need for cognition</a:t>
            </a:r>
          </a:p>
          <a:p>
            <a:pPr lvl="2"/>
            <a:r>
              <a:rPr lang="cs-CZ" dirty="0" smtClean="0"/>
              <a:t>Je to </a:t>
            </a:r>
            <a:r>
              <a:rPr lang="cs-CZ" dirty="0" err="1" smtClean="0"/>
              <a:t>osobnostná</a:t>
            </a:r>
            <a:r>
              <a:rPr lang="cs-CZ" dirty="0" smtClean="0"/>
              <a:t> charakteristika, </a:t>
            </a:r>
            <a:r>
              <a:rPr lang="cs-CZ" dirty="0" err="1" smtClean="0"/>
              <a:t>ktorá</a:t>
            </a:r>
            <a:r>
              <a:rPr lang="cs-CZ" dirty="0" smtClean="0"/>
              <a:t> </a:t>
            </a:r>
            <a:r>
              <a:rPr lang="cs-CZ" dirty="0" err="1" smtClean="0"/>
              <a:t>vypovedá</a:t>
            </a:r>
            <a:r>
              <a:rPr lang="cs-CZ" dirty="0" smtClean="0"/>
              <a:t> o </a:t>
            </a:r>
            <a:r>
              <a:rPr lang="cs-CZ" dirty="0" err="1" smtClean="0"/>
              <a:t>potrebe</a:t>
            </a:r>
            <a:r>
              <a:rPr lang="cs-CZ" dirty="0" smtClean="0"/>
              <a:t> </a:t>
            </a:r>
            <a:r>
              <a:rPr lang="cs-CZ" dirty="0" err="1" smtClean="0"/>
              <a:t>jedinca</a:t>
            </a:r>
            <a:r>
              <a:rPr lang="cs-CZ" dirty="0" smtClean="0"/>
              <a:t> </a:t>
            </a:r>
            <a:r>
              <a:rPr lang="cs-CZ" dirty="0" err="1" smtClean="0"/>
              <a:t>rozumieť</a:t>
            </a:r>
            <a:r>
              <a:rPr lang="cs-CZ" dirty="0" smtClean="0"/>
              <a:t> </a:t>
            </a:r>
            <a:r>
              <a:rPr lang="cs-CZ" dirty="0" err="1" smtClean="0"/>
              <a:t>svetu</a:t>
            </a:r>
            <a:r>
              <a:rPr lang="cs-CZ" dirty="0" smtClean="0"/>
              <a:t> a </a:t>
            </a:r>
            <a:r>
              <a:rPr lang="cs-CZ" dirty="0" err="1" smtClean="0"/>
              <a:t>zapojovať</a:t>
            </a:r>
            <a:r>
              <a:rPr lang="cs-CZ" dirty="0" smtClean="0"/>
              <a:t> </a:t>
            </a:r>
            <a:r>
              <a:rPr lang="cs-CZ" dirty="0" err="1" smtClean="0"/>
              <a:t>myslenie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dosiahnutie</a:t>
            </a:r>
            <a:r>
              <a:rPr lang="cs-CZ" dirty="0" smtClean="0"/>
              <a:t> </a:t>
            </a:r>
            <a:r>
              <a:rPr lang="cs-CZ" dirty="0" err="1" smtClean="0"/>
              <a:t>cieľov</a:t>
            </a:r>
            <a:r>
              <a:rPr lang="cs-CZ" dirty="0" smtClean="0"/>
              <a:t>. </a:t>
            </a:r>
          </a:p>
          <a:p>
            <a:pPr lvl="2"/>
            <a:r>
              <a:rPr lang="cs-CZ" dirty="0" err="1" smtClean="0"/>
              <a:t>Existujú</a:t>
            </a:r>
            <a:r>
              <a:rPr lang="cs-CZ" dirty="0" smtClean="0"/>
              <a:t> </a:t>
            </a:r>
            <a:r>
              <a:rPr lang="cs-CZ" dirty="0" err="1" smtClean="0"/>
              <a:t>ľudia</a:t>
            </a:r>
            <a:r>
              <a:rPr lang="cs-CZ" dirty="0" smtClean="0"/>
              <a:t>, </a:t>
            </a:r>
            <a:r>
              <a:rPr lang="cs-CZ" dirty="0" err="1" smtClean="0"/>
              <a:t>ktorí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väčšiu</a:t>
            </a:r>
            <a:r>
              <a:rPr lang="cs-CZ" dirty="0" smtClean="0"/>
              <a:t> </a:t>
            </a:r>
            <a:r>
              <a:rPr lang="cs-CZ" dirty="0" err="1" smtClean="0"/>
              <a:t>potrebu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kognitívne</a:t>
            </a:r>
            <a:r>
              <a:rPr lang="cs-CZ" dirty="0" smtClean="0"/>
              <a:t> </a:t>
            </a:r>
            <a:r>
              <a:rPr lang="cs-CZ" dirty="0" err="1" smtClean="0"/>
              <a:t>uchopenie</a:t>
            </a:r>
            <a:r>
              <a:rPr lang="cs-CZ" dirty="0" smtClean="0"/>
              <a:t> </a:t>
            </a:r>
            <a:r>
              <a:rPr lang="cs-CZ" dirty="0" err="1" smtClean="0"/>
              <a:t>problémov</a:t>
            </a:r>
            <a:r>
              <a:rPr lang="cs-CZ" dirty="0" smtClean="0"/>
              <a:t> bez </a:t>
            </a:r>
            <a:r>
              <a:rPr lang="cs-CZ" dirty="0" err="1" smtClean="0"/>
              <a:t>ohľadu</a:t>
            </a:r>
            <a:r>
              <a:rPr lang="cs-CZ" dirty="0" smtClean="0"/>
              <a:t> na </a:t>
            </a:r>
            <a:r>
              <a:rPr lang="cs-CZ" dirty="0" err="1" smtClean="0"/>
              <a:t>oblasť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Rovnaké</a:t>
            </a:r>
            <a:r>
              <a:rPr lang="cs-CZ" dirty="0" smtClean="0"/>
              <a:t> </a:t>
            </a:r>
            <a:r>
              <a:rPr lang="cs-CZ" dirty="0" err="1" smtClean="0"/>
              <a:t>informácie</a:t>
            </a:r>
            <a:r>
              <a:rPr lang="cs-CZ" dirty="0" smtClean="0"/>
              <a:t> = </a:t>
            </a:r>
            <a:r>
              <a:rPr lang="cs-CZ" dirty="0" err="1" smtClean="0"/>
              <a:t>rozdielne</a:t>
            </a:r>
            <a:r>
              <a:rPr lang="cs-CZ" dirty="0" smtClean="0"/>
              <a:t> </a:t>
            </a:r>
            <a:r>
              <a:rPr lang="cs-CZ" dirty="0" err="1" smtClean="0"/>
              <a:t>spracovanie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PREČO???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je osoba zainteresovaná do problému, </a:t>
            </a:r>
            <a:r>
              <a:rPr lang="cs-CZ" dirty="0" err="1" smtClean="0"/>
              <a:t>zameriava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na prezentované </a:t>
            </a:r>
            <a:r>
              <a:rPr lang="cs-CZ" dirty="0" err="1" smtClean="0"/>
              <a:t>informácie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osoby problém </a:t>
            </a:r>
            <a:r>
              <a:rPr lang="cs-CZ" dirty="0" err="1" smtClean="0"/>
              <a:t>netýka</a:t>
            </a:r>
            <a:r>
              <a:rPr lang="cs-CZ" dirty="0" smtClean="0"/>
              <a:t>, </a:t>
            </a:r>
            <a:r>
              <a:rPr lang="cs-CZ" dirty="0" err="1" smtClean="0"/>
              <a:t>necháva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ovplyvniť</a:t>
            </a:r>
            <a:r>
              <a:rPr lang="cs-CZ" dirty="0" smtClean="0"/>
              <a:t> </a:t>
            </a:r>
            <a:r>
              <a:rPr lang="cs-CZ" dirty="0" err="1" smtClean="0"/>
              <a:t>periférnymi</a:t>
            </a:r>
            <a:r>
              <a:rPr lang="cs-CZ" dirty="0" smtClean="0"/>
              <a:t> </a:t>
            </a:r>
            <a:r>
              <a:rPr lang="cs-CZ" dirty="0" err="1" smtClean="0"/>
              <a:t>vodítkami</a:t>
            </a:r>
            <a:r>
              <a:rPr lang="cs-CZ" dirty="0" smtClean="0"/>
              <a:t>, </a:t>
            </a:r>
            <a:r>
              <a:rPr lang="cs-CZ" dirty="0" err="1" smtClean="0"/>
              <a:t>ako</a:t>
            </a:r>
            <a:r>
              <a:rPr lang="cs-CZ" dirty="0" smtClean="0"/>
              <a:t> je </a:t>
            </a:r>
            <a:r>
              <a:rPr lang="cs-CZ" dirty="0" err="1" smtClean="0"/>
              <a:t>napríklad</a:t>
            </a:r>
            <a:r>
              <a:rPr lang="cs-CZ" dirty="0" smtClean="0"/>
              <a:t> množstvo </a:t>
            </a:r>
            <a:r>
              <a:rPr lang="cs-CZ" dirty="0" err="1" smtClean="0"/>
              <a:t>argumentov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Zainteresovanosť</a:t>
            </a:r>
            <a:r>
              <a:rPr lang="cs-CZ" dirty="0" smtClean="0"/>
              <a:t> (</a:t>
            </a:r>
            <a:r>
              <a:rPr lang="en-US" dirty="0" smtClean="0"/>
              <a:t>Involvement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“Comprehensive final exam” experiment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Nezainteresovaní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9" name="Obrázek 8" descr="b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867383" cy="652272"/>
          </a:xfrm>
          <a:prstGeom prst="rect">
            <a:avLst/>
          </a:prstGeom>
        </p:spPr>
      </p:pic>
      <p:pic>
        <p:nvPicPr>
          <p:cNvPr id="10" name="Obrázek 9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105400"/>
            <a:ext cx="828395" cy="82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6800" y="2667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76200" y="152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19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14400" y="1295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14400" y="1600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05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990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14400" y="2209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14400" y="1905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95400" y="1600200"/>
            <a:ext cx="2362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609600"/>
            <a:ext cx="2362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68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Expert source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198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Non-expert source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8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495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91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486400" y="4267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86400" y="4572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7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486400" y="3962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0" y="5181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486400" y="4876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419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943600" y="4800600"/>
            <a:ext cx="2209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3600" y="3124200"/>
            <a:ext cx="2133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 arguments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438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Weak arguments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133600" y="6019800"/>
            <a:ext cx="3505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pozor na argumenty.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0" y="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MENŠIU váhu tomu, KTO to </a:t>
            </a:r>
            <a:r>
              <a:rPr lang="cs-CZ" dirty="0" err="1" smtClean="0"/>
              <a:t>hovorí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54" name="Obrázek 53" descr="b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91000"/>
            <a:ext cx="867383" cy="652272"/>
          </a:xfrm>
          <a:prstGeom prst="rect">
            <a:avLst/>
          </a:prstGeom>
        </p:spPr>
      </p:pic>
      <p:pic>
        <p:nvPicPr>
          <p:cNvPr id="55" name="Obrázek 54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295400"/>
            <a:ext cx="828395" cy="826008"/>
          </a:xfrm>
          <a:prstGeom prst="rect">
            <a:avLst/>
          </a:prstGeom>
        </p:spPr>
      </p:pic>
      <p:pic>
        <p:nvPicPr>
          <p:cNvPr id="56" name="Obrázek 55" descr="head and should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724400"/>
            <a:ext cx="1241543" cy="1060070"/>
          </a:xfrm>
          <a:prstGeom prst="rect">
            <a:avLst/>
          </a:prstGeom>
        </p:spPr>
      </p:pic>
      <p:pic>
        <p:nvPicPr>
          <p:cNvPr id="57" name="Obrázek 56" descr="o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828800"/>
            <a:ext cx="1085850" cy="760095"/>
          </a:xfrm>
          <a:prstGeom prst="rect">
            <a:avLst/>
          </a:prstGeom>
        </p:spPr>
      </p:pic>
      <p:pic>
        <p:nvPicPr>
          <p:cNvPr id="62" name="Obrázek 61" descr="cssd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066800"/>
            <a:ext cx="700087" cy="75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Prítomnosť</a:t>
            </a:r>
            <a:r>
              <a:rPr lang="cs-CZ" dirty="0" smtClean="0"/>
              <a:t> </a:t>
            </a:r>
            <a:r>
              <a:rPr lang="cs-CZ" dirty="0" err="1" smtClean="0"/>
              <a:t>distraktorov</a:t>
            </a:r>
            <a:endParaRPr lang="en-US" dirty="0" smtClean="0"/>
          </a:p>
          <a:p>
            <a:r>
              <a:rPr lang="cs-CZ" dirty="0" smtClean="0"/>
              <a:t>Znalosti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SCHOPNOSŤ</a:t>
            </a:r>
            <a:endParaRPr lang="en-US" dirty="0"/>
          </a:p>
        </p:txBody>
      </p:sp>
      <p:pic>
        <p:nvPicPr>
          <p:cNvPr id="5" name="Obrázek 4" descr="l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5023605" cy="3429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1441638">
            <a:off x="1783387" y="4120286"/>
            <a:ext cx="3506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Jenom 32 000,- Kč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ázek 7" descr="Obraz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0828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Kredibilita</a:t>
            </a:r>
            <a:endParaRPr lang="en-US" dirty="0" smtClean="0"/>
          </a:p>
          <a:p>
            <a:r>
              <a:rPr lang="en-US" dirty="0" smtClean="0"/>
              <a:t>Celebrity endorsers</a:t>
            </a:r>
          </a:p>
          <a:p>
            <a:r>
              <a:rPr lang="sk-SK" dirty="0" smtClean="0"/>
              <a:t>Krátkodobá postojová zmena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Picture 3" descr="pepsi brit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540000" cy="3746500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52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Low personal relevance……………………………High personal relevance</a:t>
            </a:r>
          </a:p>
          <a:p>
            <a:r>
              <a:rPr lang="en-US" dirty="0" smtClean="0"/>
              <a:t>High distraction……………………………….…………...…..Low distraction</a:t>
            </a:r>
          </a:p>
          <a:p>
            <a:r>
              <a:rPr lang="en-US" dirty="0" smtClean="0"/>
              <a:t>Low accountability……………………………….……….High accountability</a:t>
            </a:r>
          </a:p>
          <a:p>
            <a:r>
              <a:rPr lang="en-US" dirty="0" smtClean="0"/>
              <a:t>Low repetition………………………………………..………….High repetition</a:t>
            </a:r>
          </a:p>
          <a:p>
            <a:r>
              <a:rPr lang="en-US" dirty="0" smtClean="0"/>
              <a:t>Low knowledge………………………………….……………..High knowledge</a:t>
            </a:r>
          </a:p>
          <a:p>
            <a:r>
              <a:rPr lang="en-US" dirty="0" smtClean="0"/>
              <a:t>Low need for cognition……………………..………High need for cognition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971800"/>
            <a:ext cx="6248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37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3921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20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Elaboration continuum</a:t>
            </a:r>
            <a:endParaRPr lang="en-US" sz="2800" dirty="0"/>
          </a:p>
        </p:txBody>
      </p:sp>
      <p:pic>
        <p:nvPicPr>
          <p:cNvPr id="11" name="Picture 10" descr="thin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874" y="0"/>
            <a:ext cx="1448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Stabilita postoja</a:t>
            </a:r>
            <a:endParaRPr lang="en-US" sz="2000" dirty="0" smtClean="0"/>
          </a:p>
          <a:p>
            <a:r>
              <a:rPr lang="sk-SK" sz="2000" dirty="0" smtClean="0"/>
              <a:t>Rezistencia</a:t>
            </a:r>
            <a:endParaRPr lang="en-US" sz="2000" dirty="0" smtClean="0"/>
          </a:p>
          <a:p>
            <a:r>
              <a:rPr lang="sk-SK" sz="2000" dirty="0" smtClean="0"/>
              <a:t>Konzistencia medzi postojom a správaním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895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route to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route to persuasion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Dlhodobé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Krátkodobé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Ťažké zmeniť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Ľahké zmeniť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Vyššia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Nižšia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 </a:t>
            </a:r>
            <a:r>
              <a:rPr lang="cs-CZ" dirty="0" err="1" smtClean="0"/>
              <a:t>prípade</a:t>
            </a:r>
            <a:r>
              <a:rPr lang="cs-CZ" dirty="0" smtClean="0"/>
              <a:t>, že je osoba motivovaná a schopná </a:t>
            </a:r>
            <a:r>
              <a:rPr lang="cs-CZ" dirty="0" err="1" smtClean="0"/>
              <a:t>elaborovať</a:t>
            </a:r>
            <a:r>
              <a:rPr lang="cs-CZ" dirty="0" smtClean="0"/>
              <a:t>, tak </a:t>
            </a:r>
            <a:r>
              <a:rPr lang="cs-CZ" dirty="0" err="1" smtClean="0"/>
              <a:t>sa</a:t>
            </a:r>
            <a:r>
              <a:rPr lang="cs-CZ" dirty="0" smtClean="0"/>
              <a:t> m</a:t>
            </a:r>
            <a:r>
              <a:rPr lang="sk-SK" dirty="0" err="1" smtClean="0"/>
              <a:t>ôžete</a:t>
            </a:r>
            <a:r>
              <a:rPr lang="sk-SK" dirty="0" smtClean="0"/>
              <a:t> spoľahnúť na faktické informácie</a:t>
            </a:r>
            <a:endParaRPr lang="en-US" dirty="0" smtClean="0"/>
          </a:p>
          <a:p>
            <a:pPr algn="just"/>
            <a:r>
              <a:rPr lang="sk-SK" dirty="0" smtClean="0"/>
              <a:t>Ak je osoba neschopná alebo neochotná zaoberať sa </a:t>
            </a:r>
            <a:r>
              <a:rPr lang="sk-SK" dirty="0" err="1" smtClean="0"/>
              <a:t>argumentami</a:t>
            </a:r>
            <a:r>
              <a:rPr lang="sk-SK" dirty="0" smtClean="0"/>
              <a:t>, spoľahnite sa radšej na balenie, než obsah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k-SK" dirty="0" smtClean="0"/>
              <a:t>AKÉ TRENDY SA DAJÚ OČAKÁVAŤ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aplikácie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Väčšie zameranie na periférne cesty</a:t>
            </a:r>
            <a:endParaRPr lang="en-US" dirty="0" smtClean="0"/>
          </a:p>
          <a:p>
            <a:r>
              <a:rPr lang="sk-SK" dirty="0" smtClean="0"/>
              <a:t>Zameranie na emócie</a:t>
            </a:r>
            <a:endParaRPr lang="en-US" dirty="0" smtClean="0"/>
          </a:p>
          <a:p>
            <a:r>
              <a:rPr lang="sk-SK" dirty="0" smtClean="0"/>
              <a:t>Rola kredibility, mentálnych skratiek ....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TRENDY</a:t>
            </a:r>
            <a:endParaRPr lang="en-US" dirty="0"/>
          </a:p>
        </p:txBody>
      </p:sp>
      <p:pic>
        <p:nvPicPr>
          <p:cNvPr id="5" name="Picture 4" descr="mycky nad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1787"/>
            <a:ext cx="7086600" cy="3986213"/>
          </a:xfrm>
          <a:prstGeom prst="rect">
            <a:avLst/>
          </a:prstGeom>
        </p:spPr>
      </p:pic>
      <p:pic>
        <p:nvPicPr>
          <p:cNvPr id="4" name="Picture 3" descr="ama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88672"/>
            <a:ext cx="5334000" cy="39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lvl="1"/>
            <a:r>
              <a:rPr lang="en-US" i="1" dirty="0" smtClean="0"/>
              <a:t>Elaboration</a:t>
            </a:r>
            <a:r>
              <a:rPr lang="en-US" dirty="0" smtClean="0"/>
              <a:t> – </a:t>
            </a:r>
            <a:r>
              <a:rPr lang="sk-SK" dirty="0" smtClean="0"/>
              <a:t>mier</a:t>
            </a:r>
            <a:r>
              <a:rPr lang="en-US" dirty="0" smtClean="0"/>
              <a:t>a</a:t>
            </a:r>
            <a:r>
              <a:rPr lang="sk-SK" dirty="0" smtClean="0"/>
              <a:t> toho, ako veľmi človek premýšľa o argumentoch obsiahnutých v komunikácii</a:t>
            </a:r>
            <a:endParaRPr lang="en-US" dirty="0" smtClean="0"/>
          </a:p>
          <a:p>
            <a:pPr lvl="1"/>
            <a:r>
              <a:rPr lang="en-US" i="1" dirty="0" smtClean="0"/>
              <a:t>Likelihood </a:t>
            </a:r>
            <a:r>
              <a:rPr lang="en-US" dirty="0" smtClean="0"/>
              <a:t>– </a:t>
            </a:r>
            <a:r>
              <a:rPr lang="en-US" dirty="0" err="1" smtClean="0"/>
              <a:t>pravdepodobnos</a:t>
            </a:r>
            <a:r>
              <a:rPr lang="sk-SK" dirty="0" smtClean="0"/>
              <a:t>ť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Model nám hovorí, za akých podmienok je pravdepodobné, že človek bude alebo nebude o argumentoch hlbšie premýšľať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3276600"/>
            <a:ext cx="3886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5601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elaboration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elaboration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2491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29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s we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587189" cy="4314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CELEBRITY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524000"/>
            <a:ext cx="2209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dirty="0" smtClean="0">
              <a:hlinkClick r:id="rId3"/>
            </a:endParaRPr>
          </a:p>
          <a:p>
            <a:r>
              <a:rPr lang="sk-SK" sz="1000" dirty="0" smtClean="0"/>
              <a:t>OBAMA</a:t>
            </a:r>
            <a:endParaRPr lang="sk-SK" sz="1000" dirty="0" smtClean="0">
              <a:hlinkClick r:id="rId3"/>
            </a:endParaRPr>
          </a:p>
          <a:p>
            <a:r>
              <a:rPr lang="en-US" sz="1000" dirty="0" smtClean="0">
                <a:hlinkClick r:id="rId3"/>
              </a:rPr>
              <a:t>http://www.youtube.com/watch?v=jjXyqcx-mYY&amp;feature=PlayList&amp;p=D94F4A0FBC23F0F5&amp;index=0&amp;playnext=1</a:t>
            </a:r>
            <a:endParaRPr lang="sk-SK" sz="1000" dirty="0" smtClean="0"/>
          </a:p>
          <a:p>
            <a:endParaRPr lang="en-US" sz="1000" dirty="0" smtClean="0"/>
          </a:p>
          <a:p>
            <a:r>
              <a:rPr lang="sk-SK" sz="1000" dirty="0" smtClean="0"/>
              <a:t>OBAMA</a:t>
            </a:r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http://www.youtube.com/watch?v=ghSJsEVf0pU&amp;feature=related</a:t>
            </a:r>
            <a:endParaRPr lang="sk-SK" sz="1000" dirty="0" smtClean="0"/>
          </a:p>
          <a:p>
            <a:endParaRPr lang="sk-SK" sz="1000" dirty="0" smtClean="0"/>
          </a:p>
          <a:p>
            <a:r>
              <a:rPr lang="sk-SK" sz="1000" dirty="0" smtClean="0"/>
              <a:t>ODS</a:t>
            </a:r>
          </a:p>
          <a:p>
            <a:r>
              <a:rPr lang="sk-SK" sz="1000" dirty="0" smtClean="0">
                <a:hlinkClick r:id="rId5"/>
              </a:rPr>
              <a:t>http://</a:t>
            </a:r>
            <a:r>
              <a:rPr lang="sk-SK" sz="1000" dirty="0" smtClean="0">
                <a:hlinkClick r:id="rId5"/>
              </a:rPr>
              <a:t>www.youtube.com/watch?v=85IDZPXHOVQ</a:t>
            </a:r>
            <a:endParaRPr lang="sk-SK" sz="1000" dirty="0" smtClean="0"/>
          </a:p>
          <a:p>
            <a:endParaRPr lang="sk-SK" sz="1000" dirty="0" smtClean="0"/>
          </a:p>
          <a:p>
            <a:endParaRPr lang="sk-SK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Rezistencia voči persuázii sa zvýši, keď je jedinec exponovaný malému množstvu protiargumentov, ktoré sú však oslabené ich bezprostredným znehodnotením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Inoculation theory</a:t>
            </a:r>
            <a:r>
              <a:rPr lang="en-US" sz="1600" dirty="0" smtClean="0"/>
              <a:t> (McGuire, 1961)</a:t>
            </a:r>
            <a:endParaRPr lang="en-US" sz="1600" dirty="0"/>
          </a:p>
        </p:txBody>
      </p:sp>
      <p:pic>
        <p:nvPicPr>
          <p:cNvPr id="4" name="Picture 3" descr="parou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19600"/>
            <a:ext cx="2003972" cy="1362075"/>
          </a:xfrm>
          <a:prstGeom prst="rect">
            <a:avLst/>
          </a:prstGeom>
        </p:spPr>
      </p:pic>
      <p:pic>
        <p:nvPicPr>
          <p:cNvPr id="5" name="Picture 4" descr="topol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229100"/>
            <a:ext cx="1524000" cy="1524000"/>
          </a:xfrm>
          <a:prstGeom prst="rect">
            <a:avLst/>
          </a:prstGeom>
        </p:spPr>
      </p:pic>
      <p:pic>
        <p:nvPicPr>
          <p:cNvPr id="6" name="Picture 5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Forewarning</a:t>
            </a:r>
          </a:p>
          <a:p>
            <a:pPr lvl="1"/>
            <a:r>
              <a:rPr lang="en-US" dirty="0" smtClean="0"/>
              <a:t>Individuals generate a large number of counterarguments, strengthening their opposition to the advocated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theory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Two-sided is better…</a:t>
            </a:r>
          </a:p>
          <a:p>
            <a:pPr>
              <a:buNone/>
            </a:pPr>
            <a:r>
              <a:rPr lang="en-US" dirty="0" smtClean="0"/>
              <a:t>			…but </a:t>
            </a:r>
            <a:r>
              <a:rPr lang="en-US" b="1" dirty="0" smtClean="0"/>
              <a:t>never use it when you are not 		able to refuse it!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One-sided or two-sided arguments?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Dva spôsoby spracovávania informácií z persuazívnej komunikácie</a:t>
            </a:r>
            <a:endParaRPr lang="en-US" dirty="0" smtClean="0"/>
          </a:p>
          <a:p>
            <a:pPr lvl="1"/>
            <a:r>
              <a:rPr lang="en-US" b="1" dirty="0" smtClean="0"/>
              <a:t>CENTRAL ROUTE</a:t>
            </a:r>
            <a:r>
              <a:rPr lang="sk-SK" b="1" dirty="0" smtClean="0"/>
              <a:t> - </a:t>
            </a:r>
            <a:r>
              <a:rPr lang="sk-SK" dirty="0" smtClean="0"/>
              <a:t>osoba dôkladne zvažuje argumenty, premýšľa nad dopadom prezentovaných myšlienok a porovnáva tvrdenia so svojimi vlastnými vedomosťami a hodnotami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PERIPHERAL ROUTE</a:t>
            </a:r>
            <a:r>
              <a:rPr lang="sk-SK" b="1" dirty="0" smtClean="0"/>
              <a:t> - </a:t>
            </a:r>
            <a:r>
              <a:rPr lang="sk-SK" dirty="0" smtClean="0"/>
              <a:t>osoba zvažuje obsah správy rýchlo a nerozvážne. Zameriava sa na jednoduché </a:t>
            </a:r>
            <a:r>
              <a:rPr lang="sk-SK" dirty="0" err="1" smtClean="0"/>
              <a:t>vodítka</a:t>
            </a:r>
            <a:r>
              <a:rPr lang="sk-SK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pic>
        <p:nvPicPr>
          <p:cNvPr id="4" name="Content Placeholder 3" descr="road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181600"/>
            <a:ext cx="1593614" cy="139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ad 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89414" cy="53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Evaluácia</a:t>
            </a:r>
            <a:r>
              <a:rPr lang="sk-SK" dirty="0" smtClean="0"/>
              <a:t> argumentov</a:t>
            </a:r>
            <a:endParaRPr lang="en-US" dirty="0" smtClean="0"/>
          </a:p>
          <a:p>
            <a:r>
              <a:rPr lang="en-US" sz="1400" dirty="0" smtClean="0">
                <a:cs typeface="Lucida Sans Unicode"/>
              </a:rPr>
              <a:t>⇨ </a:t>
            </a:r>
            <a:r>
              <a:rPr lang="sk-SK" sz="1400" dirty="0" smtClean="0">
                <a:cs typeface="Lucida Sans Unicode"/>
              </a:rPr>
              <a:t>mysliteľ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Heuristiky</a:t>
            </a:r>
            <a:endParaRPr lang="en-US" dirty="0" smtClean="0"/>
          </a:p>
          <a:p>
            <a:r>
              <a:rPr lang="en-US" sz="1100" dirty="0" smtClean="0"/>
              <a:t>(physical appeal, speaking style, music, etc)</a:t>
            </a:r>
          </a:p>
          <a:p>
            <a:r>
              <a:rPr lang="en-US" sz="1400" dirty="0" smtClean="0">
                <a:latin typeface="Lucida Sans Unicode"/>
                <a:cs typeface="Lucida Sans Unicode"/>
              </a:rPr>
              <a:t>⇨ cognitive miser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central route involves message elaboration, defined as the extent to which a person carefully thinks about issue-relevant arguments contained in a persuasive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19600" y="541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Presná</a:t>
            </a:r>
            <a:r>
              <a:rPr lang="cs-CZ" dirty="0" smtClean="0"/>
              <a:t> </a:t>
            </a:r>
            <a:r>
              <a:rPr lang="cs-CZ" dirty="0" err="1" smtClean="0"/>
              <a:t>definícia</a:t>
            </a:r>
            <a:r>
              <a:rPr lang="cs-CZ" dirty="0" smtClean="0"/>
              <a:t> od </a:t>
            </a:r>
            <a:r>
              <a:rPr lang="cs-CZ" dirty="0" err="1" smtClean="0"/>
              <a:t>tvorcu</a:t>
            </a:r>
            <a:r>
              <a:rPr lang="cs-CZ" dirty="0" smtClean="0"/>
              <a:t> </a:t>
            </a:r>
            <a:r>
              <a:rPr lang="cs-CZ" dirty="0" err="1" smtClean="0"/>
              <a:t>teórie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odborný, akademický jazyk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bez </a:t>
            </a:r>
            <a:r>
              <a:rPr lang="cs-CZ" dirty="0" err="1" smtClean="0"/>
              <a:t>distraktorov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atď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5" name="Picture 4" descr="li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5080000" cy="35814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2338196" cy="2914650"/>
          </a:xfrm>
          <a:prstGeom prst="rect">
            <a:avLst/>
          </a:prstGeom>
        </p:spPr>
      </p:pic>
      <p:pic>
        <p:nvPicPr>
          <p:cNvPr id="7" name="Picture 6" descr="puppy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886200"/>
            <a:ext cx="2924175" cy="2185687"/>
          </a:xfrm>
          <a:prstGeom prst="rect">
            <a:avLst/>
          </a:prstGeom>
        </p:spPr>
      </p:pic>
      <p:pic>
        <p:nvPicPr>
          <p:cNvPr id="9" name="Picture 8" descr="sexy girl c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9200"/>
            <a:ext cx="3810000" cy="2857500"/>
          </a:xfrm>
          <a:prstGeom prst="rect">
            <a:avLst/>
          </a:prstGeom>
        </p:spPr>
      </p:pic>
      <p:pic>
        <p:nvPicPr>
          <p:cNvPr id="10" name="Picture 9" descr="tom crui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6700" y="1752600"/>
            <a:ext cx="1257300" cy="1200150"/>
          </a:xfrm>
          <a:prstGeom prst="rect">
            <a:avLst/>
          </a:prstGeom>
        </p:spPr>
      </p:pic>
      <p:pic>
        <p:nvPicPr>
          <p:cNvPr id="11" name="Picture 10" descr="sleva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1066800"/>
            <a:ext cx="2076450" cy="2768600"/>
          </a:xfrm>
          <a:prstGeom prst="rect">
            <a:avLst/>
          </a:prstGeom>
        </p:spPr>
      </p:pic>
      <p:pic>
        <p:nvPicPr>
          <p:cNvPr id="13" name="u2  -  beatiful da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10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3" descr="baked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18681"/>
            <a:ext cx="4495800" cy="57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elaboration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7" name="AXE - tak se myji borci ty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1219200"/>
            <a:ext cx="3733800" cy="2800350"/>
          </a:xfrm>
          <a:prstGeom prst="rect">
            <a:avLst/>
          </a:prstGeom>
        </p:spPr>
      </p:pic>
      <p:pic>
        <p:nvPicPr>
          <p:cNvPr id="8" name="AXE Efekt - figurina - jsem tak zlobiv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953000" y="1143000"/>
            <a:ext cx="3886200" cy="2914650"/>
          </a:xfrm>
          <a:prstGeom prst="rect">
            <a:avLst/>
          </a:prstGeom>
        </p:spPr>
      </p:pic>
      <p:pic>
        <p:nvPicPr>
          <p:cNvPr id="9" name="AXE Efekt - figurina - Vasku!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2590800" y="4114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6" name="Balena vej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5240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657</TotalTime>
  <Words>519</Words>
  <Application>Microsoft Office PowerPoint</Application>
  <PresentationFormat>Prezentácia na obrazovke (4:3)</PresentationFormat>
  <Paragraphs>128</Paragraphs>
  <Slides>23</Slides>
  <Notes>1</Notes>
  <HiddenSlides>0</HiddenSlides>
  <MMClips>5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Concourse</vt:lpstr>
      <vt:lpstr>Elaboration Likelihood Model</vt:lpstr>
      <vt:lpstr>Elaboration Likelihood Model</vt:lpstr>
      <vt:lpstr>Elaboration Likelihood Model</vt:lpstr>
      <vt:lpstr>Snímka 4</vt:lpstr>
      <vt:lpstr>CENTRAL ROUTE </vt:lpstr>
      <vt:lpstr>PERIPHERAL ROUTE</vt:lpstr>
      <vt:lpstr>High elaboration (central route)</vt:lpstr>
      <vt:lpstr>Low elaboration (peripheral route)</vt:lpstr>
      <vt:lpstr>High elaboration (central route)</vt:lpstr>
      <vt:lpstr>Ktorá cesta bude využitá?</vt:lpstr>
      <vt:lpstr>Motivácia</vt:lpstr>
      <vt:lpstr>Zainteresovanosť (Involvement)</vt:lpstr>
      <vt:lpstr>Snímka 13</vt:lpstr>
      <vt:lpstr>SCHOPNOSŤ</vt:lpstr>
      <vt:lpstr>Peripheral route</vt:lpstr>
      <vt:lpstr>Snímka 16</vt:lpstr>
      <vt:lpstr>Dôsledky</vt:lpstr>
      <vt:lpstr>Praktické aplikácie</vt:lpstr>
      <vt:lpstr>TRENDY</vt:lpstr>
      <vt:lpstr>CELEBRITY</vt:lpstr>
      <vt:lpstr>Inoculation theory (McGuire, 1961)</vt:lpstr>
      <vt:lpstr>Inoculation theory</vt:lpstr>
      <vt:lpstr>One-sided or two-sided arguments?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Likelihood model</dc:title>
  <dc:creator>Stanley</dc:creator>
  <cp:lastModifiedBy>HP Pavilion</cp:lastModifiedBy>
  <cp:revision>85</cp:revision>
  <dcterms:created xsi:type="dcterms:W3CDTF">2009-06-19T06:29:00Z</dcterms:created>
  <dcterms:modified xsi:type="dcterms:W3CDTF">2011-02-27T21:28:00Z</dcterms:modified>
</cp:coreProperties>
</file>