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4"/>
  </p:notesMasterIdLst>
  <p:sldIdLst>
    <p:sldId id="256" r:id="rId2"/>
    <p:sldId id="355" r:id="rId3"/>
    <p:sldId id="426" r:id="rId4"/>
    <p:sldId id="356" r:id="rId5"/>
    <p:sldId id="357" r:id="rId6"/>
    <p:sldId id="358" r:id="rId7"/>
    <p:sldId id="359" r:id="rId8"/>
    <p:sldId id="360" r:id="rId9"/>
    <p:sldId id="361" r:id="rId10"/>
    <p:sldId id="362" r:id="rId11"/>
    <p:sldId id="363" r:id="rId12"/>
    <p:sldId id="3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80" autoAdjust="0"/>
    <p:restoredTop sz="93445" autoAdjust="0"/>
  </p:normalViewPr>
  <p:slideViewPr>
    <p:cSldViewPr>
      <p:cViewPr varScale="1">
        <p:scale>
          <a:sx n="72" d="100"/>
          <a:sy n="72" d="100"/>
        </p:scale>
        <p:origin x="-103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05D1E5-5EE5-4033-B7BC-3F9CD4889DE7}" type="datetimeFigureOut">
              <a:rPr lang="en-US" smtClean="0"/>
              <a:pPr/>
              <a:t>3/7/2011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E78999-31C0-49E0-ACF8-8A80120FC56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lgn="just"/>
            <a:r>
              <a:rPr lang="en-US" sz="1200" dirty="0" smtClean="0"/>
              <a:t>Dennis Regan conducted a research to see how the reciprocation principle works. Subject and another subject (assistant) rated the quality of paintings in “art appreciation” study. Under first conditions, they both rated the paintings. After the session, experimenter’s confederate asked the subject to buy raffle tickets (25c each – way more than Coke)</a:t>
            </a:r>
          </a:p>
          <a:p>
            <a:pPr algn="just"/>
            <a:r>
              <a:rPr lang="en-US" sz="1200" dirty="0" smtClean="0"/>
              <a:t>Under experimental conditions, the confederate left the room and when got back said: “I asked the experimenter if I could get myself a Coke, and he said it was OK, so I bought one for you, too.” When confederate was asking for the favor under the experimental conditions, subjects bought TWICE as many tickets.</a:t>
            </a:r>
            <a:r>
              <a:rPr lang="en-US" dirty="0" smtClean="0"/>
              <a:t>	</a:t>
            </a:r>
          </a:p>
          <a:p>
            <a:endParaRPr lang="en-US" dirty="0"/>
          </a:p>
        </p:txBody>
      </p:sp>
      <p:sp>
        <p:nvSpPr>
          <p:cNvPr id="4" name="Slide Number Placeholder 3"/>
          <p:cNvSpPr>
            <a:spLocks noGrp="1"/>
          </p:cNvSpPr>
          <p:nvPr>
            <p:ph type="sldNum" sz="quarter" idx="10"/>
          </p:nvPr>
        </p:nvSpPr>
        <p:spPr/>
        <p:txBody>
          <a:bodyPr/>
          <a:lstStyle/>
          <a:p>
            <a:fld id="{A9699EA5-981F-4D4A-AF50-E6C91240BF3F}"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900" dirty="0" smtClean="0"/>
              <a:t>(George, </a:t>
            </a:r>
            <a:r>
              <a:rPr lang="en-US" sz="900" dirty="0" err="1" smtClean="0"/>
              <a:t>Gournic</a:t>
            </a:r>
            <a:r>
              <a:rPr lang="en-US" sz="900" dirty="0" smtClean="0"/>
              <a:t>,&amp; McAfee, 1988)</a:t>
            </a:r>
          </a:p>
          <a:p>
            <a:r>
              <a:rPr lang="en-US" dirty="0" smtClean="0"/>
              <a:t>The research showed that when a woman allows a man to buy her drinks, she is immediately judged (by both men and women) as more sexually available to him.</a:t>
            </a:r>
          </a:p>
          <a:p>
            <a:endParaRPr lang="en-US" dirty="0"/>
          </a:p>
        </p:txBody>
      </p:sp>
      <p:sp>
        <p:nvSpPr>
          <p:cNvPr id="4" name="Slide Number Placeholder 3"/>
          <p:cNvSpPr>
            <a:spLocks noGrp="1"/>
          </p:cNvSpPr>
          <p:nvPr>
            <p:ph type="sldNum" sz="quarter" idx="10"/>
          </p:nvPr>
        </p:nvSpPr>
        <p:spPr/>
        <p:txBody>
          <a:bodyPr/>
          <a:lstStyle/>
          <a:p>
            <a:fld id="{A9699EA5-981F-4D4A-AF50-E6C91240BF3F}"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rule says that favors are to be met with favors, it does not require that tricks be met with favors</a:t>
            </a:r>
          </a:p>
          <a:p>
            <a:r>
              <a:rPr lang="en-US" dirty="0" smtClean="0"/>
              <a:t>Exploit the exploiter</a:t>
            </a:r>
          </a:p>
          <a:p>
            <a:endParaRPr lang="en-US" dirty="0"/>
          </a:p>
        </p:txBody>
      </p:sp>
      <p:sp>
        <p:nvSpPr>
          <p:cNvPr id="4" name="Slide Number Placeholder 3"/>
          <p:cNvSpPr>
            <a:spLocks noGrp="1"/>
          </p:cNvSpPr>
          <p:nvPr>
            <p:ph type="sldNum" sz="quarter" idx="10"/>
          </p:nvPr>
        </p:nvSpPr>
        <p:spPr/>
        <p:txBody>
          <a:bodyPr/>
          <a:lstStyle/>
          <a:p>
            <a:fld id="{A9699EA5-981F-4D4A-AF50-E6C91240BF3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1BCAAB9-1B3E-4B47-83F7-835FFB4D321F}" type="datetimeFigureOut">
              <a:rPr lang="en-US" smtClean="0"/>
              <a:pPr/>
              <a:t>3/7/2011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7AA739F-D088-43F2-A622-04C3CD535A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CAAB9-1B3E-4B47-83F7-835FFB4D321F}" type="datetimeFigureOut">
              <a:rPr lang="en-US" smtClean="0"/>
              <a:pPr/>
              <a:t>3/7/2011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CAAB9-1B3E-4B47-83F7-835FFB4D321F}" type="datetimeFigureOut">
              <a:rPr lang="en-US" smtClean="0"/>
              <a:pPr/>
              <a:t>3/7/2011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CAAB9-1B3E-4B47-83F7-835FFB4D321F}" type="datetimeFigureOut">
              <a:rPr lang="en-US" smtClean="0"/>
              <a:pPr/>
              <a:t>3/7/2011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1BCAAB9-1B3E-4B47-83F7-835FFB4D321F}" type="datetimeFigureOut">
              <a:rPr lang="en-US" smtClean="0"/>
              <a:pPr/>
              <a:t>3/7/2011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BCAAB9-1B3E-4B47-83F7-835FFB4D321F}" type="datetimeFigureOut">
              <a:rPr lang="en-US" smtClean="0"/>
              <a:pPr/>
              <a:t>3/7/2011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1BCAAB9-1B3E-4B47-83F7-835FFB4D321F}" type="datetimeFigureOut">
              <a:rPr lang="en-US" smtClean="0"/>
              <a:pPr/>
              <a:t>3/7/2011</a:t>
            </a:fld>
            <a:endParaRPr lang="en-US"/>
          </a:p>
        </p:txBody>
      </p:sp>
      <p:sp>
        <p:nvSpPr>
          <p:cNvPr id="27" name="Slide Number Placeholder 26"/>
          <p:cNvSpPr>
            <a:spLocks noGrp="1"/>
          </p:cNvSpPr>
          <p:nvPr>
            <p:ph type="sldNum" sz="quarter" idx="11"/>
          </p:nvPr>
        </p:nvSpPr>
        <p:spPr/>
        <p:txBody>
          <a:bodyPr rtlCol="0"/>
          <a:lstStyle/>
          <a:p>
            <a:fld id="{C7AA739F-D088-43F2-A622-04C3CD535AC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1BCAAB9-1B3E-4B47-83F7-835FFB4D321F}" type="datetimeFigureOut">
              <a:rPr lang="en-US" smtClean="0"/>
              <a:pPr/>
              <a:t>3/7/2011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7AA739F-D088-43F2-A622-04C3CD535A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CAAB9-1B3E-4B47-83F7-835FFB4D321F}" type="datetimeFigureOut">
              <a:rPr lang="en-US" smtClean="0"/>
              <a:pPr/>
              <a:t>3/7/2011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BCAAB9-1B3E-4B47-83F7-835FFB4D321F}" type="datetimeFigureOut">
              <a:rPr lang="en-US" smtClean="0"/>
              <a:pPr/>
              <a:t>3/7/2011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BCAAB9-1B3E-4B47-83F7-835FFB4D321F}" type="datetimeFigureOut">
              <a:rPr lang="en-US" smtClean="0"/>
              <a:pPr/>
              <a:t>3/7/2011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A739F-D088-43F2-A622-04C3CD535A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1BCAAB9-1B3E-4B47-83F7-835FFB4D321F}" type="datetimeFigureOut">
              <a:rPr lang="en-US" smtClean="0"/>
              <a:pPr/>
              <a:t>3/7/2011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7AA739F-D088-43F2-A622-04C3CD535A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6 univerzálních principů přesvědčování</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smile 2.jpg"/>
          <p:cNvPicPr>
            <a:picLocks noChangeAspect="1"/>
          </p:cNvPicPr>
          <p:nvPr/>
        </p:nvPicPr>
        <p:blipFill>
          <a:blip r:embed="rId2" cstate="print"/>
          <a:stretch>
            <a:fillRect/>
          </a:stretch>
        </p:blipFill>
        <p:spPr>
          <a:xfrm>
            <a:off x="7467600" y="4419600"/>
            <a:ext cx="1489753" cy="2209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Odkud potřeba vzájemnosti pramení?</a:t>
            </a:r>
            <a:endParaRPr lang="en-US" dirty="0"/>
          </a:p>
        </p:txBody>
      </p:sp>
      <p:sp>
        <p:nvSpPr>
          <p:cNvPr id="3" name="Content Placeholder 2"/>
          <p:cNvSpPr>
            <a:spLocks noGrp="1"/>
          </p:cNvSpPr>
          <p:nvPr>
            <p:ph idx="1"/>
          </p:nvPr>
        </p:nvSpPr>
        <p:spPr>
          <a:xfrm>
            <a:off x="457200" y="2249424"/>
            <a:ext cx="8229600" cy="4608576"/>
          </a:xfrm>
        </p:spPr>
        <p:txBody>
          <a:bodyPr>
            <a:normAutofit/>
          </a:bodyPr>
          <a:lstStyle/>
          <a:p>
            <a:r>
              <a:rPr lang="cs-CZ" sz="2400" dirty="0" smtClean="0"/>
              <a:t>Vzájemnost je jedinečný adaptační mechanizmus lidského rodu</a:t>
            </a:r>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sk-SK" sz="2400" dirty="0" smtClean="0"/>
          </a:p>
          <a:p>
            <a:endParaRPr lang="en-US" sz="2400" dirty="0" smtClean="0"/>
          </a:p>
          <a:p>
            <a:r>
              <a:rPr lang="sk-SK" sz="1600" dirty="0" smtClean="0"/>
              <a:t>Princíp reciprocity tak veľmi neplatí v blízkych a dlhotrvajúcich vzťahoch</a:t>
            </a:r>
            <a:endParaRPr lang="cs-CZ" sz="1600" dirty="0" smtClean="0"/>
          </a:p>
          <a:p>
            <a:endParaRPr lang="cs-CZ" dirty="0" smtClean="0"/>
          </a:p>
        </p:txBody>
      </p:sp>
      <p:sp>
        <p:nvSpPr>
          <p:cNvPr id="4" name="TextBox 3"/>
          <p:cNvSpPr txBox="1"/>
          <p:nvPr/>
        </p:nvSpPr>
        <p:spPr>
          <a:xfrm>
            <a:off x="1143000" y="3505200"/>
            <a:ext cx="2743200" cy="523220"/>
          </a:xfrm>
          <a:prstGeom prst="rect">
            <a:avLst/>
          </a:prstGeom>
          <a:solidFill>
            <a:schemeClr val="bg1"/>
          </a:solidFill>
          <a:ln>
            <a:solidFill>
              <a:schemeClr val="tx1"/>
            </a:solidFill>
          </a:ln>
        </p:spPr>
        <p:txBody>
          <a:bodyPr wrap="square" rtlCol="0">
            <a:spAutoFit/>
          </a:bodyPr>
          <a:lstStyle/>
          <a:p>
            <a:pPr algn="ctr"/>
            <a:r>
              <a:rPr lang="cs-CZ" sz="2800" b="1" dirty="0" smtClean="0"/>
              <a:t>Sumimasen</a:t>
            </a:r>
            <a:endParaRPr lang="en-US" sz="2800" b="1" dirty="0"/>
          </a:p>
        </p:txBody>
      </p:sp>
      <p:sp>
        <p:nvSpPr>
          <p:cNvPr id="5" name="TextBox 4"/>
          <p:cNvSpPr txBox="1"/>
          <p:nvPr/>
        </p:nvSpPr>
        <p:spPr>
          <a:xfrm>
            <a:off x="5105400" y="3505200"/>
            <a:ext cx="2743200" cy="523220"/>
          </a:xfrm>
          <a:prstGeom prst="rect">
            <a:avLst/>
          </a:prstGeom>
          <a:solidFill>
            <a:srgbClr val="92D050"/>
          </a:solidFill>
          <a:ln>
            <a:solidFill>
              <a:schemeClr val="accent2">
                <a:lumMod val="50000"/>
              </a:schemeClr>
            </a:solidFill>
          </a:ln>
        </p:spPr>
        <p:txBody>
          <a:bodyPr wrap="square" rtlCol="0">
            <a:spAutoFit/>
          </a:bodyPr>
          <a:lstStyle/>
          <a:p>
            <a:pPr algn="ctr"/>
            <a:r>
              <a:rPr lang="cs-CZ" sz="2800" b="1" dirty="0" smtClean="0"/>
              <a:t>Obrigado</a:t>
            </a:r>
            <a:endParaRPr lang="en-US" sz="2800" b="1" dirty="0"/>
          </a:p>
        </p:txBody>
      </p:sp>
      <p:sp>
        <p:nvSpPr>
          <p:cNvPr id="6" name="Oval 5"/>
          <p:cNvSpPr/>
          <p:nvPr/>
        </p:nvSpPr>
        <p:spPr>
          <a:xfrm>
            <a:off x="3657600" y="3581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33400" y="4419600"/>
            <a:ext cx="3352800" cy="1200329"/>
          </a:xfrm>
          <a:prstGeom prst="rect">
            <a:avLst/>
          </a:prstGeom>
          <a:noFill/>
        </p:spPr>
        <p:txBody>
          <a:bodyPr wrap="square" rtlCol="0">
            <a:spAutoFit/>
          </a:bodyPr>
          <a:lstStyle/>
          <a:p>
            <a:r>
              <a:rPr lang="cs-CZ" sz="2400" dirty="0" smtClean="0"/>
              <a:t>Hrozí pocit:</a:t>
            </a:r>
          </a:p>
          <a:p>
            <a:pPr>
              <a:buFont typeface="Arial" pitchFamily="34" charset="0"/>
              <a:buChar char="•"/>
            </a:pPr>
            <a:r>
              <a:rPr lang="cs-CZ" sz="2400" dirty="0" smtClean="0"/>
              <a:t> </a:t>
            </a:r>
            <a:r>
              <a:rPr lang="cs-CZ" sz="2400" u="sng" dirty="0" smtClean="0"/>
              <a:t>Vnitřního nepohodlí</a:t>
            </a:r>
            <a:endParaRPr lang="cs-CZ" sz="2400" dirty="0" smtClean="0"/>
          </a:p>
          <a:p>
            <a:pPr>
              <a:buFont typeface="Arial" pitchFamily="34" charset="0"/>
              <a:buChar char="•"/>
            </a:pPr>
            <a:r>
              <a:rPr lang="cs-CZ" sz="2400" dirty="0" smtClean="0"/>
              <a:t> </a:t>
            </a:r>
            <a:r>
              <a:rPr lang="cs-CZ" sz="2400" u="sng" dirty="0" smtClean="0"/>
              <a:t>Sociálního odsouzení</a:t>
            </a:r>
            <a:endParaRPr lang="en-US" sz="2400" u="sng" dirty="0"/>
          </a:p>
        </p:txBody>
      </p:sp>
      <p:pic>
        <p:nvPicPr>
          <p:cNvPr id="8" name="Picture 7" descr="feel better.jpg"/>
          <p:cNvPicPr>
            <a:picLocks noChangeAspect="1"/>
          </p:cNvPicPr>
          <p:nvPr/>
        </p:nvPicPr>
        <p:blipFill>
          <a:blip r:embed="rId2" cstate="print"/>
          <a:stretch>
            <a:fillRect/>
          </a:stretch>
        </p:blipFill>
        <p:spPr>
          <a:xfrm>
            <a:off x="7848600" y="5715000"/>
            <a:ext cx="1113213" cy="97185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par>
                                <p:cTn id="18" presetID="8"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amond(in)">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slide(fromBottom)">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slide(fromBottom)">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k-SK" dirty="0" smtClean="0"/>
              <a:t>Je </a:t>
            </a:r>
            <a:r>
              <a:rPr lang="sk-SK" dirty="0" err="1" smtClean="0"/>
              <a:t>laskavost</a:t>
            </a:r>
            <a:r>
              <a:rPr lang="sk-SK" dirty="0" smtClean="0"/>
              <a:t> </a:t>
            </a:r>
            <a:r>
              <a:rPr lang="sk-SK" dirty="0" err="1" smtClean="0"/>
              <a:t>jako</a:t>
            </a:r>
            <a:r>
              <a:rPr lang="sk-SK" dirty="0" smtClean="0"/>
              <a:t> chleba,</a:t>
            </a:r>
            <a:br>
              <a:rPr lang="sk-SK" dirty="0" smtClean="0"/>
            </a:br>
            <a:r>
              <a:rPr lang="sk-SK" dirty="0" smtClean="0"/>
              <a:t>nebo </a:t>
            </a:r>
            <a:r>
              <a:rPr lang="sk-SK" dirty="0" err="1" smtClean="0"/>
              <a:t>jako</a:t>
            </a:r>
            <a:r>
              <a:rPr lang="sk-SK" dirty="0" smtClean="0"/>
              <a:t> víno?</a:t>
            </a:r>
            <a:endParaRPr lang="en-US" dirty="0"/>
          </a:p>
        </p:txBody>
      </p:sp>
      <p:pic>
        <p:nvPicPr>
          <p:cNvPr id="4" name="Content Placeholder 3" descr="bread.jpg"/>
          <p:cNvPicPr>
            <a:picLocks noGrp="1" noChangeAspect="1"/>
          </p:cNvPicPr>
          <p:nvPr>
            <p:ph idx="1"/>
          </p:nvPr>
        </p:nvPicPr>
        <p:blipFill>
          <a:blip r:embed="rId2" cstate="print"/>
          <a:stretch>
            <a:fillRect/>
          </a:stretch>
        </p:blipFill>
        <p:spPr>
          <a:xfrm>
            <a:off x="1752600" y="2971800"/>
            <a:ext cx="2514600" cy="1502866"/>
          </a:xfrm>
        </p:spPr>
      </p:pic>
      <p:pic>
        <p:nvPicPr>
          <p:cNvPr id="6" name="Picture 5" descr="wine 4.jpg"/>
          <p:cNvPicPr>
            <a:picLocks noChangeAspect="1"/>
          </p:cNvPicPr>
          <p:nvPr/>
        </p:nvPicPr>
        <p:blipFill>
          <a:blip r:embed="rId3" cstate="print"/>
          <a:stretch>
            <a:fillRect/>
          </a:stretch>
        </p:blipFill>
        <p:spPr>
          <a:xfrm>
            <a:off x="5029200" y="2667000"/>
            <a:ext cx="2146630" cy="187642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cs-CZ" dirty="0" smtClean="0"/>
              <a:t>Jak se ubránit manipulaci, která využíva princip vzájemnosti?</a:t>
            </a:r>
            <a:endParaRPr lang="en-US" dirty="0"/>
          </a:p>
        </p:txBody>
      </p:sp>
      <p:pic>
        <p:nvPicPr>
          <p:cNvPr id="5" name="Picture 4" descr="shield.jpg"/>
          <p:cNvPicPr>
            <a:picLocks noChangeAspect="1"/>
          </p:cNvPicPr>
          <p:nvPr/>
        </p:nvPicPr>
        <p:blipFill>
          <a:blip r:embed="rId3" cstate="print"/>
          <a:stretch>
            <a:fillRect/>
          </a:stretch>
        </p:blipFill>
        <p:spPr>
          <a:xfrm>
            <a:off x="3657600" y="2971800"/>
            <a:ext cx="1943100" cy="279181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6 univerzálních principů přesvědčování</a:t>
            </a:r>
            <a:endParaRPr lang="en-US" dirty="0"/>
          </a:p>
        </p:txBody>
      </p:sp>
      <p:sp>
        <p:nvSpPr>
          <p:cNvPr id="3" name="Content Placeholder 2"/>
          <p:cNvSpPr>
            <a:spLocks noGrp="1"/>
          </p:cNvSpPr>
          <p:nvPr>
            <p:ph idx="1"/>
          </p:nvPr>
        </p:nvSpPr>
        <p:spPr/>
        <p:txBody>
          <a:bodyPr/>
          <a:lstStyle/>
          <a:p>
            <a:r>
              <a:rPr lang="en-US" dirty="0" err="1" smtClean="0"/>
              <a:t>Vz</a:t>
            </a:r>
            <a:r>
              <a:rPr lang="sk-SK" dirty="0" err="1" smtClean="0"/>
              <a:t>ájemnost</a:t>
            </a:r>
            <a:endParaRPr lang="en-US" dirty="0" smtClean="0"/>
          </a:p>
          <a:p>
            <a:r>
              <a:rPr lang="sk-SK" dirty="0" smtClean="0"/>
              <a:t>D</a:t>
            </a:r>
            <a:r>
              <a:rPr lang="cs-CZ" dirty="0" smtClean="0"/>
              <a:t>ůslednost</a:t>
            </a:r>
          </a:p>
          <a:p>
            <a:r>
              <a:rPr lang="cs-CZ" dirty="0" err="1" smtClean="0"/>
              <a:t>S</a:t>
            </a:r>
            <a:r>
              <a:rPr lang="en-US" dirty="0" err="1" smtClean="0"/>
              <a:t>polečenská</a:t>
            </a:r>
            <a:r>
              <a:rPr lang="en-US" dirty="0" smtClean="0"/>
              <a:t> </a:t>
            </a:r>
            <a:r>
              <a:rPr lang="en-US" dirty="0" err="1" smtClean="0"/>
              <a:t>platnost</a:t>
            </a:r>
            <a:r>
              <a:rPr lang="en-US" dirty="0" smtClean="0"/>
              <a:t> </a:t>
            </a:r>
            <a:endParaRPr lang="cs-CZ" dirty="0" smtClean="0"/>
          </a:p>
          <a:p>
            <a:r>
              <a:rPr lang="cs-CZ" dirty="0" smtClean="0"/>
              <a:t>Oblíbenost</a:t>
            </a:r>
            <a:endParaRPr lang="en-US" dirty="0" smtClean="0"/>
          </a:p>
          <a:p>
            <a:r>
              <a:rPr lang="cs-CZ" dirty="0" smtClean="0"/>
              <a:t>Autorita</a:t>
            </a:r>
            <a:endParaRPr lang="en-US" dirty="0" smtClean="0"/>
          </a:p>
          <a:p>
            <a:r>
              <a:rPr lang="cs-CZ" dirty="0" smtClean="0"/>
              <a:t>Nedostatek</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err="1" smtClean="0"/>
              <a:t>Princip</a:t>
            </a:r>
            <a:r>
              <a:rPr lang="en-US" b="1" dirty="0" smtClean="0"/>
              <a:t> reciprocity</a:t>
            </a:r>
          </a:p>
          <a:p>
            <a:pPr>
              <a:buNone/>
            </a:pPr>
            <a:r>
              <a:rPr lang="cs-CZ" dirty="0" smtClean="0"/>
              <a:t>	aneb</a:t>
            </a:r>
            <a:endParaRPr lang="en-US" dirty="0" smtClean="0"/>
          </a:p>
          <a:p>
            <a:pPr>
              <a:buNone/>
            </a:pPr>
            <a:r>
              <a:rPr lang="en-US" b="1" dirty="0" smtClean="0"/>
              <a:t>Co n</a:t>
            </a:r>
            <a:r>
              <a:rPr lang="sk-SK" b="1" dirty="0" err="1" smtClean="0"/>
              <a:t>ás</a:t>
            </a:r>
            <a:r>
              <a:rPr lang="sk-SK" b="1" dirty="0" smtClean="0"/>
              <a:t> m</a:t>
            </a:r>
            <a:r>
              <a:rPr lang="cs-CZ" b="1" dirty="0" smtClean="0"/>
              <a:t>ůže naučit Vlasta Burian</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smtClean="0"/>
              <a:t>Vzájemnost</a:t>
            </a:r>
            <a:endParaRPr lang="en-US" dirty="0"/>
          </a:p>
        </p:txBody>
      </p:sp>
      <p:pic>
        <p:nvPicPr>
          <p:cNvPr id="4" name="Content Placeholder 3" descr="reciprocity.jpg"/>
          <p:cNvPicPr>
            <a:picLocks noGrp="1" noChangeAspect="1"/>
          </p:cNvPicPr>
          <p:nvPr>
            <p:ph idx="1"/>
          </p:nvPr>
        </p:nvPicPr>
        <p:blipFill>
          <a:blip r:embed="rId2" cstate="print"/>
          <a:stretch>
            <a:fillRect/>
          </a:stretch>
        </p:blipFill>
        <p:spPr>
          <a:xfrm>
            <a:off x="3225800" y="2887663"/>
            <a:ext cx="2692400" cy="304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828800"/>
          </a:xfrm>
        </p:spPr>
        <p:txBody>
          <a:bodyPr>
            <a:normAutofit fontScale="90000"/>
          </a:bodyPr>
          <a:lstStyle/>
          <a:p>
            <a:r>
              <a:rPr lang="cs-CZ" dirty="0" smtClean="0"/>
              <a:t>„Neptejte se,</a:t>
            </a:r>
            <a:br>
              <a:rPr lang="cs-CZ" dirty="0" smtClean="0"/>
            </a:br>
            <a:r>
              <a:rPr lang="cs-CZ" dirty="0" smtClean="0"/>
              <a:t>mohou druzí udělat pro vás,</a:t>
            </a:r>
            <a:br>
              <a:rPr lang="cs-CZ" dirty="0" smtClean="0"/>
            </a:br>
            <a:r>
              <a:rPr lang="cs-CZ" dirty="0" smtClean="0"/>
              <a:t>ale co vy můžete udělat pro druhé“</a:t>
            </a:r>
            <a:endParaRPr lang="en-US" dirty="0"/>
          </a:p>
        </p:txBody>
      </p:sp>
      <p:pic>
        <p:nvPicPr>
          <p:cNvPr id="8" name="Picture 7" descr="reciprocity small.jpg"/>
          <p:cNvPicPr>
            <a:picLocks noChangeAspect="1"/>
          </p:cNvPicPr>
          <p:nvPr/>
        </p:nvPicPr>
        <p:blipFill>
          <a:blip r:embed="rId2" cstate="print"/>
          <a:stretch>
            <a:fillRect/>
          </a:stretch>
        </p:blipFill>
        <p:spPr>
          <a:xfrm>
            <a:off x="8458200" y="609600"/>
            <a:ext cx="685800" cy="77771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Vzájemnost</a:t>
            </a:r>
            <a:endParaRPr lang="en-US" dirty="0"/>
          </a:p>
        </p:txBody>
      </p:sp>
      <p:sp>
        <p:nvSpPr>
          <p:cNvPr id="3" name="Content Placeholder 2"/>
          <p:cNvSpPr>
            <a:spLocks noGrp="1"/>
          </p:cNvSpPr>
          <p:nvPr>
            <p:ph idx="1"/>
          </p:nvPr>
        </p:nvSpPr>
        <p:spPr/>
        <p:txBody>
          <a:bodyPr/>
          <a:lstStyle/>
          <a:p>
            <a:r>
              <a:rPr lang="cs-CZ" dirty="0" smtClean="0"/>
              <a:t>Ochutnávky aneb</a:t>
            </a:r>
          </a:p>
          <a:p>
            <a:pPr>
              <a:buNone/>
            </a:pPr>
            <a:r>
              <a:rPr lang="cs-CZ" dirty="0" smtClean="0"/>
              <a:t>	vzorek zdarma</a:t>
            </a:r>
            <a:endParaRPr lang="en-US" dirty="0"/>
          </a:p>
        </p:txBody>
      </p:sp>
      <p:pic>
        <p:nvPicPr>
          <p:cNvPr id="6" name="Picture 5" descr="ochutnavka.jpg"/>
          <p:cNvPicPr>
            <a:picLocks noChangeAspect="1"/>
          </p:cNvPicPr>
          <p:nvPr/>
        </p:nvPicPr>
        <p:blipFill>
          <a:blip r:embed="rId2" cstate="print"/>
          <a:stretch>
            <a:fillRect/>
          </a:stretch>
        </p:blipFill>
        <p:spPr>
          <a:xfrm>
            <a:off x="4343400" y="3372002"/>
            <a:ext cx="4448532" cy="33275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lstStyle/>
          <a:p>
            <a:pPr>
              <a:buNone/>
            </a:pPr>
            <a:endParaRPr lang="en-US" dirty="0"/>
          </a:p>
        </p:txBody>
      </p:sp>
      <p:pic>
        <p:nvPicPr>
          <p:cNvPr id="4" name="Content Placeholder 3" descr="Coca cola bottle.jpg"/>
          <p:cNvPicPr>
            <a:picLocks noChangeAspect="1"/>
          </p:cNvPicPr>
          <p:nvPr/>
        </p:nvPicPr>
        <p:blipFill>
          <a:blip r:embed="rId3" cstate="print"/>
          <a:stretch>
            <a:fillRect/>
          </a:stretch>
        </p:blipFill>
        <p:spPr>
          <a:xfrm>
            <a:off x="3886200" y="4495800"/>
            <a:ext cx="789305" cy="1047750"/>
          </a:xfrm>
          <a:prstGeom prst="rect">
            <a:avLst/>
          </a:prstGeom>
        </p:spPr>
      </p:pic>
      <p:pic>
        <p:nvPicPr>
          <p:cNvPr id="5" name="Picture 4" descr="person 2.jpg"/>
          <p:cNvPicPr>
            <a:picLocks noChangeAspect="1"/>
          </p:cNvPicPr>
          <p:nvPr/>
        </p:nvPicPr>
        <p:blipFill>
          <a:blip r:embed="rId4" cstate="print"/>
          <a:stretch>
            <a:fillRect/>
          </a:stretch>
        </p:blipFill>
        <p:spPr>
          <a:xfrm>
            <a:off x="1981200" y="2057400"/>
            <a:ext cx="904875" cy="1171575"/>
          </a:xfrm>
          <a:prstGeom prst="rect">
            <a:avLst/>
          </a:prstGeom>
        </p:spPr>
      </p:pic>
      <p:pic>
        <p:nvPicPr>
          <p:cNvPr id="6" name="Picture 5" descr="person 3.jpg"/>
          <p:cNvPicPr>
            <a:picLocks noChangeAspect="1"/>
          </p:cNvPicPr>
          <p:nvPr/>
        </p:nvPicPr>
        <p:blipFill>
          <a:blip r:embed="rId5" cstate="print"/>
          <a:stretch>
            <a:fillRect/>
          </a:stretch>
        </p:blipFill>
        <p:spPr>
          <a:xfrm>
            <a:off x="3200400" y="2057400"/>
            <a:ext cx="904875" cy="1171575"/>
          </a:xfrm>
          <a:prstGeom prst="rect">
            <a:avLst/>
          </a:prstGeom>
        </p:spPr>
      </p:pic>
      <p:pic>
        <p:nvPicPr>
          <p:cNvPr id="7" name="Picture 6" descr="person 2.jpg"/>
          <p:cNvPicPr>
            <a:picLocks noChangeAspect="1"/>
          </p:cNvPicPr>
          <p:nvPr/>
        </p:nvPicPr>
        <p:blipFill>
          <a:blip r:embed="rId4" cstate="print"/>
          <a:stretch>
            <a:fillRect/>
          </a:stretch>
        </p:blipFill>
        <p:spPr>
          <a:xfrm>
            <a:off x="1981200" y="3886200"/>
            <a:ext cx="904875" cy="1171575"/>
          </a:xfrm>
          <a:prstGeom prst="rect">
            <a:avLst/>
          </a:prstGeom>
        </p:spPr>
      </p:pic>
      <p:pic>
        <p:nvPicPr>
          <p:cNvPr id="8" name="Picture 7" descr="person 3.jpg"/>
          <p:cNvPicPr>
            <a:picLocks noChangeAspect="1"/>
          </p:cNvPicPr>
          <p:nvPr/>
        </p:nvPicPr>
        <p:blipFill>
          <a:blip r:embed="rId5" cstate="print"/>
          <a:stretch>
            <a:fillRect/>
          </a:stretch>
        </p:blipFill>
        <p:spPr>
          <a:xfrm>
            <a:off x="3200400" y="3886200"/>
            <a:ext cx="904875" cy="1171575"/>
          </a:xfrm>
          <a:prstGeom prst="rect">
            <a:avLst/>
          </a:prstGeom>
        </p:spPr>
      </p:pic>
      <p:pic>
        <p:nvPicPr>
          <p:cNvPr id="9" name="Picture 8" descr="raffle ticket.jpg"/>
          <p:cNvPicPr>
            <a:picLocks noChangeAspect="1"/>
          </p:cNvPicPr>
          <p:nvPr/>
        </p:nvPicPr>
        <p:blipFill>
          <a:blip r:embed="rId6" cstate="print"/>
          <a:stretch>
            <a:fillRect/>
          </a:stretch>
        </p:blipFill>
        <p:spPr>
          <a:xfrm>
            <a:off x="4953000" y="3505200"/>
            <a:ext cx="1171575" cy="942975"/>
          </a:xfrm>
          <a:prstGeom prst="rect">
            <a:avLst/>
          </a:prstGeom>
        </p:spPr>
      </p:pic>
      <p:pic>
        <p:nvPicPr>
          <p:cNvPr id="10" name="Content Placeholder 3" descr="Coca cola bottle.jpg"/>
          <p:cNvPicPr>
            <a:picLocks noChangeAspect="1"/>
          </p:cNvPicPr>
          <p:nvPr/>
        </p:nvPicPr>
        <p:blipFill>
          <a:blip r:embed="rId3" cstate="print"/>
          <a:stretch>
            <a:fillRect/>
          </a:stretch>
        </p:blipFill>
        <p:spPr>
          <a:xfrm>
            <a:off x="1447800" y="4419600"/>
            <a:ext cx="789305" cy="1047750"/>
          </a:xfrm>
          <a:prstGeom prst="rect">
            <a:avLst/>
          </a:prstGeom>
        </p:spPr>
      </p:pic>
      <p:pic>
        <p:nvPicPr>
          <p:cNvPr id="11" name="Picture 10" descr="raffle ticket.jpg"/>
          <p:cNvPicPr>
            <a:picLocks noChangeAspect="1"/>
          </p:cNvPicPr>
          <p:nvPr/>
        </p:nvPicPr>
        <p:blipFill>
          <a:blip r:embed="rId6" cstate="print"/>
          <a:stretch>
            <a:fillRect/>
          </a:stretch>
        </p:blipFill>
        <p:spPr>
          <a:xfrm>
            <a:off x="3886200" y="3505200"/>
            <a:ext cx="1171575" cy="942975"/>
          </a:xfrm>
          <a:prstGeom prst="rect">
            <a:avLst/>
          </a:prstGeom>
        </p:spPr>
      </p:pic>
      <p:pic>
        <p:nvPicPr>
          <p:cNvPr id="12" name="Picture 11" descr="raffle ticket.jpg"/>
          <p:cNvPicPr>
            <a:picLocks noChangeAspect="1"/>
          </p:cNvPicPr>
          <p:nvPr/>
        </p:nvPicPr>
        <p:blipFill>
          <a:blip r:embed="rId6" cstate="print"/>
          <a:stretch>
            <a:fillRect/>
          </a:stretch>
        </p:blipFill>
        <p:spPr>
          <a:xfrm>
            <a:off x="3886200" y="1828800"/>
            <a:ext cx="1171575" cy="942975"/>
          </a:xfrm>
          <a:prstGeom prst="rect">
            <a:avLst/>
          </a:prstGeom>
        </p:spPr>
      </p:pic>
      <p:pic>
        <p:nvPicPr>
          <p:cNvPr id="13" name="Picture 12" descr="art appreciation.jpg"/>
          <p:cNvPicPr>
            <a:picLocks noChangeAspect="1"/>
          </p:cNvPicPr>
          <p:nvPr/>
        </p:nvPicPr>
        <p:blipFill>
          <a:blip r:embed="rId7" cstate="print"/>
          <a:stretch>
            <a:fillRect/>
          </a:stretch>
        </p:blipFill>
        <p:spPr>
          <a:xfrm>
            <a:off x="7114980" y="762000"/>
            <a:ext cx="1819469" cy="1371600"/>
          </a:xfrm>
          <a:prstGeom prst="rect">
            <a:avLst/>
          </a:prstGeom>
        </p:spPr>
      </p:pic>
      <p:sp>
        <p:nvSpPr>
          <p:cNvPr id="16" name="Title 1"/>
          <p:cNvSpPr>
            <a:spLocks noGrp="1"/>
          </p:cNvSpPr>
          <p:nvPr>
            <p:ph type="title"/>
          </p:nvPr>
        </p:nvSpPr>
        <p:spPr>
          <a:xfrm>
            <a:off x="152400" y="457200"/>
            <a:ext cx="8229600" cy="1066800"/>
          </a:xfrm>
        </p:spPr>
        <p:txBody>
          <a:bodyPr>
            <a:normAutofit/>
          </a:bodyPr>
          <a:lstStyle/>
          <a:p>
            <a:r>
              <a:rPr lang="cs-CZ" dirty="0" smtClean="0"/>
              <a:t>Experiment </a:t>
            </a:r>
            <a:r>
              <a:rPr lang="en-US" dirty="0" smtClean="0"/>
              <a:t>#</a:t>
            </a:r>
            <a:r>
              <a:rPr lang="cs-CZ" dirty="0" smtClean="0"/>
              <a:t>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0-#ppt_w/2"/>
                                          </p:val>
                                        </p:tav>
                                        <p:tav tm="100000">
                                          <p:val>
                                            <p:strVal val="#ppt_x"/>
                                          </p:val>
                                        </p:tav>
                                      </p:tavLst>
                                    </p:anim>
                                    <p:anim calcmode="lin" valueType="num">
                                      <p:cBhvr additive="base">
                                        <p:cTn id="3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500"/>
                                        <p:tgtEl>
                                          <p:spTgt spid="11"/>
                                        </p:tgtEl>
                                      </p:cBhvr>
                                    </p:animEffect>
                                  </p:childTnLst>
                                </p:cTn>
                              </p:par>
                              <p:par>
                                <p:cTn id="45" presetID="10" presetClass="entr" presetSubtype="0" fill="hold"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057400"/>
          </a:xfrm>
        </p:spPr>
        <p:txBody>
          <a:bodyPr>
            <a:normAutofit/>
          </a:bodyPr>
          <a:lstStyle/>
          <a:p>
            <a:r>
              <a:rPr lang="cs-CZ" dirty="0" smtClean="0"/>
              <a:t>Experiment </a:t>
            </a:r>
            <a:r>
              <a:rPr lang="en-US" dirty="0" smtClean="0"/>
              <a:t># </a:t>
            </a:r>
            <a:r>
              <a:rPr lang="cs-CZ" dirty="0" smtClean="0"/>
              <a:t>2</a:t>
            </a:r>
            <a:br>
              <a:rPr lang="cs-CZ" dirty="0" smtClean="0"/>
            </a:br>
            <a:r>
              <a:rPr lang="cs-CZ" dirty="0" smtClean="0"/>
              <a:t>	</a:t>
            </a:r>
            <a:r>
              <a:rPr lang="cs-CZ" sz="2400" dirty="0" smtClean="0"/>
              <a:t>aneb</a:t>
            </a:r>
            <a:r>
              <a:rPr lang="cs-CZ" dirty="0" smtClean="0"/>
              <a:t/>
            </a:r>
            <a:br>
              <a:rPr lang="cs-CZ" dirty="0" smtClean="0"/>
            </a:br>
            <a:r>
              <a:rPr lang="cs-CZ" dirty="0" smtClean="0"/>
              <a:t>„Něco za něco“</a:t>
            </a:r>
            <a:endParaRPr lang="en-US" dirty="0"/>
          </a:p>
        </p:txBody>
      </p:sp>
      <p:pic>
        <p:nvPicPr>
          <p:cNvPr id="6" name="Content Placeholder 5" descr="bar 7.jpg"/>
          <p:cNvPicPr>
            <a:picLocks noGrp="1" noChangeAspect="1"/>
          </p:cNvPicPr>
          <p:nvPr>
            <p:ph idx="1"/>
          </p:nvPr>
        </p:nvPicPr>
        <p:blipFill>
          <a:blip r:embed="rId3" cstate="print"/>
          <a:stretch>
            <a:fillRect/>
          </a:stretch>
        </p:blipFill>
        <p:spPr>
          <a:xfrm>
            <a:off x="5943600" y="3276600"/>
            <a:ext cx="2524125" cy="318135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Jaké dárky jsou nejvhodnejší?</a:t>
            </a:r>
            <a:endParaRPr lang="en-US" dirty="0"/>
          </a:p>
        </p:txBody>
      </p:sp>
      <p:sp>
        <p:nvSpPr>
          <p:cNvPr id="3" name="Content Placeholder 2"/>
          <p:cNvSpPr>
            <a:spLocks noGrp="1"/>
          </p:cNvSpPr>
          <p:nvPr>
            <p:ph idx="1"/>
          </p:nvPr>
        </p:nvSpPr>
        <p:spPr>
          <a:xfrm>
            <a:off x="457200" y="2249424"/>
            <a:ext cx="8229600" cy="1865376"/>
          </a:xfrm>
        </p:spPr>
        <p:txBody>
          <a:bodyPr/>
          <a:lstStyle/>
          <a:p>
            <a:r>
              <a:rPr lang="cs-CZ" dirty="0" smtClean="0"/>
              <a:t>Ne banální</a:t>
            </a:r>
          </a:p>
          <a:p>
            <a:r>
              <a:rPr lang="cs-CZ" dirty="0" smtClean="0"/>
              <a:t>Osobní</a:t>
            </a:r>
          </a:p>
          <a:p>
            <a:r>
              <a:rPr lang="cs-CZ" dirty="0" smtClean="0"/>
              <a:t>Neočekávané</a:t>
            </a:r>
            <a:endParaRPr lang="en-US" dirty="0"/>
          </a:p>
        </p:txBody>
      </p:sp>
      <p:pic>
        <p:nvPicPr>
          <p:cNvPr id="5" name="Picture 4" descr="gift.jpg"/>
          <p:cNvPicPr>
            <a:picLocks noChangeAspect="1"/>
          </p:cNvPicPr>
          <p:nvPr/>
        </p:nvPicPr>
        <p:blipFill>
          <a:blip r:embed="rId2" cstate="print"/>
          <a:stretch>
            <a:fillRect/>
          </a:stretch>
        </p:blipFill>
        <p:spPr>
          <a:xfrm>
            <a:off x="7899400" y="762000"/>
            <a:ext cx="1244600" cy="1070356"/>
          </a:xfrm>
          <a:prstGeom prst="rect">
            <a:avLst/>
          </a:prstGeom>
        </p:spPr>
      </p:pic>
      <p:pic>
        <p:nvPicPr>
          <p:cNvPr id="6" name="Picture 5" descr="parker pen.jpg"/>
          <p:cNvPicPr>
            <a:picLocks noChangeAspect="1"/>
          </p:cNvPicPr>
          <p:nvPr/>
        </p:nvPicPr>
        <p:blipFill>
          <a:blip r:embed="rId3" cstate="print"/>
          <a:stretch>
            <a:fillRect/>
          </a:stretch>
        </p:blipFill>
        <p:spPr>
          <a:xfrm>
            <a:off x="3733800" y="5029200"/>
            <a:ext cx="1639455" cy="1524000"/>
          </a:xfrm>
          <a:prstGeom prst="rect">
            <a:avLst/>
          </a:prstGeom>
        </p:spPr>
      </p:pic>
      <p:pic>
        <p:nvPicPr>
          <p:cNvPr id="7" name="Picture 6" descr="detroit jersey.jpg"/>
          <p:cNvPicPr>
            <a:picLocks noChangeAspect="1"/>
          </p:cNvPicPr>
          <p:nvPr/>
        </p:nvPicPr>
        <p:blipFill>
          <a:blip r:embed="rId4" cstate="print"/>
          <a:stretch>
            <a:fillRect/>
          </a:stretch>
        </p:blipFill>
        <p:spPr>
          <a:xfrm>
            <a:off x="1600200" y="5105400"/>
            <a:ext cx="1333500" cy="1333500"/>
          </a:xfrm>
          <a:prstGeom prst="rect">
            <a:avLst/>
          </a:prstGeom>
        </p:spPr>
      </p:pic>
      <p:pic>
        <p:nvPicPr>
          <p:cNvPr id="8" name="Picture 7" descr="skydive 3.jpg"/>
          <p:cNvPicPr>
            <a:picLocks noChangeAspect="1"/>
          </p:cNvPicPr>
          <p:nvPr/>
        </p:nvPicPr>
        <p:blipFill>
          <a:blip r:embed="rId5" cstate="print"/>
          <a:stretch>
            <a:fillRect/>
          </a:stretch>
        </p:blipFill>
        <p:spPr>
          <a:xfrm>
            <a:off x="6324600" y="5410200"/>
            <a:ext cx="1590675" cy="105815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lide(fromBottom)">
                                      <p:cBhvr>
                                        <p:cTn id="22" dur="500"/>
                                        <p:tgtEl>
                                          <p:spTgt spid="6"/>
                                        </p:tgtEl>
                                      </p:cBhvr>
                                    </p:animEffect>
                                  </p:childTnLst>
                                </p:cTn>
                              </p:par>
                              <p:par>
                                <p:cTn id="23" presetID="12" presetClass="entr" presetSubtype="4"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slide(fromBottom)">
                                      <p:cBhvr>
                                        <p:cTn id="25" dur="500"/>
                                        <p:tgtEl>
                                          <p:spTgt spid="7"/>
                                        </p:tgtEl>
                                      </p:cBhvr>
                                    </p:animEffect>
                                  </p:childTnLst>
                                </p:cTn>
                              </p:par>
                              <p:par>
                                <p:cTn id="26" presetID="12" presetClass="entr" presetSubtype="4"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lide(fromBottom)">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2079</TotalTime>
  <Words>288</Words>
  <Application>Microsoft Office PowerPoint</Application>
  <PresentationFormat>Prezentácia na obrazovke (4:3)</PresentationFormat>
  <Paragraphs>49</Paragraphs>
  <Slides>12</Slides>
  <Notes>3</Notes>
  <HiddenSlides>0</HiddenSlides>
  <MMClips>0</MMClips>
  <ScaleCrop>false</ScaleCrop>
  <HeadingPairs>
    <vt:vector size="4" baseType="variant">
      <vt:variant>
        <vt:lpstr>Motív</vt:lpstr>
      </vt:variant>
      <vt:variant>
        <vt:i4>1</vt:i4>
      </vt:variant>
      <vt:variant>
        <vt:lpstr>Nadpisy snímok</vt:lpstr>
      </vt:variant>
      <vt:variant>
        <vt:i4>12</vt:i4>
      </vt:variant>
    </vt:vector>
  </HeadingPairs>
  <TitlesOfParts>
    <vt:vector size="13" baseType="lpstr">
      <vt:lpstr>Urban</vt:lpstr>
      <vt:lpstr>6 univerzálních principů přesvědčování</vt:lpstr>
      <vt:lpstr>6 univerzálních principů přesvědčování</vt:lpstr>
      <vt:lpstr>Snímka 3</vt:lpstr>
      <vt:lpstr>Vzájemnost</vt:lpstr>
      <vt:lpstr>„Neptejte se, mohou druzí udělat pro vás, ale co vy můžete udělat pro druhé“</vt:lpstr>
      <vt:lpstr>Vzájemnost</vt:lpstr>
      <vt:lpstr>Experiment # 1</vt:lpstr>
      <vt:lpstr>Experiment # 2  aneb „Něco za něco“</vt:lpstr>
      <vt:lpstr>Jaké dárky jsou nejvhodnejší?</vt:lpstr>
      <vt:lpstr>Odkud potřeba vzájemnosti pramení?</vt:lpstr>
      <vt:lpstr>Je laskavost jako chleba, nebo jako víno?</vt:lpstr>
      <vt:lpstr>Jak se ubránit manipulaci, která využíva princip vzájemnosti?</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Universal Principles of Persuasion</dc:title>
  <dc:creator>Stanley</dc:creator>
  <cp:lastModifiedBy>HP Pavilion</cp:lastModifiedBy>
  <cp:revision>259</cp:revision>
  <dcterms:created xsi:type="dcterms:W3CDTF">2009-05-22T11:38:37Z</dcterms:created>
  <dcterms:modified xsi:type="dcterms:W3CDTF">2011-03-07T21:33:14Z</dcterms:modified>
</cp:coreProperties>
</file>