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2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1B41-6C3F-4C9B-BD72-8220653D1A52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E97F4-A8AD-4B62-A6C9-CE54732B63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>
              <a:defRPr/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Psychoonkologie</a:t>
            </a:r>
            <a:endParaRPr lang="cs-CZ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991475" cy="17526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MUDr.,</a:t>
            </a:r>
            <a:r>
              <a:rPr lang="cs-CZ" dirty="0" err="1" smtClean="0">
                <a:solidFill>
                  <a:schemeClr val="tx1"/>
                </a:solidFill>
              </a:rPr>
              <a:t>PhDr.Zdeňka</a:t>
            </a:r>
            <a:r>
              <a:rPr lang="cs-CZ" dirty="0" smtClean="0">
                <a:solidFill>
                  <a:schemeClr val="tx1"/>
                </a:solidFill>
              </a:rPr>
              <a:t> Nováková , PhD.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732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/>
              <a:t>Metodologické problémy studií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Retrospektivní povaha studií (chyba zapamatování)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Různé měřící nástroje symptomů, osobnostních rysů – nemožnost srovnání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Chybí kontrolní skupina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Nelze kontrolovat jeden symptom ( depresivní pacienti trpí abuzem alkoholu, nikotinu, nedostatkem pohybu apod.)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Biologické proměnné nejsou multivariabilně propojené s psychickými proměnnými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Role psychiky , stresů na imunologické procesy by měla být zkoumána u zdravých osob ( u osob s ca je IS narušen chorobou a léčbou 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Relativně malé soubory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Neurčíme začátek nemoci (subklinický průběh) </a:t>
            </a:r>
            <a:endParaRPr lang="en-GB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Psychosociální proměnné</a:t>
            </a:r>
          </a:p>
          <a:p>
            <a:pPr lvl="1" eaLnBrk="1" hangingPunct="1"/>
            <a:r>
              <a:rPr lang="cs-CZ" smtClean="0"/>
              <a:t>Socioekonomický status </a:t>
            </a:r>
          </a:p>
          <a:p>
            <a:pPr lvl="1" eaLnBrk="1" hangingPunct="1"/>
            <a:r>
              <a:rPr lang="cs-CZ" smtClean="0"/>
              <a:t>Sociální izolace </a:t>
            </a:r>
          </a:p>
          <a:p>
            <a:pPr lvl="1" eaLnBrk="1" hangingPunct="1"/>
            <a:r>
              <a:rPr lang="cs-CZ" smtClean="0"/>
              <a:t>Sociální opora </a:t>
            </a:r>
          </a:p>
          <a:p>
            <a:pPr lvl="1" eaLnBrk="1" hangingPunct="1"/>
            <a:r>
              <a:rPr lang="cs-CZ" smtClean="0"/>
              <a:t>Emocionální opora</a:t>
            </a:r>
          </a:p>
          <a:p>
            <a:pPr lvl="1" eaLnBrk="1" hangingPunct="1"/>
            <a:r>
              <a:rPr lang="cs-CZ" smtClean="0"/>
              <a:t>Spiritualita  </a:t>
            </a:r>
          </a:p>
          <a:p>
            <a:pPr lvl="1" eaLnBrk="1" hangingPunct="1"/>
            <a:endParaRPr lang="cs-CZ" b="1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748712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b="1" smtClean="0"/>
              <a:t>      Obecné závěry studií :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400" smtClean="0"/>
              <a:t>Čím nižší je socioekonomický status (SES) , tím vyšší je incidence onemocnění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400" smtClean="0"/>
              <a:t>Čím vyšší je SES, tím nižší je mortalita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400" smtClean="0"/>
              <a:t>SES má větší význam pro přežívání než stres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400" smtClean="0"/>
              <a:t>Sociální izolace – 2x zvýšené relativní riziko úmrtí = kouření, zvýšený cholesterol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400" smtClean="0"/>
              <a:t>Síť soc. kontaktů před onemocněním snižuje riziko úmrtí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400" smtClean="0"/>
              <a:t>Ženatí/vdané – vyšší šance na přežití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400" smtClean="0"/>
              <a:t>Muži zdravotně profitují na manželství šťastném i nešťastném   X  ženy  </a:t>
            </a:r>
            <a:r>
              <a:rPr lang="cs-CZ" sz="2400" smtClean="0">
                <a:sym typeface="Wingdings" pitchFamily="2" charset="2"/>
              </a:rPr>
              <a:t></a:t>
            </a:r>
            <a:endParaRPr lang="cs-CZ" sz="2400" smtClean="0"/>
          </a:p>
          <a:p>
            <a:pPr marL="609600" indent="-609600" eaLnBrk="1" hangingPunct="1">
              <a:lnSpc>
                <a:spcPct val="90000"/>
              </a:lnSpc>
            </a:pPr>
            <a:endParaRPr lang="en-GB" sz="2400" smtClean="0"/>
          </a:p>
        </p:txBody>
      </p:sp>
      <p:pic>
        <p:nvPicPr>
          <p:cNvPr id="41988" name="Picture 4" descr="152816-top_foto1-fje0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4929188"/>
            <a:ext cx="3024187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6" descr="Všechny fotky - young+man+relaxace+tr%C3%A1ven%C3%AD+voln%C3%A9ho+%C4%8Das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5084763"/>
            <a:ext cx="2376488" cy="157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Závěry posledních studií : </a:t>
            </a:r>
          </a:p>
          <a:p>
            <a:pPr eaLnBrk="1" hangingPunct="1">
              <a:buFontTx/>
              <a:buNone/>
            </a:pPr>
            <a:r>
              <a:rPr lang="cs-CZ" smtClean="0"/>
              <a:t>1. </a:t>
            </a:r>
            <a:r>
              <a:rPr lang="cs-CZ" sz="2800" smtClean="0"/>
              <a:t>Kauzální vztah mezi intrapsychickými proměnnými a onkologickým onemocněním nebyl prokázán (retrospektivní studie)</a:t>
            </a:r>
          </a:p>
          <a:p>
            <a:pPr eaLnBrk="1" hangingPunct="1">
              <a:buFontTx/>
              <a:buNone/>
            </a:pPr>
            <a:r>
              <a:rPr lang="cs-CZ" sz="2800" b="1" smtClean="0"/>
              <a:t>2.</a:t>
            </a:r>
            <a:r>
              <a:rPr lang="cs-CZ" sz="2800" smtClean="0"/>
              <a:t> Reaktivní charakter C-typu osobnosti – reflexe stavu choroby ne příčina </a:t>
            </a:r>
          </a:p>
          <a:p>
            <a:pPr eaLnBrk="1" hangingPunct="1">
              <a:buFontTx/>
              <a:buNone/>
            </a:pPr>
            <a:r>
              <a:rPr lang="cs-CZ" sz="2800" b="1" smtClean="0"/>
              <a:t>3.</a:t>
            </a:r>
            <a:r>
              <a:rPr lang="cs-CZ" sz="2800" smtClean="0"/>
              <a:t> Psychosociální charakteristiky významně ovlivňují přežívání </a:t>
            </a:r>
          </a:p>
          <a:p>
            <a:pPr eaLnBrk="1" hangingPunct="1"/>
            <a:endParaRPr lang="cs-CZ" sz="2800" smtClean="0"/>
          </a:p>
          <a:p>
            <a:pPr lvl="1" eaLnBrk="1" hangingPunct="1"/>
            <a:endParaRPr lang="en-GB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Výzkum deprese , stresu </a:t>
            </a:r>
          </a:p>
          <a:p>
            <a:pPr lvl="1" eaLnBrk="1" hangingPunct="1"/>
            <a:r>
              <a:rPr lang="cs-CZ" sz="2400" smtClean="0"/>
              <a:t>Shekele et al.,1981   2018 dělníků MMPI  - probandi s nejvyššími hodnotami ve škále deprese – po 17 letech  2,3x vyšší riziko vzniku rakoviny </a:t>
            </a:r>
          </a:p>
          <a:p>
            <a:pPr lvl="1" eaLnBrk="1" hangingPunct="1"/>
            <a:r>
              <a:rPr lang="cs-CZ" sz="2400" smtClean="0"/>
              <a:t> 4 studie s vyšším počtem probandů výsledky nepotvrdily</a:t>
            </a:r>
          </a:p>
          <a:p>
            <a:pPr lvl="2" eaLnBrk="1" hangingPunct="1"/>
            <a:r>
              <a:rPr lang="cs-CZ" sz="2000" b="1" smtClean="0"/>
              <a:t>Závěr : Nebyl objeven kauzální vztah mezi výskytem a hloubkou deprese a vznikem nádorového onemocnění</a:t>
            </a:r>
          </a:p>
          <a:p>
            <a:pPr lvl="2" eaLnBrk="1" hangingPunct="1"/>
            <a:r>
              <a:rPr lang="cs-CZ" sz="2000" b="1" smtClean="0"/>
              <a:t>Závěr: Neexistuje důkaz, že by pacienti před vznikem jejich ca onemocnění zažili více stresových situací než zdravé osoby.</a:t>
            </a:r>
            <a:endParaRPr lang="en-GB" sz="2000" b="1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</a:t>
            </a:r>
            <a:endParaRPr lang="en-GB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Výzkum deprese , stresu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Penninxová (1998) – 4825 osob, prospektivní a Gallova(2000) – 3109 osob, prospektivní : </a:t>
            </a:r>
            <a:r>
              <a:rPr lang="cs-CZ" sz="2400" b="1" smtClean="0"/>
              <a:t>výskyt deprese a nádorových onemocnění potvrzen.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Costa, McCrae (1989) – vliv interakce deprese a kouření: </a:t>
            </a:r>
            <a:r>
              <a:rPr lang="cs-CZ" sz="2400" b="1" smtClean="0"/>
              <a:t>kuřáci s depresí: depresivní nekuřáci  18,5 : 2,9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Herbert, Cohen(1993) metaanalýza : </a:t>
            </a:r>
            <a:r>
              <a:rPr lang="cs-CZ" sz="2400" b="1" smtClean="0"/>
              <a:t>klinická deprese souvisí s poklesem činnosti IS ( lineární závislost)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Cave : Brandes, Arron, Bogdanovic, 1992 – možný karcinogenní vliv antidepresiv  </a:t>
            </a:r>
            <a:endParaRPr lang="en-GB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Psychoonkologie 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>
                <a:solidFill>
                  <a:srgbClr val="FF0000"/>
                </a:solidFill>
              </a:rPr>
              <a:t>Etiologie  - psychologická </a:t>
            </a:r>
          </a:p>
          <a:p>
            <a:pPr lvl="1"/>
            <a:r>
              <a:rPr lang="cs-CZ" smtClean="0"/>
              <a:t>Stále nedoloženo </a:t>
            </a:r>
          </a:p>
          <a:p>
            <a:pPr lvl="1"/>
            <a:r>
              <a:rPr lang="cs-CZ" b="1" smtClean="0"/>
              <a:t>Chronický stres</a:t>
            </a:r>
            <a:endParaRPr lang="cs-CZ" smtClean="0"/>
          </a:p>
          <a:p>
            <a:pPr lvl="1"/>
            <a:r>
              <a:rPr lang="cs-CZ" smtClean="0"/>
              <a:t>negativní vliv na imunitní systém </a:t>
            </a:r>
          </a:p>
          <a:p>
            <a:pPr lvl="1"/>
            <a:r>
              <a:rPr lang="cs-CZ" smtClean="0"/>
              <a:t>vede k závislostem  a stresovému chování– alkohol, jídlo</a:t>
            </a:r>
          </a:p>
          <a:p>
            <a:r>
              <a:rPr lang="cs-CZ" smtClean="0">
                <a:solidFill>
                  <a:srgbClr val="FF0000"/>
                </a:solidFill>
              </a:rPr>
              <a:t>Psychologická pomoc  jako komplementární onkologická metoda</a:t>
            </a:r>
          </a:p>
          <a:p>
            <a:pPr lvl="1"/>
            <a:r>
              <a:rPr lang="cs-CZ" smtClean="0"/>
              <a:t>Redukce distresu a úzkosti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b="1" smtClean="0"/>
              <a:t>Jakýkoliv nalezený vztah mezi osobnostními rysy a karcinomem ještě nepředstavuje kauzální vysvětlení </a:t>
            </a:r>
          </a:p>
          <a:p>
            <a:pPr lvl="1" eaLnBrk="1" hangingPunct="1"/>
            <a:endParaRPr lang="cs-CZ" b="1" smtClean="0"/>
          </a:p>
          <a:p>
            <a:pPr lvl="1" eaLnBrk="1" hangingPunct="1"/>
            <a:r>
              <a:rPr lang="cs-CZ" b="1" smtClean="0"/>
              <a:t>Psychické vlastnosti mohou být reflexí stavu nemoci, a nikoliv jejich příčina </a:t>
            </a:r>
            <a:endParaRPr lang="en-GB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cs-CZ" b="1" smtClean="0"/>
              <a:t>Nebyl potvrzen</a:t>
            </a:r>
            <a:r>
              <a:rPr lang="cs-CZ" smtClean="0"/>
              <a:t> kauzální vztah mezi intrapsychickými proměnnými a onkologickým onemocněním.</a:t>
            </a:r>
          </a:p>
          <a:p>
            <a:pPr lvl="1" eaLnBrk="1" hangingPunct="1">
              <a:buFontTx/>
              <a:buNone/>
            </a:pPr>
            <a:r>
              <a:rPr lang="cs-CZ" b="1" smtClean="0"/>
              <a:t>Byl potvrzen </a:t>
            </a:r>
            <a:r>
              <a:rPr lang="cs-CZ" smtClean="0"/>
              <a:t>vliv intrapsychických proměnných na průběh onemocnění a léčbu.</a:t>
            </a:r>
            <a:endParaRPr lang="cs-CZ" b="1" smtClean="0"/>
          </a:p>
          <a:p>
            <a:pPr lvl="1"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Psychoonkologie </a:t>
            </a:r>
            <a:br>
              <a:rPr lang="cs-CZ" smtClean="0"/>
            </a:br>
            <a:endParaRPr lang="en-GB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b="1" smtClean="0"/>
              <a:t>Hlavní tělesné, psychické a sociální problémy pacientů s ca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Hrozba smrti, myšlenky na smrt –nejvíce v době dg !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Smutek, strach, zlost, neporozumění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Únava, slabost, nechuť k jídlu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Ztráta tělesné autonomie, nedotknutelnosti – ztráta sebeurčení a řízení osudu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Hopelessness – Helplessness, giving –up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Stigmatizace, sociální izolace, narušení vztahů v rodině </a:t>
            </a:r>
            <a:endParaRPr lang="en-GB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Psychoonkologie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lvl="1"/>
            <a:r>
              <a:rPr lang="cs-CZ" smtClean="0"/>
              <a:t>Terapeutické cíle :</a:t>
            </a:r>
          </a:p>
          <a:p>
            <a:pPr lvl="2"/>
            <a:r>
              <a:rPr lang="cs-CZ" smtClean="0"/>
              <a:t>Stabilizace a zlepšení psychických funkcí</a:t>
            </a:r>
          </a:p>
          <a:p>
            <a:pPr lvl="2"/>
            <a:r>
              <a:rPr lang="cs-CZ" smtClean="0"/>
              <a:t>Rozpoznání, osvojení a využití obranných strategií</a:t>
            </a:r>
          </a:p>
          <a:p>
            <a:pPr lvl="2"/>
            <a:r>
              <a:rPr lang="cs-CZ" smtClean="0"/>
              <a:t>Obnovení a zlepšení pocitu vlastní hodnoty</a:t>
            </a:r>
          </a:p>
          <a:p>
            <a:pPr lvl="2"/>
            <a:r>
              <a:rPr lang="cs-CZ" smtClean="0"/>
              <a:t>Vyrovnání se s vlastním tělesným obrazem , tělesnými funkcemi a tělesnými pocity</a:t>
            </a:r>
          </a:p>
          <a:p>
            <a:pPr lvl="2"/>
            <a:r>
              <a:rPr lang="cs-CZ" smtClean="0"/>
              <a:t>Zprostředkování strategií zvládání –   SZVT </a:t>
            </a:r>
          </a:p>
          <a:p>
            <a:pPr lvl="2"/>
            <a:r>
              <a:rPr lang="cs-CZ" smtClean="0"/>
              <a:t>Zlepšení sociálních vztahů a aktivit, chování v rámci citových vazeb</a:t>
            </a:r>
          </a:p>
          <a:p>
            <a:pPr lvl="2"/>
            <a:r>
              <a:rPr lang="cs-CZ" smtClean="0"/>
              <a:t>Posílení vlastní zodpovědnosti</a:t>
            </a:r>
          </a:p>
          <a:p>
            <a:pPr lvl="2"/>
            <a:r>
              <a:rPr lang="cs-CZ" smtClean="0"/>
              <a:t>Podpora při hledání nových životních cílů , nového smyslu života  </a:t>
            </a:r>
          </a:p>
          <a:p>
            <a:pPr lvl="2"/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33CC33"/>
                </a:solidFill>
              </a:rPr>
              <a:t>Popření ( denial )  versus fighting spirit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b="1" smtClean="0"/>
              <a:t>Výzkumy : </a:t>
            </a:r>
          </a:p>
          <a:p>
            <a:pPr lvl="1" eaLnBrk="1" hangingPunct="1"/>
            <a:endParaRPr lang="cs-CZ" b="1" smtClean="0"/>
          </a:p>
          <a:p>
            <a:pPr lvl="2" eaLnBrk="1" hangingPunct="1"/>
            <a:r>
              <a:rPr lang="cs-CZ" b="1" smtClean="0"/>
              <a:t>Popření je silnější, prognosticky relevantnější predikátor přežití </a:t>
            </a:r>
          </a:p>
          <a:p>
            <a:pPr lvl="2" eaLnBrk="1" hangingPunct="1"/>
            <a:r>
              <a:rPr lang="cs-CZ" b="1" smtClean="0"/>
              <a:t>Popření za určitých okolností působí ochranně a adaptivně </a:t>
            </a:r>
            <a:endParaRPr lang="en-GB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737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33CC33"/>
                </a:solidFill>
              </a:rPr>
              <a:t>Pocity bezmoci a beznaděje</a:t>
            </a:r>
            <a:r>
              <a:rPr lang="cs-CZ" b="1" smtClean="0"/>
              <a:t> </a:t>
            </a:r>
          </a:p>
          <a:p>
            <a:pPr eaLnBrk="1" hangingPunct="1"/>
            <a:r>
              <a:rPr lang="cs-CZ" smtClean="0"/>
              <a:t>Signifikantně zvyšují riziko recidivy a kratšího přežití </a:t>
            </a:r>
          </a:p>
          <a:p>
            <a:pPr eaLnBrk="1" hangingPunct="1"/>
            <a:r>
              <a:rPr lang="cs-CZ" b="1" smtClean="0">
                <a:solidFill>
                  <a:srgbClr val="00B050"/>
                </a:solidFill>
              </a:rPr>
              <a:t>Coping </a:t>
            </a:r>
          </a:p>
          <a:p>
            <a:pPr eaLnBrk="1" hangingPunct="1"/>
            <a:r>
              <a:rPr lang="cs-CZ" smtClean="0">
                <a:solidFill>
                  <a:srgbClr val="000000"/>
                </a:solidFill>
              </a:rPr>
              <a:t>Vyrovnání se se symptomy deprese, úzkosti, zoufalství zvyšuje  QoL.</a:t>
            </a:r>
          </a:p>
          <a:p>
            <a:pPr eaLnBrk="1" hangingPunct="1"/>
            <a:r>
              <a:rPr lang="cs-CZ" smtClean="0">
                <a:solidFill>
                  <a:srgbClr val="000000"/>
                </a:solidFill>
              </a:rPr>
              <a:t>Psychické faktory – vliv na průběh onemocnění a dobu přežití – spolurozhodování na terapii</a:t>
            </a:r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Psychoonkologie </a:t>
            </a:r>
            <a:endParaRPr lang="en-GB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i="1" smtClean="0"/>
              <a:t> </a:t>
            </a:r>
            <a:r>
              <a:rPr lang="cs-CZ" sz="2800" b="1" i="1" smtClean="0"/>
              <a:t>Osobnost typu C ( cancer personality )</a:t>
            </a:r>
          </a:p>
          <a:p>
            <a:pPr lvl="1" eaLnBrk="1" hangingPunct="1"/>
            <a:r>
              <a:rPr lang="cs-CZ" sz="2400" smtClean="0"/>
              <a:t>Potlačení záporných emocí -  úzkost a hostilita ( antiemocionalita)</a:t>
            </a:r>
          </a:p>
          <a:p>
            <a:pPr lvl="1" eaLnBrk="1" hangingPunct="1"/>
            <a:r>
              <a:rPr lang="cs-CZ" sz="2400" smtClean="0"/>
              <a:t>Vyhýbání se konfliktům</a:t>
            </a:r>
          </a:p>
          <a:p>
            <a:pPr lvl="1" eaLnBrk="1" hangingPunct="1"/>
            <a:r>
              <a:rPr lang="cs-CZ" sz="2400" smtClean="0"/>
              <a:t>Závislost na dominantní osobě </a:t>
            </a:r>
          </a:p>
          <a:p>
            <a:pPr lvl="1" eaLnBrk="1" hangingPunct="1"/>
            <a:r>
              <a:rPr lang="cs-CZ" sz="2400" smtClean="0"/>
              <a:t>Konformita, defenzivnost, harmonizující chování </a:t>
            </a:r>
          </a:p>
          <a:p>
            <a:pPr lvl="1" eaLnBrk="1" hangingPunct="1"/>
            <a:r>
              <a:rPr lang="cs-CZ" sz="2400" smtClean="0"/>
              <a:t>Patologická roztomilost ( patol.niceness), přehnaná ochota( overcompliance), nekonečná trpělivost</a:t>
            </a:r>
          </a:p>
          <a:p>
            <a:pPr lvl="1" eaLnBrk="1" hangingPunct="1"/>
            <a:r>
              <a:rPr lang="cs-CZ" sz="2400" smtClean="0"/>
              <a:t>Sociální desirabilita </a:t>
            </a:r>
          </a:p>
          <a:p>
            <a:pPr lvl="1" eaLnBrk="1" hangingPunct="1"/>
            <a:r>
              <a:rPr lang="cs-CZ" sz="2400" smtClean="0"/>
              <a:t>Velká svědomitost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700</Words>
  <Application>Microsoft Office PowerPoint</Application>
  <PresentationFormat>Předvádění na obrazovce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Psychoonkologie</vt:lpstr>
      <vt:lpstr>Psychoonkologie </vt:lpstr>
      <vt:lpstr>Psychoonkologie </vt:lpstr>
      <vt:lpstr>Psychoonkologie </vt:lpstr>
      <vt:lpstr>Psychoonkologie  </vt:lpstr>
      <vt:lpstr>Psychoonkologie</vt:lpstr>
      <vt:lpstr>Psychoonkologie </vt:lpstr>
      <vt:lpstr>Psychoonkologie </vt:lpstr>
      <vt:lpstr>Psychoonkologie </vt:lpstr>
      <vt:lpstr>Psychoonkologie </vt:lpstr>
      <vt:lpstr>Psychoonkologie </vt:lpstr>
      <vt:lpstr>Psychoonkologie </vt:lpstr>
      <vt:lpstr>Psychoonkologie </vt:lpstr>
      <vt:lpstr>Psychoonkologie </vt:lpstr>
      <vt:lpstr>Psychoonkologie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Psychoonkologie </dc:title>
  <dc:creator>sova</dc:creator>
  <cp:lastModifiedBy>sova</cp:lastModifiedBy>
  <cp:revision>3</cp:revision>
  <dcterms:created xsi:type="dcterms:W3CDTF">2011-04-19T22:05:08Z</dcterms:created>
  <dcterms:modified xsi:type="dcterms:W3CDTF">2011-04-28T18:22:36Z</dcterms:modified>
</cp:coreProperties>
</file>