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7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7D92-3868-47B9-A194-48F42B67A945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5D62-F832-455F-BF94-6C6183068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7D92-3868-47B9-A194-48F42B67A945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5D62-F832-455F-BF94-6C6183068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7D92-3868-47B9-A194-48F42B67A945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5D62-F832-455F-BF94-6C6183068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2961C-1C36-44B4-80F9-D35D0CFA46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7D92-3868-47B9-A194-48F42B67A945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5D62-F832-455F-BF94-6C6183068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7D92-3868-47B9-A194-48F42B67A945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5D62-F832-455F-BF94-6C6183068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7D92-3868-47B9-A194-48F42B67A945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5D62-F832-455F-BF94-6C6183068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7D92-3868-47B9-A194-48F42B67A945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5D62-F832-455F-BF94-6C6183068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7D92-3868-47B9-A194-48F42B67A945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5D62-F832-455F-BF94-6C6183068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7D92-3868-47B9-A194-48F42B67A945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5D62-F832-455F-BF94-6C6183068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7D92-3868-47B9-A194-48F42B67A945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5D62-F832-455F-BF94-6C6183068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B7D92-3868-47B9-A194-48F42B67A945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C5D62-F832-455F-BF94-6C6183068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B7D92-3868-47B9-A194-48F42B67A945}" type="datetimeFigureOut">
              <a:rPr lang="cs-CZ" smtClean="0"/>
              <a:pPr/>
              <a:t>28.4.2011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C5D62-F832-455F-BF94-6C618306812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 života chronicky nemocných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886200"/>
            <a:ext cx="7991475" cy="17526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tx1"/>
                </a:solidFill>
              </a:rPr>
              <a:t>MUDr.,</a:t>
            </a:r>
            <a:r>
              <a:rPr lang="cs-CZ" dirty="0" err="1" smtClean="0">
                <a:solidFill>
                  <a:schemeClr val="tx1"/>
                </a:solidFill>
              </a:rPr>
              <a:t>PhDr.Zdeňka</a:t>
            </a:r>
            <a:r>
              <a:rPr lang="cs-CZ" dirty="0" smtClean="0">
                <a:solidFill>
                  <a:schemeClr val="tx1"/>
                </a:solidFill>
              </a:rPr>
              <a:t> Nováková , PhD.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Faktory ovlivňující kvalitu života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30051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3005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96300" cy="4895850"/>
          </a:xfrm>
          <a:noFill/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800" b="1" smtClean="0"/>
              <a:t>Osobnostní faktory ovlivňující kvalitu života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000" smtClean="0"/>
              <a:t>-</a:t>
            </a:r>
            <a:r>
              <a:rPr lang="cs-CZ" sz="2800" smtClean="0"/>
              <a:t>osobnost jako celek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800" smtClean="0"/>
              <a:t>-hodnoty, hodnotový systém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800" smtClean="0"/>
              <a:t>-tělesné sebepojetí (Body Image)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800" smtClean="0"/>
              <a:t>-zvládání ( Coping)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800" smtClean="0"/>
              <a:t>-smysl pro integritu „Sence of Coherence“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800" smtClean="0"/>
              <a:t> (SOC)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800" smtClean="0"/>
              <a:t>-osobnostní odolnost (Hardiness, Resilience 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800" smtClean="0"/>
              <a:t>-lokalizace kontroly ( locus of control, LOC)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sz="2800" smtClean="0"/>
              <a:t>-důvěra ve vlastní schopnosti (self – efficacy)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z="2800" smtClean="0"/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Co bylo cílem studie ? 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3107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1484313"/>
            <a:ext cx="8496300" cy="4895850"/>
          </a:xfrm>
          <a:noFill/>
        </p:spPr>
        <p:txBody>
          <a:bodyPr/>
          <a:lstStyle/>
          <a:p>
            <a:pPr marL="609600" indent="-609600">
              <a:buFontTx/>
              <a:buNone/>
            </a:pPr>
            <a:r>
              <a:rPr lang="cs-CZ" b="1" smtClean="0"/>
              <a:t>Obecné cíle</a:t>
            </a:r>
            <a:r>
              <a:rPr lang="cs-CZ" smtClean="0"/>
              <a:t> </a:t>
            </a:r>
          </a:p>
          <a:p>
            <a:pPr marL="990600" lvl="1" indent="-533400">
              <a:buFontTx/>
              <a:buChar char="-"/>
            </a:pPr>
            <a:r>
              <a:rPr lang="cs-CZ" smtClean="0"/>
              <a:t>Biopsychosociální a spirituální přístup v medicíně a psychologii</a:t>
            </a:r>
          </a:p>
          <a:p>
            <a:pPr marL="990600" lvl="1" indent="-533400">
              <a:buFontTx/>
              <a:buChar char="-"/>
            </a:pPr>
            <a:r>
              <a:rPr lang="cs-CZ" smtClean="0"/>
              <a:t>Poznání skutečných potřeb a hodnot pacientů</a:t>
            </a:r>
          </a:p>
          <a:p>
            <a:pPr marL="990600" lvl="1" indent="-533400">
              <a:buFontTx/>
              <a:buChar char="-"/>
            </a:pPr>
            <a:r>
              <a:rPr lang="cs-CZ" smtClean="0"/>
              <a:t>Poznání jejich osobnostních a psycho- sociálních charakteristik</a:t>
            </a:r>
          </a:p>
          <a:p>
            <a:pPr marL="990600" lvl="1" indent="-533400">
              <a:buFontTx/>
              <a:buChar char="-"/>
            </a:pPr>
            <a:r>
              <a:rPr lang="cs-CZ" smtClean="0"/>
              <a:t>Poskytnutí námětů pro zkvalitnění léčebné péče</a:t>
            </a:r>
          </a:p>
          <a:p>
            <a:pPr marL="609600" indent="-609600" algn="ctr">
              <a:buFontTx/>
              <a:buNone/>
            </a:pPr>
            <a:endParaRPr lang="cs-CZ" sz="2800" smtClean="0"/>
          </a:p>
        </p:txBody>
      </p:sp>
      <p:sp>
        <p:nvSpPr>
          <p:cNvPr id="131077" name="Rectangle 6"/>
          <p:cNvSpPr>
            <a:spLocks noChangeArrowheads="1"/>
          </p:cNvSpPr>
          <p:nvPr/>
        </p:nvSpPr>
        <p:spPr bwMode="auto">
          <a:xfrm>
            <a:off x="8388350" y="62372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11/30</a:t>
            </a:r>
            <a:endParaRPr lang="en-GB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Co bylo cílem studie?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32099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3210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4895850"/>
          </a:xfrm>
          <a:noFill/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800" smtClean="0"/>
              <a:t>Konkrétní cíle:</a:t>
            </a:r>
          </a:p>
          <a:p>
            <a:pPr marL="609600" indent="-609600">
              <a:buFontTx/>
              <a:buNone/>
            </a:pPr>
            <a:r>
              <a:rPr lang="cs-CZ" sz="2800" smtClean="0"/>
              <a:t>-    Sledování a porovnávání vybraných domén kvality života postmenopauzálních žen s dg. osteoporózy, osteopenie a LBP před terapií a po ní s kontrolní skupinou v odstupu dvou let</a:t>
            </a:r>
          </a:p>
          <a:p>
            <a:pPr marL="609600" indent="-609600">
              <a:buFontTx/>
              <a:buChar char="-"/>
            </a:pPr>
            <a:r>
              <a:rPr lang="cs-CZ" sz="2800" smtClean="0"/>
              <a:t>Sledování dopadu vybraných osobnostních a sociodemografických vlivů na kvalitu života </a:t>
            </a:r>
          </a:p>
          <a:p>
            <a:pPr marL="609600" indent="-609600">
              <a:buFontTx/>
              <a:buChar char="-"/>
            </a:pPr>
            <a:r>
              <a:rPr lang="cs-CZ" sz="2800" smtClean="0"/>
              <a:t>Zjistit reliabilitu Pražského dotazníku spirituality</a:t>
            </a:r>
          </a:p>
          <a:p>
            <a:pPr marL="609600" indent="-609600">
              <a:buFontTx/>
              <a:buNone/>
            </a:pPr>
            <a:endParaRPr lang="cs-CZ" sz="2800" smtClean="0"/>
          </a:p>
          <a:p>
            <a:pPr marL="609600" indent="-609600" algn="ctr">
              <a:buFontTx/>
              <a:buNone/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Hypotézy  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3312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4895850"/>
          </a:xfrm>
          <a:noFill/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mtClean="0"/>
              <a:t>H1: </a:t>
            </a:r>
            <a:r>
              <a:rPr lang="cs-CZ" b="1" smtClean="0"/>
              <a:t>Ženy s dg. osteoporózy a LBP</a:t>
            </a:r>
            <a:r>
              <a:rPr lang="cs-CZ" smtClean="0"/>
              <a:t> hodnotí subjektivně vnímanou kvalitu života před terapií ve všech položkách domény zdraví hůře nežli ženy s osteopenií a ženy zdravé</a:t>
            </a:r>
          </a:p>
          <a:p>
            <a:pPr marL="609600" indent="-609600">
              <a:buFontTx/>
              <a:buNone/>
            </a:pPr>
            <a:r>
              <a:rPr lang="cs-CZ" smtClean="0"/>
              <a:t>H2: </a:t>
            </a:r>
            <a:r>
              <a:rPr lang="cs-CZ" b="1" smtClean="0"/>
              <a:t>Ženy s dg. osteoporózy a LBP </a:t>
            </a:r>
            <a:r>
              <a:rPr lang="cs-CZ" smtClean="0"/>
              <a:t>hodnotí subjektivně vnímanou kvalitu života po dvouleté intenzivní terapii lépe nežli ženy s osteopenií a ženy zdravé</a:t>
            </a:r>
          </a:p>
          <a:p>
            <a:pPr marL="609600" indent="-609600" algn="ctr"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Hypotézy 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3414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8496300" cy="4895850"/>
          </a:xfrm>
          <a:noFill/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mtClean="0"/>
              <a:t>H3: </a:t>
            </a:r>
            <a:r>
              <a:rPr lang="cs-CZ" b="1" smtClean="0"/>
              <a:t>Ženy s dg. LBP </a:t>
            </a:r>
            <a:r>
              <a:rPr lang="cs-CZ" smtClean="0"/>
              <a:t>hodnotí kvalitu života v dimenzi zdraví po dvouleté intenzivní terapii hůře nežli ženy s osteoporózou</a:t>
            </a:r>
          </a:p>
          <a:p>
            <a:pPr marL="609600" indent="-609600">
              <a:buFontTx/>
              <a:buNone/>
            </a:pPr>
            <a:r>
              <a:rPr lang="cs-CZ" smtClean="0"/>
              <a:t>H4: </a:t>
            </a:r>
            <a:r>
              <a:rPr lang="cs-CZ" b="1" smtClean="0"/>
              <a:t>Ženy s vyšším vzděláním hodnotí </a:t>
            </a:r>
            <a:r>
              <a:rPr lang="cs-CZ" smtClean="0"/>
              <a:t>celkovou kvalitu života lépe nežli ženy s nižším vzděláním</a:t>
            </a:r>
          </a:p>
          <a:p>
            <a:pPr marL="609600" indent="-609600">
              <a:buFontTx/>
              <a:buNone/>
            </a:pPr>
            <a:r>
              <a:rPr lang="cs-CZ" smtClean="0"/>
              <a:t>H5: </a:t>
            </a:r>
            <a:r>
              <a:rPr lang="cs-CZ" b="1" smtClean="0"/>
              <a:t>Ženy s lepším hmotným zabezpečením </a:t>
            </a:r>
            <a:r>
              <a:rPr lang="cs-CZ" smtClean="0"/>
              <a:t>hodnotí kvalitu života lépe  </a:t>
            </a:r>
          </a:p>
          <a:p>
            <a:pPr marL="609600" indent="-609600">
              <a:buFontTx/>
              <a:buNone/>
            </a:pPr>
            <a:endParaRPr lang="cs-CZ" smtClean="0"/>
          </a:p>
          <a:p>
            <a:pPr marL="609600" indent="-609600" algn="ctr"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Hypotézy  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3517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4895850"/>
          </a:xfrm>
          <a:noFill/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mtClean="0"/>
              <a:t>H6: </a:t>
            </a:r>
            <a:r>
              <a:rPr lang="cs-CZ" b="1" smtClean="0"/>
              <a:t>Ženy s osteoporózou</a:t>
            </a:r>
            <a:r>
              <a:rPr lang="cs-CZ" smtClean="0"/>
              <a:t> vykazují nejvyšší míru depresivity,neuroticismu a nervozity  ve srovnání s ostatními testovanými skupinami</a:t>
            </a:r>
          </a:p>
          <a:p>
            <a:pPr marL="609600" indent="-609600">
              <a:buFontTx/>
              <a:buNone/>
            </a:pPr>
            <a:r>
              <a:rPr lang="cs-CZ" smtClean="0"/>
              <a:t>H7: </a:t>
            </a:r>
            <a:r>
              <a:rPr lang="cs-CZ" b="1" smtClean="0"/>
              <a:t>Pražský dotazník spirituality </a:t>
            </a:r>
            <a:r>
              <a:rPr lang="cs-CZ" smtClean="0"/>
              <a:t>je reliabilním nástrojem měření ve skupině starších žen </a:t>
            </a:r>
          </a:p>
          <a:p>
            <a:pPr marL="609600" indent="-609600" algn="ctr"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Projekt výzkumu  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3619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4895850"/>
          </a:xfrm>
          <a:noFill/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mtClean="0"/>
              <a:t>Výzkum probíhal v letech 2004 – 2006 v centrech Zlín a Brno </a:t>
            </a:r>
          </a:p>
          <a:p>
            <a:pPr marL="609600" indent="-609600">
              <a:buFontTx/>
              <a:buNone/>
            </a:pPr>
            <a:endParaRPr lang="cs-CZ" smtClean="0"/>
          </a:p>
          <a:p>
            <a:pPr marL="609600" indent="-609600">
              <a:buFontTx/>
              <a:buChar char="-"/>
            </a:pPr>
            <a:r>
              <a:rPr lang="cs-CZ" smtClean="0"/>
              <a:t>Dotazník kvality života SQUALA</a:t>
            </a:r>
          </a:p>
          <a:p>
            <a:pPr marL="609600" indent="-609600">
              <a:buFontTx/>
              <a:buChar char="-"/>
            </a:pPr>
            <a:r>
              <a:rPr lang="cs-CZ" smtClean="0"/>
              <a:t>Freiburský osobnostní dotazník (FPI)</a:t>
            </a:r>
          </a:p>
          <a:p>
            <a:pPr marL="609600" indent="-609600">
              <a:buFontTx/>
              <a:buChar char="-"/>
            </a:pPr>
            <a:r>
              <a:rPr lang="cs-CZ" smtClean="0"/>
              <a:t>Pražský dotazník spirituality ( PSQ 30)</a:t>
            </a:r>
          </a:p>
          <a:p>
            <a:pPr marL="609600" indent="-609600" algn="ctr"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Kompletnost údajů -SQUALA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3722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4895850"/>
          </a:xfrm>
          <a:noFill/>
        </p:spPr>
        <p:txBody>
          <a:bodyPr/>
          <a:lstStyle/>
          <a:p>
            <a:pPr marL="609600" indent="-609600">
              <a:buFontTx/>
              <a:buNone/>
            </a:pPr>
            <a:endParaRPr lang="cs-CZ" smtClean="0"/>
          </a:p>
          <a:p>
            <a:pPr marL="609600" indent="-609600" algn="ctr">
              <a:buFontTx/>
              <a:buNone/>
            </a:pPr>
            <a:endParaRPr lang="cs-CZ" smtClean="0"/>
          </a:p>
        </p:txBody>
      </p:sp>
      <p:sp>
        <p:nvSpPr>
          <p:cNvPr id="137221" name="Rectangle 7"/>
          <p:cNvSpPr>
            <a:spLocks noChangeArrowheads="1"/>
          </p:cNvSpPr>
          <p:nvPr/>
        </p:nvSpPr>
        <p:spPr bwMode="auto">
          <a:xfrm>
            <a:off x="1258888" y="1341438"/>
            <a:ext cx="6696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cs-CZ" b="1">
                <a:solidFill>
                  <a:srgbClr val="000000"/>
                </a:solidFill>
                <a:cs typeface="Times New Roman" pitchFamily="18" charset="0"/>
              </a:rPr>
              <a:t>Počty dotazovaných žen u Dotazníku kvality života SQUALA</a:t>
            </a:r>
            <a:endParaRPr lang="en-GB"/>
          </a:p>
          <a:p>
            <a:pPr eaLnBrk="0" hangingPunct="0"/>
            <a:endParaRPr lang="en-GB"/>
          </a:p>
        </p:txBody>
      </p:sp>
      <p:pic>
        <p:nvPicPr>
          <p:cNvPr id="13722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9138"/>
            <a:ext cx="9396413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223" name="Rectangle 8"/>
          <p:cNvSpPr>
            <a:spLocks noChangeArrowheads="1"/>
          </p:cNvSpPr>
          <p:nvPr/>
        </p:nvSpPr>
        <p:spPr bwMode="auto">
          <a:xfrm>
            <a:off x="0" y="446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Komplexnost údajů - FPI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3824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4895850"/>
          </a:xfrm>
          <a:noFill/>
        </p:spPr>
        <p:txBody>
          <a:bodyPr/>
          <a:lstStyle/>
          <a:p>
            <a:pPr marL="609600" indent="-609600">
              <a:buFontTx/>
              <a:buNone/>
            </a:pPr>
            <a:endParaRPr lang="cs-CZ" smtClean="0"/>
          </a:p>
          <a:p>
            <a:pPr marL="609600" indent="-609600" algn="ctr">
              <a:buFontTx/>
              <a:buNone/>
            </a:pPr>
            <a:r>
              <a:rPr lang="cs-CZ" sz="1800" b="1" smtClean="0"/>
              <a:t>Kompletnost údajů FPI u jednotlivých skupin žen</a:t>
            </a:r>
          </a:p>
        </p:txBody>
      </p:sp>
      <p:pic>
        <p:nvPicPr>
          <p:cNvPr id="13824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5038"/>
            <a:ext cx="91440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Komplexnost údajů – PSQ 30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3926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4895850"/>
          </a:xfrm>
          <a:noFill/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mtClean="0"/>
              <a:t>V roce 2004 -  kompletní vyplnění 134 z 186 (72%)</a:t>
            </a:r>
          </a:p>
          <a:p>
            <a:pPr marL="609600" indent="-609600">
              <a:buFontTx/>
              <a:buNone/>
            </a:pPr>
            <a:r>
              <a:rPr lang="cs-CZ" smtClean="0"/>
              <a:t>V roce 2006 – ve výzkumu zůstalo pouze 147 žen a z nich 106 žen ( 72,1%) kompletně vyplnilo dotazník.</a:t>
            </a:r>
          </a:p>
          <a:p>
            <a:pPr marL="609600" indent="-609600">
              <a:buFontTx/>
              <a:buNone/>
            </a:pPr>
            <a:r>
              <a:rPr lang="cs-CZ" smtClean="0"/>
              <a:t>V obou letech – kompletní vyplnění pouze 80 žen( 43 % původního souboru)</a:t>
            </a:r>
          </a:p>
          <a:p>
            <a:pPr marL="609600" indent="-609600" algn="ctr"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Kvalita života  </a:t>
            </a:r>
            <a:endParaRPr lang="en-GB" dirty="0" smtClean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smtClean="0"/>
              <a:t>Multidimenzionální a subjektivní charakter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Neexistuje jednotná definice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Je vymezena účelem měření , v určitém kontextu projektu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Hledání faktorů a jejich interakcí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</a:t>
            </a:r>
            <a:r>
              <a:rPr lang="cs-CZ" sz="2800" b="1" smtClean="0"/>
              <a:t>Kvalita života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50. léta USA ( J.F. Kennedy)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1968 v Evropě ( Švýcarsko – nevládní org.)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smtClean="0"/>
              <a:t>Definice zdraví WHO </a:t>
            </a:r>
            <a:endParaRPr lang="en-GB" sz="2800" smtClean="0"/>
          </a:p>
        </p:txBody>
      </p:sp>
      <p:sp>
        <p:nvSpPr>
          <p:cNvPr id="121860" name="Line 4"/>
          <p:cNvSpPr>
            <a:spLocks noChangeShapeType="1"/>
          </p:cNvSpPr>
          <p:nvPr/>
        </p:nvSpPr>
        <p:spPr bwMode="auto">
          <a:xfrm flipV="1">
            <a:off x="7019925" y="3644900"/>
            <a:ext cx="12969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Demografické charakteristiky 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4029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4895850"/>
          </a:xfrm>
          <a:noFill/>
        </p:spPr>
        <p:txBody>
          <a:bodyPr/>
          <a:lstStyle/>
          <a:p>
            <a:pPr marL="609600" indent="-609600">
              <a:buFontTx/>
              <a:buNone/>
            </a:pPr>
            <a:endParaRPr lang="cs-CZ" smtClean="0"/>
          </a:p>
          <a:p>
            <a:pPr marL="609600" indent="-609600" algn="ctr">
              <a:buFontTx/>
              <a:buNone/>
            </a:pPr>
            <a:endParaRPr lang="cs-CZ" smtClean="0"/>
          </a:p>
        </p:txBody>
      </p:sp>
      <p:sp>
        <p:nvSpPr>
          <p:cNvPr id="140293" name="Rectangle 6"/>
          <p:cNvSpPr>
            <a:spLocks noChangeArrowheads="1"/>
          </p:cNvSpPr>
          <p:nvPr/>
        </p:nvSpPr>
        <p:spPr bwMode="auto">
          <a:xfrm>
            <a:off x="1619250" y="1484313"/>
            <a:ext cx="5784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b="1">
                <a:cs typeface="Times New Roman" pitchFamily="18" charset="0"/>
              </a:rPr>
              <a:t>Věkové složení souboru vyšetřovaných žen</a:t>
            </a:r>
            <a:endParaRPr lang="en-GB"/>
          </a:p>
          <a:p>
            <a:pPr eaLnBrk="0" hangingPunct="0"/>
            <a:r>
              <a:rPr lang="cs-CZ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cs-CZ"/>
          </a:p>
        </p:txBody>
      </p:sp>
      <p:graphicFrame>
        <p:nvGraphicFramePr>
          <p:cNvPr id="238717" name="Group 125"/>
          <p:cNvGraphicFramePr>
            <a:graphicFrameLocks noGrp="1"/>
          </p:cNvGraphicFramePr>
          <p:nvPr/>
        </p:nvGraphicFramePr>
        <p:xfrm>
          <a:off x="1258888" y="2565400"/>
          <a:ext cx="6626225" cy="2447927"/>
        </p:xfrm>
        <a:graphic>
          <a:graphicData uri="http://schemas.openxmlformats.org/drawingml/2006/table">
            <a:tbl>
              <a:tblPr/>
              <a:tblGrid>
                <a:gridCol w="3128962"/>
                <a:gridCol w="1417638"/>
                <a:gridCol w="900112"/>
                <a:gridCol w="1179513"/>
              </a:tblGrid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skupina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zdravé ženy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61,50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LBP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63,67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33*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osteopenie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62,31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4,95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osteoporóza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59,86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6,60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61,79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5,68</a:t>
                      </a: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0328" name="Rectangle 123"/>
          <p:cNvSpPr>
            <a:spLocks noChangeArrowheads="1"/>
          </p:cNvSpPr>
          <p:nvPr/>
        </p:nvSpPr>
        <p:spPr bwMode="auto">
          <a:xfrm>
            <a:off x="1187450" y="5270500"/>
            <a:ext cx="279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600">
                <a:cs typeface="Times New Roman" pitchFamily="18" charset="0"/>
              </a:rPr>
              <a:t>* 4 ženy neuvedly přesný věk</a:t>
            </a:r>
            <a:endParaRPr lang="cs-CZ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Demografické charakteristiky 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029" name="Rectangle 518"/>
          <p:cNvSpPr>
            <a:spLocks noGrp="1" noChangeArrowheads="1"/>
          </p:cNvSpPr>
          <p:nvPr>
            <p:ph type="title"/>
          </p:nvPr>
        </p:nvSpPr>
        <p:spPr>
          <a:xfrm>
            <a:off x="323850" y="1196975"/>
            <a:ext cx="8208963" cy="574675"/>
          </a:xfrm>
          <a:noFill/>
        </p:spPr>
        <p:txBody>
          <a:bodyPr/>
          <a:lstStyle/>
          <a:p>
            <a:r>
              <a:rPr lang="cs-CZ" sz="2400" b="1" smtClean="0"/>
              <a:t>Rodinný stav vyšetřovaných žen</a:t>
            </a:r>
            <a:endParaRPr lang="en-GB" sz="2400" b="1" smtClean="0"/>
          </a:p>
        </p:txBody>
      </p:sp>
      <p:sp>
        <p:nvSpPr>
          <p:cNvPr id="1030" name="Rectangle 251"/>
          <p:cNvSpPr>
            <a:spLocks noChangeArrowheads="1"/>
          </p:cNvSpPr>
          <p:nvPr/>
        </p:nvSpPr>
        <p:spPr bwMode="auto">
          <a:xfrm>
            <a:off x="0" y="551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31" name="Rectangle 528"/>
          <p:cNvSpPr>
            <a:spLocks noChangeArrowheads="1"/>
          </p:cNvSpPr>
          <p:nvPr/>
        </p:nvSpPr>
        <p:spPr bwMode="auto">
          <a:xfrm>
            <a:off x="8388350" y="62372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21/30</a:t>
            </a:r>
            <a:endParaRPr lang="en-GB">
              <a:solidFill>
                <a:schemeClr val="accent1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0" y="1773238"/>
          <a:ext cx="8893175" cy="2319337"/>
        </p:xfrm>
        <a:graphic>
          <a:graphicData uri="http://schemas.openxmlformats.org/presentationml/2006/ole">
            <p:oleObj spid="_x0000_s1026" name="Document" r:id="rId3" imgW="6181649" imgH="1637335" progId="Word.Document.8">
              <p:embed/>
            </p:oleObj>
          </a:graphicData>
        </a:graphic>
      </p:graphicFrame>
      <p:sp>
        <p:nvSpPr>
          <p:cNvPr id="1032" name="Line 782"/>
          <p:cNvSpPr>
            <a:spLocks noChangeShapeType="1"/>
          </p:cNvSpPr>
          <p:nvPr/>
        </p:nvSpPr>
        <p:spPr bwMode="auto">
          <a:xfrm flipH="1">
            <a:off x="8893175" y="1773238"/>
            <a:ext cx="0" cy="2016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3" name="Rectangle 783"/>
          <p:cNvSpPr>
            <a:spLocks noChangeArrowheads="1"/>
          </p:cNvSpPr>
          <p:nvPr/>
        </p:nvSpPr>
        <p:spPr bwMode="auto">
          <a:xfrm>
            <a:off x="0" y="4005263"/>
            <a:ext cx="88931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  <a:p>
            <a:pPr lvl="1"/>
            <a:r>
              <a:rPr lang="cs-CZ"/>
              <a:t>Dg. osteoporóza - rozvedené nebo vdovy (73%)</a:t>
            </a:r>
          </a:p>
          <a:p>
            <a:pPr lvl="1"/>
            <a:r>
              <a:rPr lang="cs-CZ"/>
              <a:t>Dg. LBP            -  rozvedené nebo vdovy (51,5%)</a:t>
            </a:r>
          </a:p>
          <a:p>
            <a:pPr lvl="1"/>
            <a:r>
              <a:rPr lang="cs-CZ"/>
              <a:t>Zdravé ženy      -  rozvedené nebo vdovy (40%)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Kvalita života seniorů 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4131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25538"/>
            <a:ext cx="8496300" cy="4895850"/>
          </a:xfrm>
          <a:noFill/>
        </p:spPr>
        <p:txBody>
          <a:bodyPr/>
          <a:lstStyle/>
          <a:p>
            <a:pPr marL="609600" indent="-609600">
              <a:buFontTx/>
              <a:buNone/>
            </a:pPr>
            <a:endParaRPr lang="cs-CZ" smtClean="0"/>
          </a:p>
          <a:p>
            <a:pPr marL="609600" indent="-609600">
              <a:buFontTx/>
              <a:buChar char="-"/>
            </a:pPr>
            <a:endParaRPr lang="cs-CZ" sz="2800" smtClean="0"/>
          </a:p>
          <a:p>
            <a:pPr marL="609600" indent="-609600">
              <a:buFontTx/>
              <a:buChar char="-"/>
            </a:pPr>
            <a:r>
              <a:rPr lang="cs-CZ" sz="2800" smtClean="0"/>
              <a:t>Diagnostické jednotky v preseniu a seniu (menopauza)</a:t>
            </a:r>
          </a:p>
          <a:p>
            <a:pPr marL="609600" indent="-609600">
              <a:buFontTx/>
              <a:buChar char="-"/>
            </a:pPr>
            <a:r>
              <a:rPr lang="cs-CZ" sz="2800" smtClean="0"/>
              <a:t>Změny osobnosti a sociální role </a:t>
            </a:r>
          </a:p>
          <a:p>
            <a:pPr marL="609600" indent="-609600">
              <a:buFontTx/>
              <a:buChar char="-"/>
            </a:pPr>
            <a:r>
              <a:rPr lang="cs-CZ" sz="2800" smtClean="0"/>
              <a:t>Specifika měření kvality života seniorů</a:t>
            </a:r>
          </a:p>
          <a:p>
            <a:pPr marL="609600" indent="-609600">
              <a:buFontTx/>
              <a:buChar char="-"/>
            </a:pPr>
            <a:r>
              <a:rPr lang="cs-CZ" sz="2800" smtClean="0"/>
              <a:t>Nástroje hodnocení postmenopauzálních žen</a:t>
            </a:r>
            <a:r>
              <a:rPr lang="cs-CZ" smtClean="0"/>
              <a:t> </a:t>
            </a:r>
            <a:br>
              <a:rPr lang="cs-CZ" smtClean="0"/>
            </a:br>
            <a:endParaRPr lang="cs-CZ" smtClean="0"/>
          </a:p>
          <a:p>
            <a:pPr marL="609600" indent="-609600" algn="ctr">
              <a:buFontTx/>
              <a:buNone/>
            </a:pPr>
            <a:endParaRPr lang="cs-CZ" smtClean="0"/>
          </a:p>
        </p:txBody>
      </p:sp>
      <p:sp>
        <p:nvSpPr>
          <p:cNvPr id="141317" name="Rectangle 6"/>
          <p:cNvSpPr>
            <a:spLocks noChangeArrowheads="1"/>
          </p:cNvSpPr>
          <p:nvPr/>
        </p:nvSpPr>
        <p:spPr bwMode="auto">
          <a:xfrm>
            <a:off x="8388350" y="62372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10/30</a:t>
            </a:r>
            <a:endParaRPr lang="en-GB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Demografické charakteristiky 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4234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4895850"/>
          </a:xfrm>
          <a:noFill/>
        </p:spPr>
        <p:txBody>
          <a:bodyPr/>
          <a:lstStyle/>
          <a:p>
            <a:pPr marL="609600" indent="-609600">
              <a:buFontTx/>
              <a:buNone/>
            </a:pPr>
            <a:endParaRPr lang="cs-CZ" smtClean="0"/>
          </a:p>
          <a:p>
            <a:pPr marL="609600" indent="-609600" algn="ctr">
              <a:buFontTx/>
              <a:buNone/>
            </a:pPr>
            <a:endParaRPr lang="cs-CZ" smtClean="0"/>
          </a:p>
        </p:txBody>
      </p:sp>
      <p:sp>
        <p:nvSpPr>
          <p:cNvPr id="142341" name="Rectangle 6"/>
          <p:cNvSpPr>
            <a:spLocks noChangeArrowheads="1"/>
          </p:cNvSpPr>
          <p:nvPr/>
        </p:nvSpPr>
        <p:spPr bwMode="auto">
          <a:xfrm>
            <a:off x="1116013" y="1439863"/>
            <a:ext cx="7777162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b="1">
                <a:cs typeface="Times New Roman" pitchFamily="18" charset="0"/>
              </a:rPr>
              <a:t>Věkové složení souboru vyšetřovaných žen</a:t>
            </a:r>
            <a:endParaRPr lang="en-GB"/>
          </a:p>
          <a:p>
            <a:pPr eaLnBrk="0" hangingPunct="0"/>
            <a:r>
              <a:rPr lang="cs-CZ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cs-CZ"/>
          </a:p>
        </p:txBody>
      </p:sp>
      <p:graphicFrame>
        <p:nvGraphicFramePr>
          <p:cNvPr id="238720" name="Group 128"/>
          <p:cNvGraphicFramePr>
            <a:graphicFrameLocks noGrp="1"/>
          </p:cNvGraphicFramePr>
          <p:nvPr/>
        </p:nvGraphicFramePr>
        <p:xfrm>
          <a:off x="611188" y="2060575"/>
          <a:ext cx="7921625" cy="3097215"/>
        </p:xfrm>
        <a:graphic>
          <a:graphicData uri="http://schemas.openxmlformats.org/drawingml/2006/table">
            <a:tbl>
              <a:tblPr/>
              <a:tblGrid>
                <a:gridCol w="3740150"/>
                <a:gridCol w="1695450"/>
                <a:gridCol w="1076325"/>
                <a:gridCol w="1409700"/>
              </a:tblGrid>
              <a:tr h="771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skupina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zdravé ženy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61,50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5,07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LBP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63,67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33*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5,59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osteopenie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62,31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4,95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osteoporóza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59,86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61,79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5,68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2376" name="Rectangle 123"/>
          <p:cNvSpPr>
            <a:spLocks noChangeArrowheads="1"/>
          </p:cNvSpPr>
          <p:nvPr/>
        </p:nvSpPr>
        <p:spPr bwMode="auto">
          <a:xfrm>
            <a:off x="1187450" y="5229225"/>
            <a:ext cx="64865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000">
                <a:cs typeface="Times New Roman" pitchFamily="18" charset="0"/>
              </a:rPr>
              <a:t>Celkem bylo vyšetřováno 147 žen, průměrný věk 62 roků</a:t>
            </a:r>
          </a:p>
          <a:p>
            <a:r>
              <a:rPr lang="cs-CZ" sz="2000">
                <a:cs typeface="Times New Roman" pitchFamily="18" charset="0"/>
              </a:rPr>
              <a:t>* 4 ženy neuvedly přesný věk</a:t>
            </a:r>
            <a:endParaRPr lang="cs-CZ" sz="2000"/>
          </a:p>
        </p:txBody>
      </p:sp>
      <p:sp>
        <p:nvSpPr>
          <p:cNvPr id="142377" name="Rectangle 127"/>
          <p:cNvSpPr>
            <a:spLocks noChangeArrowheads="1"/>
          </p:cNvSpPr>
          <p:nvPr/>
        </p:nvSpPr>
        <p:spPr bwMode="auto">
          <a:xfrm>
            <a:off x="8388350" y="62372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20/30</a:t>
            </a:r>
            <a:endParaRPr lang="en-GB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433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47700" y="1196975"/>
            <a:ext cx="8496300" cy="4895850"/>
          </a:xfrm>
          <a:noFill/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  <a:buFontTx/>
              <a:buNone/>
            </a:pPr>
            <a:endParaRPr lang="cs-CZ" sz="160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b="1" smtClean="0"/>
              <a:t>Vzdělání </a:t>
            </a:r>
          </a:p>
          <a:p>
            <a:pPr marL="990600" lvl="1" indent="-533400">
              <a:lnSpc>
                <a:spcPct val="80000"/>
              </a:lnSpc>
              <a:buFontTx/>
              <a:buChar char="-"/>
            </a:pPr>
            <a:r>
              <a:rPr lang="cs-CZ" smtClean="0"/>
              <a:t>Ve všech čtyřech skupinách vykazovaly v  nejvyšším procentu základní vzdělání</a:t>
            </a:r>
          </a:p>
          <a:p>
            <a:pPr marL="990600" lvl="1" indent="-533400">
              <a:lnSpc>
                <a:spcPct val="80000"/>
              </a:lnSpc>
              <a:buFontTx/>
              <a:buChar char="-"/>
            </a:pPr>
            <a:r>
              <a:rPr lang="cs-CZ" smtClean="0"/>
              <a:t>Druhý nejčetnější soubor tvořily ženy se středoškolským vzděláním</a:t>
            </a:r>
          </a:p>
          <a:p>
            <a:pPr marL="990600" lvl="1" indent="-533400">
              <a:lnSpc>
                <a:spcPct val="80000"/>
              </a:lnSpc>
              <a:buFontTx/>
              <a:buChar char="-"/>
            </a:pPr>
            <a:endParaRPr lang="cs-CZ" sz="2400" smtClean="0"/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b="1" smtClean="0"/>
              <a:t>Hmotné zabezpečení</a:t>
            </a:r>
            <a:r>
              <a:rPr lang="cs-CZ" smtClean="0"/>
              <a:t> </a:t>
            </a:r>
          </a:p>
          <a:p>
            <a:pPr marL="990600" lvl="1" indent="-533400">
              <a:lnSpc>
                <a:spcPct val="80000"/>
              </a:lnSpc>
              <a:buFontTx/>
              <a:buChar char="-"/>
            </a:pPr>
            <a:r>
              <a:rPr lang="cs-CZ" smtClean="0"/>
              <a:t>Ve všech čtyřech skupinách bylo většinou hodnoceno jako „mírně podprůměrné“</a:t>
            </a:r>
          </a:p>
          <a:p>
            <a:pPr marL="990600" lvl="1" indent="-533400">
              <a:lnSpc>
                <a:spcPct val="80000"/>
              </a:lnSpc>
              <a:buFontTx/>
              <a:buChar char="-"/>
            </a:pPr>
            <a:r>
              <a:rPr lang="cs-CZ" smtClean="0"/>
              <a:t>Dg. osteoporóza – hmotné zabezpečení výrazně podprůměrné v 8,1%</a:t>
            </a:r>
          </a:p>
          <a:p>
            <a:pPr marL="609600" indent="-609600">
              <a:lnSpc>
                <a:spcPct val="80000"/>
              </a:lnSpc>
              <a:buFontTx/>
              <a:buChar char="-"/>
            </a:pPr>
            <a:endParaRPr lang="cs-CZ" sz="2800" smtClean="0"/>
          </a:p>
          <a:p>
            <a:pPr marL="609600" indent="-609600">
              <a:lnSpc>
                <a:spcPct val="80000"/>
              </a:lnSpc>
              <a:buFontTx/>
              <a:buChar char="-"/>
            </a:pPr>
            <a:endParaRPr lang="cs-CZ" sz="800" smtClean="0"/>
          </a:p>
          <a:p>
            <a:pPr marL="609600" indent="-609600">
              <a:lnSpc>
                <a:spcPct val="80000"/>
              </a:lnSpc>
              <a:buFontTx/>
              <a:buChar char="-"/>
            </a:pPr>
            <a:endParaRPr lang="cs-CZ" sz="800" smtClean="0"/>
          </a:p>
          <a:p>
            <a:pPr marL="609600" indent="-609600" algn="r">
              <a:lnSpc>
                <a:spcPct val="80000"/>
              </a:lnSpc>
              <a:buFontTx/>
              <a:buNone/>
            </a:pPr>
            <a:r>
              <a:rPr lang="cs-CZ" sz="1400" smtClean="0"/>
              <a:t>					</a:t>
            </a:r>
          </a:p>
          <a:p>
            <a:pPr marL="609600" indent="-609600" algn="r">
              <a:lnSpc>
                <a:spcPct val="80000"/>
              </a:lnSpc>
              <a:buFontTx/>
              <a:buNone/>
            </a:pPr>
            <a:r>
              <a:rPr lang="cs-CZ" sz="1400" smtClean="0"/>
              <a:t> </a:t>
            </a:r>
          </a:p>
        </p:txBody>
      </p:sp>
      <p:sp>
        <p:nvSpPr>
          <p:cNvPr id="143364" name="Rectangle 361"/>
          <p:cNvSpPr>
            <a:spLocks noChangeArrowheads="1"/>
          </p:cNvSpPr>
          <p:nvPr/>
        </p:nvSpPr>
        <p:spPr bwMode="auto">
          <a:xfrm>
            <a:off x="3463925" y="3246438"/>
            <a:ext cx="221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Demografické údaje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43365" name="Rectangle 362"/>
          <p:cNvSpPr>
            <a:spLocks noChangeArrowheads="1"/>
          </p:cNvSpPr>
          <p:nvPr/>
        </p:nvSpPr>
        <p:spPr bwMode="auto">
          <a:xfrm>
            <a:off x="3463925" y="3246438"/>
            <a:ext cx="221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Demografické údaje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43366" name="Rectangle 363"/>
          <p:cNvSpPr>
            <a:spLocks noChangeArrowheads="1"/>
          </p:cNvSpPr>
          <p:nvPr/>
        </p:nvSpPr>
        <p:spPr bwMode="auto">
          <a:xfrm>
            <a:off x="8388350" y="62372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22/30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43367" name="Rectangle 364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Demografické charakteristiky </a:t>
            </a:r>
            <a:endParaRPr lang="en-US" sz="44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Celková spokojenost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pic>
        <p:nvPicPr>
          <p:cNvPr id="14438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1438"/>
            <a:ext cx="43561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389" name="Rectangle 8"/>
          <p:cNvSpPr>
            <a:spLocks noChangeArrowheads="1"/>
          </p:cNvSpPr>
          <p:nvPr/>
        </p:nvSpPr>
        <p:spPr bwMode="auto">
          <a:xfrm>
            <a:off x="8388350" y="62372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23/30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44390" name="Text Box 11"/>
          <p:cNvSpPr txBox="1">
            <a:spLocks noChangeArrowheads="1"/>
          </p:cNvSpPr>
          <p:nvPr/>
        </p:nvSpPr>
        <p:spPr bwMode="auto">
          <a:xfrm>
            <a:off x="2843213" y="2565400"/>
            <a:ext cx="1150937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chemeClr val="accent1"/>
                </a:solidFill>
              </a:rPr>
              <a:t>ano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44391" name="Text Box 12"/>
          <p:cNvSpPr txBox="1">
            <a:spLocks noChangeArrowheads="1"/>
          </p:cNvSpPr>
          <p:nvPr/>
        </p:nvSpPr>
        <p:spPr bwMode="auto">
          <a:xfrm>
            <a:off x="5580063" y="2781300"/>
            <a:ext cx="1150937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chemeClr val="accent1"/>
                </a:solidFill>
              </a:rPr>
              <a:t>ano</a:t>
            </a:r>
            <a:endParaRPr lang="en-GB">
              <a:solidFill>
                <a:schemeClr val="accent1"/>
              </a:solidFill>
            </a:endParaRPr>
          </a:p>
        </p:txBody>
      </p:sp>
      <p:pic>
        <p:nvPicPr>
          <p:cNvPr id="144392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1341438"/>
            <a:ext cx="4465637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393" name="Text Box 14"/>
          <p:cNvSpPr txBox="1">
            <a:spLocks noChangeArrowheads="1"/>
          </p:cNvSpPr>
          <p:nvPr/>
        </p:nvSpPr>
        <p:spPr bwMode="auto">
          <a:xfrm>
            <a:off x="1908175" y="5445125"/>
            <a:ext cx="1152525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2004</a:t>
            </a:r>
            <a:endParaRPr lang="en-GB" sz="2800"/>
          </a:p>
        </p:txBody>
      </p:sp>
      <p:sp>
        <p:nvSpPr>
          <p:cNvPr id="144394" name="Text Box 15"/>
          <p:cNvSpPr txBox="1">
            <a:spLocks noChangeArrowheads="1"/>
          </p:cNvSpPr>
          <p:nvPr/>
        </p:nvSpPr>
        <p:spPr bwMode="auto">
          <a:xfrm>
            <a:off x="6443663" y="5516563"/>
            <a:ext cx="1152525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2006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Celková kvalita života 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45411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pic>
        <p:nvPicPr>
          <p:cNvPr id="14541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413"/>
            <a:ext cx="442753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413" name="Rectangle 8"/>
          <p:cNvSpPr>
            <a:spLocks noChangeArrowheads="1"/>
          </p:cNvSpPr>
          <p:nvPr/>
        </p:nvSpPr>
        <p:spPr bwMode="auto">
          <a:xfrm>
            <a:off x="8388350" y="62372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24/30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45414" name="Text Box 9"/>
          <p:cNvSpPr txBox="1">
            <a:spLocks noChangeArrowheads="1"/>
          </p:cNvSpPr>
          <p:nvPr/>
        </p:nvSpPr>
        <p:spPr bwMode="auto">
          <a:xfrm>
            <a:off x="4356100" y="2205038"/>
            <a:ext cx="1150938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chemeClr val="accent1"/>
                </a:solidFill>
              </a:rPr>
              <a:t>ano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45415" name="Text Box 10"/>
          <p:cNvSpPr txBox="1">
            <a:spLocks noChangeArrowheads="1"/>
          </p:cNvSpPr>
          <p:nvPr/>
        </p:nvSpPr>
        <p:spPr bwMode="auto">
          <a:xfrm>
            <a:off x="5435600" y="1989138"/>
            <a:ext cx="1150938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solidFill>
                  <a:schemeClr val="accent1"/>
                </a:solidFill>
              </a:rPr>
              <a:t>ano</a:t>
            </a:r>
            <a:endParaRPr lang="en-GB">
              <a:solidFill>
                <a:schemeClr val="accent1"/>
              </a:solidFill>
            </a:endParaRPr>
          </a:p>
        </p:txBody>
      </p:sp>
      <p:pic>
        <p:nvPicPr>
          <p:cNvPr id="1454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268413"/>
            <a:ext cx="45720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5417" name="Text Box 12"/>
          <p:cNvSpPr txBox="1">
            <a:spLocks noChangeArrowheads="1"/>
          </p:cNvSpPr>
          <p:nvPr/>
        </p:nvSpPr>
        <p:spPr bwMode="auto">
          <a:xfrm>
            <a:off x="1908175" y="5373688"/>
            <a:ext cx="1152525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2004</a:t>
            </a:r>
            <a:endParaRPr lang="en-GB" sz="2800"/>
          </a:p>
        </p:txBody>
      </p:sp>
      <p:sp>
        <p:nvSpPr>
          <p:cNvPr id="145418" name="Text Box 13"/>
          <p:cNvSpPr txBox="1">
            <a:spLocks noChangeArrowheads="1"/>
          </p:cNvSpPr>
          <p:nvPr/>
        </p:nvSpPr>
        <p:spPr bwMode="auto">
          <a:xfrm>
            <a:off x="6443663" y="5373688"/>
            <a:ext cx="1152525" cy="5191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2006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000">
                <a:solidFill>
                  <a:schemeClr val="accent1"/>
                </a:solidFill>
              </a:rPr>
              <a:t>Spokojenost 2006 – změna oproti 2004</a:t>
            </a:r>
            <a:endParaRPr lang="en-US" sz="4000">
              <a:solidFill>
                <a:schemeClr val="accent1"/>
              </a:solidFill>
            </a:endParaRPr>
          </a:p>
        </p:txBody>
      </p:sp>
      <p:sp>
        <p:nvSpPr>
          <p:cNvPr id="146435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pic>
        <p:nvPicPr>
          <p:cNvPr id="14643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1075"/>
            <a:ext cx="91440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6437" name="Rectangle 8"/>
          <p:cNvSpPr>
            <a:spLocks noChangeArrowheads="1"/>
          </p:cNvSpPr>
          <p:nvPr/>
        </p:nvSpPr>
        <p:spPr bwMode="auto">
          <a:xfrm>
            <a:off x="8388350" y="62372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25/30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46438" name="Line 9"/>
          <p:cNvSpPr>
            <a:spLocks noChangeShapeType="1"/>
          </p:cNvSpPr>
          <p:nvPr/>
        </p:nvSpPr>
        <p:spPr bwMode="auto">
          <a:xfrm flipH="1">
            <a:off x="1763713" y="2276475"/>
            <a:ext cx="10080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6439" name="Text Box 10"/>
          <p:cNvSpPr txBox="1">
            <a:spLocks noChangeArrowheads="1"/>
          </p:cNvSpPr>
          <p:nvPr/>
        </p:nvSpPr>
        <p:spPr bwMode="auto">
          <a:xfrm>
            <a:off x="2771775" y="2060575"/>
            <a:ext cx="187325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osteoporóza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Kvalita života – změna oproti 2004 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pic>
        <p:nvPicPr>
          <p:cNvPr id="14746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513"/>
            <a:ext cx="9144000" cy="507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7462" name="Rectangle 8"/>
          <p:cNvSpPr>
            <a:spLocks noChangeArrowheads="1"/>
          </p:cNvSpPr>
          <p:nvPr/>
        </p:nvSpPr>
        <p:spPr bwMode="auto">
          <a:xfrm>
            <a:off x="8388350" y="62372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26/30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47463" name="Text Box 9"/>
          <p:cNvSpPr txBox="1">
            <a:spLocks noChangeArrowheads="1"/>
          </p:cNvSpPr>
          <p:nvPr/>
        </p:nvSpPr>
        <p:spPr bwMode="auto">
          <a:xfrm>
            <a:off x="2771775" y="2060575"/>
            <a:ext cx="1873250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osteoporóza</a:t>
            </a:r>
            <a:endParaRPr lang="en-GB"/>
          </a:p>
        </p:txBody>
      </p:sp>
      <p:sp>
        <p:nvSpPr>
          <p:cNvPr id="147464" name="Line 10"/>
          <p:cNvSpPr>
            <a:spLocks noChangeShapeType="1"/>
          </p:cNvSpPr>
          <p:nvPr/>
        </p:nvSpPr>
        <p:spPr bwMode="auto">
          <a:xfrm flipH="1">
            <a:off x="1692275" y="2276475"/>
            <a:ext cx="10795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Závěr 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48483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4848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4895850"/>
          </a:xfrm>
          <a:noFill/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b="1" smtClean="0"/>
              <a:t>Předmět výzkumu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mtClean="0"/>
              <a:t>Vybrané domény kvality života a spokojenosti  postmenopauzálních žen s dg. osteoporóza, LBP a osteopenie  před terapií a po ní v odstupu 2 let s cílem zjistit, které položky jsou léčbou ovlivněny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mtClean="0"/>
              <a:t>Dopady vybraných osobnostních a sociodemografických vlivů na subj. obraz kvality života 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smtClean="0"/>
              <a:t>Vedlejší cíl práce:  zjištění reliability Pražského dotazníku spirituality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cs-CZ" smtClean="0"/>
          </a:p>
        </p:txBody>
      </p:sp>
      <p:sp>
        <p:nvSpPr>
          <p:cNvPr id="148485" name="Rectangle 6"/>
          <p:cNvSpPr>
            <a:spLocks noChangeArrowheads="1"/>
          </p:cNvSpPr>
          <p:nvPr/>
        </p:nvSpPr>
        <p:spPr bwMode="auto">
          <a:xfrm>
            <a:off x="3463925" y="3246438"/>
            <a:ext cx="221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Demografické údaje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48486" name="Rectangle 8"/>
          <p:cNvSpPr>
            <a:spLocks noChangeArrowheads="1"/>
          </p:cNvSpPr>
          <p:nvPr/>
        </p:nvSpPr>
        <p:spPr bwMode="auto">
          <a:xfrm>
            <a:off x="8388350" y="62372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28/30</a:t>
            </a:r>
            <a:endParaRPr lang="en-GB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Filozofická reflexe pojmu kvality života </a:t>
            </a:r>
            <a:endParaRPr lang="en-GB" sz="4000" smtClean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/>
            <a:r>
              <a:rPr lang="cs-CZ" smtClean="0"/>
              <a:t>Zdraví , nemoc, kvalita života  - obsahují všechny filosofické systémy </a:t>
            </a:r>
          </a:p>
          <a:p>
            <a:pPr lvl="2" eaLnBrk="1" hangingPunct="1"/>
            <a:r>
              <a:rPr lang="cs-CZ" b="1" smtClean="0"/>
              <a:t>Sofisté </a:t>
            </a:r>
            <a:r>
              <a:rPr lang="cs-CZ" smtClean="0"/>
              <a:t>– pohled zaměřený na člověka </a:t>
            </a:r>
          </a:p>
          <a:p>
            <a:pPr lvl="2" eaLnBrk="1" hangingPunct="1"/>
            <a:r>
              <a:rPr lang="cs-CZ" b="1" smtClean="0"/>
              <a:t>Demokritos</a:t>
            </a:r>
            <a:r>
              <a:rPr lang="cs-CZ" smtClean="0"/>
              <a:t> – pocit </a:t>
            </a:r>
            <a:r>
              <a:rPr lang="cs-CZ" b="1" smtClean="0"/>
              <a:t>subjektivní </a:t>
            </a:r>
            <a:r>
              <a:rPr lang="cs-CZ" smtClean="0"/>
              <a:t>pohody. „Pocit štěstí nezáleží na tom, co se kolem nás děje, ale na našem postoji“.</a:t>
            </a:r>
          </a:p>
          <a:p>
            <a:pPr lvl="2" eaLnBrk="1" hangingPunct="1"/>
            <a:r>
              <a:rPr lang="cs-CZ" b="1" smtClean="0"/>
              <a:t>Sokrates</a:t>
            </a:r>
            <a:r>
              <a:rPr lang="cs-CZ" smtClean="0"/>
              <a:t> – svědomí, morálka </a:t>
            </a:r>
          </a:p>
          <a:p>
            <a:pPr lvl="2" eaLnBrk="1" hangingPunct="1"/>
            <a:r>
              <a:rPr lang="cs-CZ" b="1" smtClean="0"/>
              <a:t>Aristoteles </a:t>
            </a:r>
            <a:r>
              <a:rPr lang="cs-CZ" smtClean="0"/>
              <a:t>– „eudaimonia“  -  „well - being“ . Eudamonická teorie  kvality života x hedonismus , Pro naplnění smyslu života je důležitá činnost.</a:t>
            </a:r>
            <a:endParaRPr lang="en-GB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4400">
                <a:solidFill>
                  <a:schemeClr val="accent1"/>
                </a:solidFill>
              </a:rPr>
              <a:t>Závěr - výsledky</a:t>
            </a:r>
            <a:endParaRPr lang="en-US" sz="4400">
              <a:solidFill>
                <a:schemeClr val="accent1"/>
              </a:solidFill>
            </a:endParaRP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4950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111750"/>
          </a:xfrm>
          <a:noFill/>
        </p:spPr>
        <p:txBody>
          <a:bodyPr>
            <a:normAutofit lnSpcReduction="10000"/>
          </a:bodyPr>
          <a:lstStyle/>
          <a:p>
            <a:pPr marL="990600" lvl="1" indent="-533400"/>
            <a:r>
              <a:rPr lang="cs-CZ" smtClean="0"/>
              <a:t>Ženy s dg. osteoporóza a LBP hodnotí před terapií celkovou QOL, celkovou spokojenost a QOL v položkách zdraví hůře než ženy zdravé.</a:t>
            </a:r>
          </a:p>
          <a:p>
            <a:pPr marL="990600" lvl="1" indent="-533400"/>
            <a:r>
              <a:rPr lang="cs-CZ" smtClean="0">
                <a:solidFill>
                  <a:srgbClr val="FF0000"/>
                </a:solidFill>
              </a:rPr>
              <a:t>Ženy s dg. osteoporóza a LBP hodnotí QOL po 2-leté léčbě lépe, nežli ženy zdravé</a:t>
            </a:r>
          </a:p>
          <a:p>
            <a:pPr marL="990600" lvl="1" indent="-533400"/>
            <a:r>
              <a:rPr lang="cs-CZ" smtClean="0"/>
              <a:t>Ženy s dg. LBP hodnotí QOL v dimenzi Zdraví hůře, nežli ženy s osteoporózou</a:t>
            </a:r>
          </a:p>
          <a:p>
            <a:pPr marL="990600" lvl="1" indent="-533400"/>
            <a:r>
              <a:rPr lang="cs-CZ" smtClean="0">
                <a:solidFill>
                  <a:srgbClr val="FF0000"/>
                </a:solidFill>
              </a:rPr>
              <a:t>Neprokázali jsme vliv hmotného zabezpečení, vzdělání ani rodinného stavu na QOL</a:t>
            </a:r>
          </a:p>
          <a:p>
            <a:pPr marL="990600" lvl="1" indent="-533400"/>
            <a:r>
              <a:rPr lang="cs-CZ" smtClean="0"/>
              <a:t>Ženy s dg. osteoporózy vykazují  nejvyšší míru depresivity , neuroticizmu a nervozity </a:t>
            </a:r>
          </a:p>
        </p:txBody>
      </p:sp>
      <p:sp>
        <p:nvSpPr>
          <p:cNvPr id="149509" name="Rectangle 8"/>
          <p:cNvSpPr>
            <a:spLocks noChangeArrowheads="1"/>
          </p:cNvSpPr>
          <p:nvPr/>
        </p:nvSpPr>
        <p:spPr bwMode="auto">
          <a:xfrm>
            <a:off x="8388350" y="62372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29/30</a:t>
            </a:r>
            <a:endParaRPr lang="en-GB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3"/>
          <p:cNvSpPr>
            <a:spLocks noChangeArrowheads="1"/>
          </p:cNvSpPr>
          <p:nvPr/>
        </p:nvSpPr>
        <p:spPr bwMode="auto">
          <a:xfrm>
            <a:off x="8388350" y="6362700"/>
            <a:ext cx="62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2/18</a:t>
            </a:r>
          </a:p>
        </p:txBody>
      </p:sp>
      <p:sp>
        <p:nvSpPr>
          <p:cNvPr id="15053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3850" y="1196975"/>
            <a:ext cx="8496300" cy="4895850"/>
          </a:xfrm>
          <a:noFill/>
        </p:spPr>
        <p:txBody>
          <a:bodyPr/>
          <a:lstStyle/>
          <a:p>
            <a:pPr marL="609600" indent="-609600"/>
            <a:endParaRPr lang="cs-CZ" smtClean="0"/>
          </a:p>
          <a:p>
            <a:pPr marL="609600" indent="-609600" algn="ctr">
              <a:buFontTx/>
              <a:buNone/>
            </a:pPr>
            <a:endParaRPr lang="cs-CZ" smtClean="0"/>
          </a:p>
        </p:txBody>
      </p:sp>
      <p:sp>
        <p:nvSpPr>
          <p:cNvPr id="150532" name="Rectangle 6"/>
          <p:cNvSpPr>
            <a:spLocks noChangeArrowheads="1"/>
          </p:cNvSpPr>
          <p:nvPr/>
        </p:nvSpPr>
        <p:spPr bwMode="auto">
          <a:xfrm>
            <a:off x="3463925" y="3246438"/>
            <a:ext cx="221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Demografické údaje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50533" name="Rectangle 7"/>
          <p:cNvSpPr>
            <a:spLocks noChangeArrowheads="1"/>
          </p:cNvSpPr>
          <p:nvPr/>
        </p:nvSpPr>
        <p:spPr bwMode="auto">
          <a:xfrm>
            <a:off x="3463925" y="3246438"/>
            <a:ext cx="2216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Demografické údaje</a:t>
            </a:r>
            <a:endParaRPr lang="en-GB">
              <a:solidFill>
                <a:schemeClr val="accent1"/>
              </a:solidFill>
            </a:endParaRPr>
          </a:p>
        </p:txBody>
      </p:sp>
      <p:sp>
        <p:nvSpPr>
          <p:cNvPr id="150534" name="Rectangle 8"/>
          <p:cNvSpPr>
            <a:spLocks noChangeArrowheads="1"/>
          </p:cNvSpPr>
          <p:nvPr/>
        </p:nvSpPr>
        <p:spPr bwMode="auto">
          <a:xfrm>
            <a:off x="8388350" y="62372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>
              <a:solidFill>
                <a:schemeClr val="accent1"/>
              </a:solidFill>
            </a:endParaRPr>
          </a:p>
        </p:txBody>
      </p:sp>
      <p:pic>
        <p:nvPicPr>
          <p:cNvPr id="150535" name="Picture 10" descr="jfa1910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125538"/>
            <a:ext cx="518477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0536" name="Text Box 11"/>
          <p:cNvSpPr txBox="1">
            <a:spLocks noChangeArrowheads="1"/>
          </p:cNvSpPr>
          <p:nvPr/>
        </p:nvSpPr>
        <p:spPr bwMode="auto">
          <a:xfrm>
            <a:off x="1908175" y="5157788"/>
            <a:ext cx="5256213" cy="8223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/>
              <a:t>I just came from our stock broker. Our </a:t>
            </a:r>
            <a:r>
              <a:rPr lang="cs-CZ" u="sng">
                <a:solidFill>
                  <a:srgbClr val="FF0000"/>
                </a:solidFill>
              </a:rPr>
              <a:t>quality of life</a:t>
            </a:r>
            <a:r>
              <a:rPr lang="cs-CZ"/>
              <a:t> has just improved!</a:t>
            </a:r>
            <a:endParaRPr lang="en-GB"/>
          </a:p>
        </p:txBody>
      </p:sp>
      <p:sp>
        <p:nvSpPr>
          <p:cNvPr id="150537" name="Rectangle 12"/>
          <p:cNvSpPr>
            <a:spLocks noChangeArrowheads="1"/>
          </p:cNvSpPr>
          <p:nvPr/>
        </p:nvSpPr>
        <p:spPr bwMode="auto">
          <a:xfrm>
            <a:off x="8388350" y="6237288"/>
            <a:ext cx="755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accent1"/>
                </a:solidFill>
              </a:rPr>
              <a:t>30/30</a:t>
            </a:r>
            <a:endParaRPr lang="en-GB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Filozofická reflexe pojmu kvality života </a:t>
            </a:r>
            <a:endParaRPr lang="en-GB" sz="4000" smtClean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b="1" smtClean="0"/>
              <a:t>   </a:t>
            </a:r>
            <a:r>
              <a:rPr lang="cs-CZ" sz="2400" b="1" smtClean="0"/>
              <a:t>Platon</a:t>
            </a:r>
            <a:r>
              <a:rPr lang="cs-CZ" smtClean="0"/>
              <a:t> – 3 oblasti zacílení života :</a:t>
            </a:r>
          </a:p>
          <a:p>
            <a:pPr lvl="2" eaLnBrk="1" hangingPunct="1">
              <a:lnSpc>
                <a:spcPct val="90000"/>
              </a:lnSpc>
            </a:pPr>
            <a:r>
              <a:rPr lang="cs-CZ" smtClean="0"/>
              <a:t>Dobro</a:t>
            </a:r>
          </a:p>
          <a:p>
            <a:pPr lvl="2" eaLnBrk="1" hangingPunct="1">
              <a:lnSpc>
                <a:spcPct val="90000"/>
              </a:lnSpc>
            </a:pPr>
            <a:r>
              <a:rPr lang="cs-CZ" smtClean="0"/>
              <a:t>Krása</a:t>
            </a:r>
          </a:p>
          <a:p>
            <a:pPr lvl="2" eaLnBrk="1" hangingPunct="1">
              <a:lnSpc>
                <a:spcPct val="90000"/>
              </a:lnSpc>
            </a:pPr>
            <a:r>
              <a:rPr lang="cs-CZ" smtClean="0"/>
              <a:t>Pravda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b="1" smtClean="0"/>
              <a:t>Stoická filosofie</a:t>
            </a:r>
            <a:r>
              <a:rPr lang="cs-CZ" sz="2800" b="1" smtClean="0"/>
              <a:t> – </a:t>
            </a:r>
            <a:r>
              <a:rPr lang="cs-CZ" sz="2800" smtClean="0"/>
              <a:t>kontext společenského dění, podvolení se řádu světa. „Když chceš, nemusíš  být s ničím nespokojený“.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b="1" smtClean="0"/>
              <a:t>Epikuros</a:t>
            </a:r>
            <a:r>
              <a:rPr lang="cs-CZ" sz="2800" smtClean="0"/>
              <a:t> – zbavit se strachu a mít radost ze života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cs-CZ" b="1" smtClean="0"/>
              <a:t>Křesťanství </a:t>
            </a:r>
            <a:r>
              <a:rPr lang="cs-CZ" sz="2800" b="1" smtClean="0"/>
              <a:t>– </a:t>
            </a:r>
            <a:r>
              <a:rPr lang="cs-CZ" sz="2800" smtClean="0"/>
              <a:t>A. Aurelius, T. Akvinský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cs-CZ" sz="2800" smtClean="0"/>
          </a:p>
          <a:p>
            <a:pPr lvl="2" eaLnBrk="1" hangingPunct="1">
              <a:lnSpc>
                <a:spcPct val="90000"/>
              </a:lnSpc>
            </a:pPr>
            <a:endParaRPr lang="en-GB" sz="2800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Filozofická reflexe pojmu kvality života </a:t>
            </a:r>
          </a:p>
        </p:txBody>
      </p:sp>
      <p:sp>
        <p:nvSpPr>
          <p:cNvPr id="1249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257800"/>
          </a:xfrm>
        </p:spPr>
        <p:txBody>
          <a:bodyPr/>
          <a:lstStyle/>
          <a:p>
            <a:pPr>
              <a:buFontTx/>
              <a:buNone/>
            </a:pPr>
            <a:r>
              <a:rPr lang="cs-CZ" smtClean="0"/>
              <a:t>  </a:t>
            </a:r>
            <a:r>
              <a:rPr lang="cs-CZ" b="1" smtClean="0"/>
              <a:t>17. století </a:t>
            </a:r>
            <a:r>
              <a:rPr lang="cs-CZ" smtClean="0"/>
              <a:t>–  Descartes</a:t>
            </a:r>
          </a:p>
          <a:p>
            <a:pPr>
              <a:buFontTx/>
              <a:buNone/>
            </a:pPr>
            <a:r>
              <a:rPr lang="cs-CZ" smtClean="0"/>
              <a:t>                       Spinosa</a:t>
            </a:r>
          </a:p>
          <a:p>
            <a:pPr>
              <a:buFontTx/>
              <a:buNone/>
            </a:pPr>
            <a:r>
              <a:rPr lang="cs-CZ" smtClean="0"/>
              <a:t>                       Leibnitz</a:t>
            </a:r>
          </a:p>
          <a:p>
            <a:pPr>
              <a:buFontTx/>
              <a:buNone/>
            </a:pPr>
            <a:r>
              <a:rPr lang="cs-CZ" smtClean="0"/>
              <a:t>   </a:t>
            </a:r>
            <a:r>
              <a:rPr lang="cs-CZ" b="1" smtClean="0"/>
              <a:t>18. století   </a:t>
            </a:r>
            <a:r>
              <a:rPr lang="cs-CZ" smtClean="0"/>
              <a:t>- I. Kant </a:t>
            </a:r>
          </a:p>
          <a:p>
            <a:pPr lvl="1"/>
            <a:r>
              <a:rPr lang="cs-CZ" smtClean="0"/>
              <a:t>smyslem života je život sám </a:t>
            </a:r>
          </a:p>
          <a:p>
            <a:pPr lvl="1"/>
            <a:r>
              <a:rPr lang="cs-CZ" smtClean="0"/>
              <a:t>štěstí a seberealizace </a:t>
            </a:r>
          </a:p>
          <a:p>
            <a:pPr lvl="1">
              <a:buFontTx/>
              <a:buNone/>
            </a:pPr>
            <a:r>
              <a:rPr lang="cs-CZ" b="1" smtClean="0"/>
              <a:t>19. století </a:t>
            </a:r>
            <a:r>
              <a:rPr lang="cs-CZ" smtClean="0"/>
              <a:t>– J. S. Mill</a:t>
            </a:r>
          </a:p>
          <a:p>
            <a:pPr lvl="1">
              <a:buFontTx/>
              <a:buChar char="-"/>
            </a:pPr>
            <a:r>
              <a:rPr lang="cs-CZ" smtClean="0"/>
              <a:t>honba za požitky                   </a:t>
            </a:r>
          </a:p>
          <a:p>
            <a:pPr lvl="1">
              <a:buFontTx/>
              <a:buNone/>
            </a:pPr>
            <a:r>
              <a:rPr lang="cs-CZ" smtClean="0"/>
              <a:t>                    F. Nietzsche</a:t>
            </a:r>
          </a:p>
          <a:p>
            <a:pPr lvl="1">
              <a:buFontTx/>
              <a:buChar char="-"/>
            </a:pPr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Filozofická reflexe pojmu kvality života </a:t>
            </a:r>
          </a:p>
        </p:txBody>
      </p:sp>
      <p:sp>
        <p:nvSpPr>
          <p:cNvPr id="1259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cs-CZ" sz="3200" b="1" smtClean="0"/>
              <a:t>20. století </a:t>
            </a:r>
            <a:r>
              <a:rPr lang="cs-CZ" smtClean="0"/>
              <a:t>– </a:t>
            </a:r>
          </a:p>
          <a:p>
            <a:pPr lvl="1">
              <a:buFontTx/>
              <a:buChar char="-"/>
            </a:pPr>
            <a:r>
              <a:rPr lang="cs-CZ" smtClean="0"/>
              <a:t>utilitarismus</a:t>
            </a:r>
          </a:p>
          <a:p>
            <a:pPr lvl="1">
              <a:buFontTx/>
              <a:buChar char="-"/>
            </a:pPr>
            <a:r>
              <a:rPr lang="cs-CZ" smtClean="0"/>
              <a:t>pragmatismus</a:t>
            </a:r>
          </a:p>
          <a:p>
            <a:pPr lvl="1">
              <a:buFontTx/>
              <a:buChar char="-"/>
            </a:pPr>
            <a:r>
              <a:rPr lang="cs-CZ" smtClean="0"/>
              <a:t>pozitivismus  - konzumerismus</a:t>
            </a:r>
          </a:p>
          <a:p>
            <a:pPr lvl="1">
              <a:buFontTx/>
              <a:buNone/>
            </a:pPr>
            <a:r>
              <a:rPr lang="cs-CZ" b="1" smtClean="0"/>
              <a:t>   Jan Patočka </a:t>
            </a:r>
            <a:r>
              <a:rPr lang="cs-CZ" smtClean="0"/>
              <a:t>– přirozený svět </a:t>
            </a:r>
          </a:p>
          <a:p>
            <a:pPr lvl="1">
              <a:buFontTx/>
              <a:buNone/>
            </a:pPr>
            <a:r>
              <a:rPr lang="cs-CZ" smtClean="0"/>
              <a:t> </a:t>
            </a:r>
            <a:r>
              <a:rPr lang="cs-CZ" sz="3200" b="1" smtClean="0"/>
              <a:t>21. století  </a:t>
            </a:r>
            <a:r>
              <a:rPr lang="cs-CZ" smtClean="0"/>
              <a:t>- celonárodní šetření v USA a Evropě </a:t>
            </a:r>
          </a:p>
          <a:p>
            <a:pPr lvl="1">
              <a:buFontTx/>
              <a:buNone/>
            </a:pPr>
            <a:r>
              <a:rPr lang="cs-CZ" smtClean="0"/>
              <a:t>   zákon stupňující se spotřeby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Dimenze kvality života </a:t>
            </a:r>
          </a:p>
        </p:txBody>
      </p:sp>
      <p:sp>
        <p:nvSpPr>
          <p:cNvPr id="1269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Psychologické dimenze kvality života </a:t>
            </a:r>
          </a:p>
          <a:p>
            <a:r>
              <a:rPr lang="cs-CZ" smtClean="0"/>
              <a:t>1. sebepřijmání</a:t>
            </a:r>
          </a:p>
          <a:p>
            <a:r>
              <a:rPr lang="cs-CZ" smtClean="0"/>
              <a:t>2. osobní růst</a:t>
            </a:r>
          </a:p>
          <a:p>
            <a:r>
              <a:rPr lang="cs-CZ" smtClean="0"/>
              <a:t>3. účel života</a:t>
            </a:r>
          </a:p>
          <a:p>
            <a:r>
              <a:rPr lang="cs-CZ" smtClean="0"/>
              <a:t>4. začlenění do života</a:t>
            </a:r>
          </a:p>
          <a:p>
            <a:r>
              <a:rPr lang="cs-CZ" smtClean="0"/>
              <a:t>5. samostatnost – autonomie</a:t>
            </a:r>
          </a:p>
          <a:p>
            <a:r>
              <a:rPr lang="cs-CZ" smtClean="0"/>
              <a:t>6. vztah k druhým lidem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Metodologické problémy </a:t>
            </a:r>
          </a:p>
        </p:txBody>
      </p:sp>
      <p:sp>
        <p:nvSpPr>
          <p:cNvPr id="1280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pPr lvl="2">
              <a:buFontTx/>
              <a:buNone/>
            </a:pPr>
            <a:r>
              <a:rPr lang="cs-CZ" smtClean="0"/>
              <a:t>1.   Je možné měřit kvalitu života kvantitativními       metodami?</a:t>
            </a:r>
          </a:p>
          <a:p>
            <a:pPr lvl="2">
              <a:buFontTx/>
              <a:buNone/>
            </a:pPr>
            <a:r>
              <a:rPr lang="cs-CZ" smtClean="0"/>
              <a:t>2.   Jaký typ veličiny měřit?</a:t>
            </a:r>
          </a:p>
          <a:p>
            <a:pPr lvl="2">
              <a:buFontTx/>
              <a:buNone/>
            </a:pPr>
            <a:r>
              <a:rPr lang="cs-CZ" smtClean="0"/>
              <a:t>3.   Jak kvalitu života zjišťovat? Je vhodné registrovat nepřítomnost symptomů, nespokojenost nebo pozitivní ukazatele?</a:t>
            </a:r>
          </a:p>
          <a:p>
            <a:pPr lvl="2">
              <a:buFontTx/>
              <a:buNone/>
            </a:pPr>
            <a:r>
              <a:rPr lang="cs-CZ" smtClean="0"/>
              <a:t>4.  Jakou validitu mají dotazníky kvality života?</a:t>
            </a:r>
          </a:p>
          <a:p>
            <a:pPr lvl="2">
              <a:buFontTx/>
              <a:buNone/>
            </a:pPr>
            <a:r>
              <a:rPr lang="cs-CZ" smtClean="0"/>
              <a:t>5.   Používat dotazníky nebo inventáře kvalitativních přístupů  nebo obě metody kombinovat?</a:t>
            </a:r>
          </a:p>
          <a:p>
            <a:pPr lvl="2">
              <a:buFontTx/>
              <a:buNone/>
            </a:pPr>
            <a:r>
              <a:rPr lang="cs-CZ" smtClean="0"/>
              <a:t>6.   Proměnlivost faktorů kvality života v různých věkových skupinách</a:t>
            </a:r>
          </a:p>
          <a:p>
            <a:pPr lvl="2">
              <a:buFontTx/>
              <a:buNone/>
            </a:pPr>
            <a:r>
              <a:rPr lang="cs-CZ" smtClean="0"/>
              <a:t>7.   Nedostatek longitudinálních, etnografických a přirozených studií, nedostatečná validita testů 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Metodologické problémy </a:t>
            </a:r>
          </a:p>
        </p:txBody>
      </p:sp>
      <p:sp>
        <p:nvSpPr>
          <p:cNvPr id="129027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661025"/>
          </a:xfrm>
        </p:spPr>
        <p:txBody>
          <a:bodyPr/>
          <a:lstStyle/>
          <a:p>
            <a:pPr lvl="1">
              <a:buFontTx/>
              <a:buNone/>
            </a:pPr>
            <a:r>
              <a:rPr lang="cs-CZ" sz="2400" smtClean="0"/>
              <a:t>8.   Neexistuje determinační, kauzální relace mezi    různými aspekty pojmu kvality života. Existuje pouze statistická korelace.</a:t>
            </a:r>
          </a:p>
          <a:p>
            <a:pPr lvl="1">
              <a:buFontTx/>
              <a:buNone/>
            </a:pPr>
            <a:r>
              <a:rPr lang="cs-CZ" sz="2400" smtClean="0"/>
              <a:t>9.   Metodologicky uchopit kvalitu života není možné jednorázovým měřením dotazníkem </a:t>
            </a:r>
          </a:p>
          <a:p>
            <a:pPr lvl="1">
              <a:buFontTx/>
              <a:buNone/>
            </a:pPr>
            <a:r>
              <a:rPr lang="cs-CZ" sz="2400" smtClean="0"/>
              <a:t>10.  Mnoho měření kvality života nepracuje s pojmy                                  očekávání a prožívání</a:t>
            </a:r>
          </a:p>
          <a:p>
            <a:pPr lvl="1">
              <a:buFontTx/>
              <a:buNone/>
            </a:pPr>
            <a:r>
              <a:rPr lang="cs-CZ" sz="2400" smtClean="0"/>
              <a:t>11.  Současná měření nám neumožňují zjistit, ve kterém bodě individuální trajektorie nemoci bylo měření uskutečněno</a:t>
            </a:r>
          </a:p>
          <a:p>
            <a:pPr lvl="1">
              <a:buFontTx/>
              <a:buNone/>
            </a:pPr>
            <a:r>
              <a:rPr lang="cs-CZ" sz="2400" smtClean="0"/>
              <a:t>12.  S pojmem kvalita života je nutno pracovat jako s dynamickým konstruktem. Proces konstrukce a rekonstrukce hodnotového systému a očekávání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1306</Words>
  <Application>Microsoft Office PowerPoint</Application>
  <PresentationFormat>Předvádění na obrazovce (4:3)</PresentationFormat>
  <Paragraphs>263</Paragraphs>
  <Slides>31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3" baseType="lpstr">
      <vt:lpstr>Motiv sady Office</vt:lpstr>
      <vt:lpstr>Document</vt:lpstr>
      <vt:lpstr>Kvalita života chronicky nemocných</vt:lpstr>
      <vt:lpstr>Kvalita života  </vt:lpstr>
      <vt:lpstr>Filozofická reflexe pojmu kvality života </vt:lpstr>
      <vt:lpstr>Filozofická reflexe pojmu kvality života </vt:lpstr>
      <vt:lpstr>Filozofická reflexe pojmu kvality života </vt:lpstr>
      <vt:lpstr>Filozofická reflexe pojmu kvality života </vt:lpstr>
      <vt:lpstr>Dimenze kvality života </vt:lpstr>
      <vt:lpstr>Metodologické problémy </vt:lpstr>
      <vt:lpstr>Metodologické problémy 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Rodinný stav vyšetřovaných žen</vt:lpstr>
      <vt:lpstr>Snímek 22</vt:lpstr>
      <vt:lpstr>Snímek 23</vt:lpstr>
      <vt:lpstr>Snímek 24</vt:lpstr>
      <vt:lpstr>Snímek 25</vt:lpstr>
      <vt:lpstr>Snímek 26</vt:lpstr>
      <vt:lpstr>Snímek 27</vt:lpstr>
      <vt:lpstr>Snímek 28</vt:lpstr>
      <vt:lpstr>Snímek 29</vt:lpstr>
      <vt:lpstr>Snímek 30</vt:lpstr>
      <vt:lpstr>Snímek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 života  </dc:title>
  <dc:creator>sova</dc:creator>
  <cp:lastModifiedBy>sova</cp:lastModifiedBy>
  <cp:revision>5</cp:revision>
  <dcterms:created xsi:type="dcterms:W3CDTF">2011-04-19T21:44:04Z</dcterms:created>
  <dcterms:modified xsi:type="dcterms:W3CDTF">2011-04-28T18:29:21Z</dcterms:modified>
</cp:coreProperties>
</file>