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68" r:id="rId4"/>
    <p:sldId id="272" r:id="rId5"/>
    <p:sldId id="269" r:id="rId6"/>
    <p:sldId id="261" r:id="rId7"/>
    <p:sldId id="270" r:id="rId8"/>
    <p:sldId id="262" r:id="rId9"/>
    <p:sldId id="263" r:id="rId10"/>
    <p:sldId id="264" r:id="rId11"/>
    <p:sldId id="271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FC9356-C60C-45D6-BA96-397DE5AFC9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5D5630-D98A-4C21-ADE4-65B5EA54FD9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FBCC0-5959-43BC-B8BB-B27836FCC86A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877EF-472A-4780-9A3C-13AF4E135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9ByGQGiVMg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discovery.com/videos/popscis-future-of-cleverbot.html" TargetMode="External"/><Relationship Id="rId2" Type="http://schemas.openxmlformats.org/officeDocument/2006/relationships/hyperlink" Target="http://www.pandorabots.com/pandora/talk?botid=f5d922d97e345aa1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1752600"/>
          </a:xfrm>
        </p:spPr>
        <p:txBody>
          <a:bodyPr/>
          <a:lstStyle/>
          <a:p>
            <a:r>
              <a:rPr lang="cs-CZ" sz="4400" dirty="0" smtClean="0">
                <a:solidFill>
                  <a:schemeClr val="tx1"/>
                </a:solidFill>
              </a:rPr>
              <a:t>Umělá inteligence</a:t>
            </a:r>
            <a:endParaRPr lang="cs-CZ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Umělá inteligence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924175"/>
            <a:ext cx="8675687" cy="39338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800" dirty="0">
                <a:cs typeface="Arial" charset="0"/>
              </a:rPr>
              <a:t>→</a:t>
            </a:r>
            <a:r>
              <a:rPr lang="cs-CZ" sz="2800" dirty="0"/>
              <a:t> respekt k nepřekonatelným rozdílům mezi člověkem a automaty s vestavěnou inteligencí 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800" dirty="0"/>
              <a:t>automaty s AI nutné považovat za poradní a pomocné prostředky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800" dirty="0"/>
              <a:t>např. programy umělé inteligence, které schopny poměrně kvalitně diagnostikovat závažná onemocnění nebo navrhovat postupy při operaci. Přitom se však konečné rozhodování ponechává kvalifikovanému konciliu zkušených </a:t>
            </a:r>
            <a:r>
              <a:rPr lang="cs-CZ" sz="2800" dirty="0" smtClean="0"/>
              <a:t>lékařů</a:t>
            </a:r>
            <a:endParaRPr lang="cs-CZ" sz="2800" dirty="0"/>
          </a:p>
        </p:txBody>
      </p:sp>
      <p:pic>
        <p:nvPicPr>
          <p:cNvPr id="59399" name="Picture 7" descr="A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67944" y="1412776"/>
            <a:ext cx="1211262" cy="13636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AI a společnost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71600" y="1600200"/>
            <a:ext cx="7715200" cy="4530725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?v=P9ByGQGiVMg</a:t>
            </a:r>
            <a:endParaRPr lang="cs-CZ" dirty="0" smtClean="0"/>
          </a:p>
          <a:p>
            <a:r>
              <a:rPr lang="cs-CZ" dirty="0" smtClean="0"/>
              <a:t>Jaké aplikace, služby potřebuje dnešní společnost?</a:t>
            </a:r>
          </a:p>
          <a:p>
            <a:r>
              <a:rPr lang="cs-CZ" dirty="0" smtClean="0"/>
              <a:t>Co za umělou inteligenci potřebuje dnešní společnost?</a:t>
            </a:r>
          </a:p>
          <a:p>
            <a:r>
              <a:rPr lang="cs-CZ" dirty="0" smtClean="0"/>
              <a:t>Co je distribuovaná umělá inteligence?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literatura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99592" y="1340768"/>
            <a:ext cx="7787208" cy="518457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GARDNER, </a:t>
            </a:r>
            <a:r>
              <a:rPr lang="cs-CZ" dirty="0" err="1" smtClean="0"/>
              <a:t>Howard</a:t>
            </a:r>
            <a:r>
              <a:rPr lang="cs-CZ" dirty="0" smtClean="0"/>
              <a:t>. </a:t>
            </a:r>
            <a:r>
              <a:rPr lang="cs-CZ" i="1" dirty="0" smtClean="0"/>
              <a:t>Dimenze myšlení : teorie rozmanitých inteligencí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Praha : Portál, 1999. 398 s. ISBN 8071782793.</a:t>
            </a:r>
          </a:p>
          <a:p>
            <a:r>
              <a:rPr lang="cs-CZ" dirty="0" smtClean="0"/>
              <a:t>WEIZENBAUM, </a:t>
            </a:r>
            <a:r>
              <a:rPr lang="cs-CZ" dirty="0" err="1" smtClean="0"/>
              <a:t>Joseph</a:t>
            </a:r>
            <a:r>
              <a:rPr lang="cs-CZ" dirty="0" smtClean="0"/>
              <a:t>. </a:t>
            </a:r>
            <a:r>
              <a:rPr lang="cs-CZ" i="1" dirty="0" smtClean="0"/>
              <a:t>Mýtus počítače : počítačový pohled na svět</a:t>
            </a:r>
            <a:r>
              <a:rPr lang="cs-CZ" dirty="0" smtClean="0"/>
              <a:t>. Břeclav : </a:t>
            </a:r>
            <a:r>
              <a:rPr lang="cs-CZ" dirty="0" err="1" smtClean="0"/>
              <a:t>Moravia</a:t>
            </a:r>
            <a:r>
              <a:rPr lang="cs-CZ" dirty="0" smtClean="0"/>
              <a:t>-</a:t>
            </a:r>
            <a:r>
              <a:rPr lang="cs-CZ" dirty="0" err="1" smtClean="0"/>
              <a:t>Press</a:t>
            </a:r>
            <a:r>
              <a:rPr lang="cs-CZ" dirty="0" smtClean="0"/>
              <a:t>, 2002. 182 s. ISBN 8086181553.</a:t>
            </a:r>
          </a:p>
          <a:p>
            <a:r>
              <a:rPr lang="cs-CZ" dirty="0" smtClean="0"/>
              <a:t>LEAVITT, David. </a:t>
            </a:r>
            <a:r>
              <a:rPr lang="cs-CZ" i="1" dirty="0" smtClean="0"/>
              <a:t>Muž, který věděl příliš mnoho : Alan </a:t>
            </a:r>
            <a:r>
              <a:rPr lang="cs-CZ" i="1" dirty="0" err="1" smtClean="0"/>
              <a:t>Turing</a:t>
            </a:r>
            <a:r>
              <a:rPr lang="cs-CZ" i="1" dirty="0" smtClean="0"/>
              <a:t> a první počítač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 : Dokořán, 2007. 270 s. ISBN 9788073630867.</a:t>
            </a:r>
          </a:p>
          <a:p>
            <a:r>
              <a:rPr lang="cs-CZ" dirty="0" smtClean="0"/>
              <a:t>TURING, Alan M. </a:t>
            </a:r>
            <a:r>
              <a:rPr lang="cs-CZ" dirty="0" err="1" smtClean="0"/>
              <a:t>Počítacie</a:t>
            </a:r>
            <a:r>
              <a:rPr lang="cs-CZ" dirty="0" smtClean="0"/>
              <a:t> stroje a </a:t>
            </a:r>
            <a:r>
              <a:rPr lang="cs-CZ" dirty="0" err="1" smtClean="0"/>
              <a:t>inteligencia</a:t>
            </a:r>
            <a:r>
              <a:rPr lang="cs-CZ" dirty="0" smtClean="0"/>
              <a:t>. In </a:t>
            </a:r>
            <a:r>
              <a:rPr lang="cs-CZ" i="1" dirty="0" err="1" smtClean="0"/>
              <a:t>Mysel</a:t>
            </a:r>
            <a:r>
              <a:rPr lang="cs-CZ" i="1" dirty="0" smtClean="0"/>
              <a:t>'/</a:t>
            </a:r>
            <a:r>
              <a:rPr lang="cs-CZ" i="1" dirty="0" err="1" smtClean="0"/>
              <a:t>telo</a:t>
            </a:r>
            <a:r>
              <a:rPr lang="cs-CZ" i="1" dirty="0" smtClean="0"/>
              <a:t>/stroj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Bratislava : Bradlo, 1992. 218 s. ISBN 8071270326.</a:t>
            </a:r>
          </a:p>
          <a:p>
            <a:r>
              <a:rPr lang="cs-CZ" dirty="0" smtClean="0"/>
              <a:t>MAŘÍK, Vladimír; ŠTĚPÁNKOVÁ, Olga; LAŽANSKÝ, Jiří. </a:t>
            </a:r>
            <a:r>
              <a:rPr lang="cs-CZ" i="1" dirty="0" smtClean="0"/>
              <a:t>Umělá inteligence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Praha : Academia, 2004. 264 s. ISBN 8020004963.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Inteligence</a:t>
            </a:r>
            <a:endParaRPr lang="cs-CZ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760"/>
            <a:ext cx="8675687" cy="558924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Jak se projevuje lidská inteligence?</a:t>
            </a:r>
          </a:p>
          <a:p>
            <a:r>
              <a:rPr lang="cs-CZ" sz="2800" dirty="0" smtClean="0"/>
              <a:t>Jak poznáme, že má někdo vyšší inteligenci?</a:t>
            </a:r>
          </a:p>
          <a:p>
            <a:r>
              <a:rPr lang="cs-CZ" sz="2800" dirty="0" smtClean="0"/>
              <a:t>Co je to lidská inteligence?</a:t>
            </a:r>
          </a:p>
          <a:p>
            <a:endParaRPr lang="cs-CZ" sz="2800" dirty="0" smtClean="0"/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800" dirty="0" smtClean="0"/>
              <a:t>lidská </a:t>
            </a:r>
            <a:r>
              <a:rPr lang="cs-CZ" sz="2800" dirty="0"/>
              <a:t>inteligence - obtížně definovatelná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800" dirty="0"/>
              <a:t>schopnost samostatného myšlení a řešení situací, v nichž nelze použít navyklého chování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800" dirty="0"/>
              <a:t>lidská inteligence dlouho pojímána jen jako rozumové nadání </a:t>
            </a:r>
            <a:r>
              <a:rPr lang="cs-CZ" sz="2800" dirty="0" smtClean="0"/>
              <a:t>(IQ)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800" dirty="0" smtClean="0"/>
              <a:t>dnes </a:t>
            </a:r>
            <a:r>
              <a:rPr lang="cs-CZ" sz="2800" dirty="0"/>
              <a:t>tzv</a:t>
            </a:r>
            <a:r>
              <a:rPr lang="cs-CZ" sz="2800" dirty="0" smtClean="0"/>
              <a:t>. rozmanité inteligence, např.  emoční inteligence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836712"/>
          </a:xfrm>
        </p:spPr>
        <p:txBody>
          <a:bodyPr/>
          <a:lstStyle/>
          <a:p>
            <a:r>
              <a:rPr lang="cs-CZ" dirty="0" smtClean="0"/>
              <a:t>Alan </a:t>
            </a:r>
            <a:r>
              <a:rPr lang="cs-CZ" dirty="0" err="1" smtClean="0"/>
              <a:t>Turing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11560" y="836712"/>
            <a:ext cx="8136904" cy="57606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dirty="0" smtClean="0"/>
              <a:t>Lze vytvořit počítačové programy napodobující lidskou inteligenci?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A</a:t>
            </a:r>
            <a:r>
              <a:rPr lang="cs-CZ" b="1" dirty="0" smtClean="0"/>
              <a:t>.</a:t>
            </a:r>
            <a:r>
              <a:rPr lang="cs-CZ" b="1" dirty="0" err="1" smtClean="0"/>
              <a:t>M</a:t>
            </a:r>
            <a:r>
              <a:rPr lang="cs-CZ" b="1" dirty="0" smtClean="0"/>
              <a:t>.</a:t>
            </a:r>
            <a:r>
              <a:rPr lang="cs-CZ" b="1" dirty="0" err="1" smtClean="0"/>
              <a:t>Turing</a:t>
            </a:r>
            <a:r>
              <a:rPr lang="cs-CZ" dirty="0" smtClean="0"/>
              <a:t> (1912-1954) – zakladatel počítačové vědy, </a:t>
            </a:r>
            <a:r>
              <a:rPr lang="cs-CZ" dirty="0" err="1" smtClean="0"/>
              <a:t>kryptograf</a:t>
            </a:r>
            <a:endParaRPr lang="cs-CZ" dirty="0"/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dirty="0" err="1" smtClean="0"/>
              <a:t>formalizce</a:t>
            </a:r>
            <a:r>
              <a:rPr lang="cs-CZ" dirty="0" smtClean="0"/>
              <a:t> pojmu algoritmus – název po perském matematikovi </a:t>
            </a:r>
            <a:r>
              <a:rPr lang="cs-CZ" dirty="0" err="1" smtClean="0"/>
              <a:t>Muhammad</a:t>
            </a:r>
            <a:r>
              <a:rPr lang="cs-CZ" dirty="0" smtClean="0"/>
              <a:t> </a:t>
            </a:r>
            <a:r>
              <a:rPr lang="cs-CZ" dirty="0" err="1" smtClean="0"/>
              <a:t>ibn</a:t>
            </a:r>
            <a:r>
              <a:rPr lang="cs-CZ" dirty="0" smtClean="0"/>
              <a:t> </a:t>
            </a:r>
            <a:r>
              <a:rPr lang="cs-CZ" dirty="0" err="1" smtClean="0"/>
              <a:t>Músá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-</a:t>
            </a:r>
            <a:r>
              <a:rPr lang="cs-CZ" dirty="0" err="1" smtClean="0"/>
              <a:t>Chórezmí</a:t>
            </a:r>
            <a:r>
              <a:rPr lang="cs-CZ" dirty="0" smtClean="0"/>
              <a:t> - problém rozhodnutelnosti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None/>
            </a:pPr>
            <a:r>
              <a:rPr lang="cs-CZ" dirty="0" smtClean="0"/>
              <a:t>    </a:t>
            </a:r>
            <a:r>
              <a:rPr lang="cs-CZ" dirty="0" smtClean="0">
                <a:sym typeface="Wingdings 3"/>
              </a:rPr>
              <a:t></a:t>
            </a:r>
            <a:r>
              <a:rPr lang="cs-CZ" dirty="0" smtClean="0"/>
              <a:t>postup při řešení problémů – opakovatelný výpočetní postup s konečným počtem kroků vedoucí k odpovědi</a:t>
            </a:r>
          </a:p>
          <a:p>
            <a:endParaRPr lang="cs-CZ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7907" y="188640"/>
            <a:ext cx="190609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126588"/>
            <a:ext cx="2160240" cy="16147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r>
              <a:rPr lang="cs-CZ" dirty="0" err="1" smtClean="0"/>
              <a:t>Turingův</a:t>
            </a:r>
            <a:r>
              <a:rPr lang="cs-CZ" dirty="0" smtClean="0"/>
              <a:t> stroj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11560" y="908720"/>
            <a:ext cx="8136904" cy="594928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dirty="0" smtClean="0"/>
              <a:t>koncepce univerzálního stroje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None/>
            </a:pPr>
            <a:r>
              <a:rPr lang="cs-CZ" dirty="0" smtClean="0">
                <a:sym typeface="Wingdings 3"/>
              </a:rPr>
              <a:t>     čtené políčko, čtený symbol, může si pamatovat symbol - m-konfigurace,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None/>
            </a:pPr>
            <a:r>
              <a:rPr lang="cs-CZ" dirty="0" smtClean="0"/>
              <a:t>     - problém zastavení, stroj schopný napodobit jakýkoliv jiný </a:t>
            </a:r>
            <a:r>
              <a:rPr lang="cs-CZ" dirty="0" err="1" smtClean="0"/>
              <a:t>Turingův</a:t>
            </a:r>
            <a:r>
              <a:rPr lang="cs-CZ" dirty="0" smtClean="0"/>
              <a:t> stroj – operační pravidla, možno vyjmout – software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None/>
            </a:pPr>
            <a:endParaRPr lang="cs-CZ" dirty="0" smtClean="0"/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None/>
            </a:pPr>
            <a:endParaRPr lang="cs-CZ" dirty="0" smtClean="0"/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None/>
            </a:pPr>
            <a:endParaRPr lang="cs-CZ" dirty="0" smtClean="0"/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None/>
            </a:pPr>
            <a:endParaRPr lang="cs-CZ" dirty="0" smtClean="0"/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dirty="0" smtClean="0"/>
              <a:t>prolomení kódu Enigma během 2. světové války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4058816" cy="194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789040"/>
            <a:ext cx="1876277" cy="13960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Turingův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834064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dirty="0" smtClean="0"/>
              <a:t>průkopník vývoje umělé inteligence (AI): hlavním problémem AI je definovat přirozenou lidskou inteligenci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dirty="0" err="1" smtClean="0"/>
              <a:t>Turingův</a:t>
            </a:r>
            <a:r>
              <a:rPr lang="cs-CZ" dirty="0" smtClean="0"/>
              <a:t> test – tazatel komunikuje se svým vzdáleným protějškem, neví, zda jde o člověka či počítač. Pokud tazatel není schopen ani po delší době rozlišit, zda hovořil s člověkem nebo s počítačem, pak pokud šlo o počítač, lze tento stroj označit jako inteligentní</a:t>
            </a:r>
          </a:p>
          <a:p>
            <a:endParaRPr lang="cs-CZ" dirty="0"/>
          </a:p>
        </p:txBody>
      </p:sp>
      <p:pic>
        <p:nvPicPr>
          <p:cNvPr id="5" name="Picture 4" descr="turing te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2160" y="5445224"/>
            <a:ext cx="2088232" cy="1271348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pPr algn="ctr"/>
            <a:r>
              <a:rPr lang="cs-CZ" dirty="0" err="1" smtClean="0"/>
              <a:t>Frame</a:t>
            </a:r>
            <a:endParaRPr lang="cs-CZ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720"/>
            <a:ext cx="8280151" cy="576064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dirty="0"/>
              <a:t>pojem </a:t>
            </a:r>
            <a:r>
              <a:rPr lang="cs-CZ" sz="2400" dirty="0" err="1"/>
              <a:t>frame</a:t>
            </a:r>
            <a:r>
              <a:rPr lang="cs-CZ" sz="2400" dirty="0"/>
              <a:t> – rámec: </a:t>
            </a:r>
            <a:r>
              <a:rPr lang="cs-CZ" sz="2400" b="1" dirty="0" err="1"/>
              <a:t>Marvin</a:t>
            </a:r>
            <a:r>
              <a:rPr lang="cs-CZ" sz="2400" b="1" dirty="0"/>
              <a:t> Minsky</a:t>
            </a:r>
            <a:r>
              <a:rPr lang="cs-CZ" sz="2400" dirty="0"/>
              <a:t> – druh kostry či aplikační formy s mnoha volnými sloty, do kterých zapojena další informační struktura. Př. </a:t>
            </a:r>
            <a:r>
              <a:rPr lang="cs-CZ" sz="2400" dirty="0" err="1"/>
              <a:t>frame</a:t>
            </a:r>
            <a:r>
              <a:rPr lang="cs-CZ" sz="2400" dirty="0"/>
              <a:t> reprezentuje osobu </a:t>
            </a:r>
            <a:r>
              <a:rPr lang="cs-CZ" sz="2400" dirty="0">
                <a:cs typeface="Arial" charset="0"/>
              </a:rPr>
              <a:t>→</a:t>
            </a:r>
            <a:r>
              <a:rPr lang="cs-CZ" sz="2400" dirty="0"/>
              <a:t> terminály pro hlavu, tělo, ruce, </a:t>
            </a:r>
          </a:p>
          <a:p>
            <a:pPr>
              <a:buClr>
                <a:schemeClr val="tx1"/>
              </a:buClr>
              <a:buSzPct val="110000"/>
              <a:buFontTx/>
              <a:buNone/>
            </a:pPr>
            <a:r>
              <a:rPr lang="cs-CZ" sz="2400" dirty="0"/>
              <a:t>     nohy. </a:t>
            </a:r>
            <a:r>
              <a:rPr lang="cs-CZ" sz="2400" dirty="0" err="1"/>
              <a:t>Frame</a:t>
            </a:r>
            <a:r>
              <a:rPr lang="cs-CZ" sz="2400" dirty="0"/>
              <a:t> – nástroj pro vztah mezi rámcem a </a:t>
            </a:r>
            <a:r>
              <a:rPr lang="cs-CZ" sz="2400" dirty="0" smtClean="0"/>
              <a:t>terminály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dirty="0" smtClean="0"/>
              <a:t>rozhovor s počítačem lze dnes uskutečnit pouze v určitém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None/>
            </a:pPr>
            <a:r>
              <a:rPr lang="cs-CZ" sz="2400" dirty="0" smtClean="0"/>
              <a:t>     předem vymezeném </a:t>
            </a:r>
            <a:r>
              <a:rPr lang="cs-CZ" sz="2400" dirty="0" err="1" smtClean="0"/>
              <a:t>diskurzním</a:t>
            </a:r>
            <a:r>
              <a:rPr lang="cs-CZ" sz="2400" dirty="0" smtClean="0"/>
              <a:t> okruhu (</a:t>
            </a:r>
            <a:r>
              <a:rPr lang="cs-CZ" sz="2400" dirty="0" err="1" smtClean="0"/>
              <a:t>frame</a:t>
            </a:r>
            <a:r>
              <a:rPr lang="cs-CZ" sz="2400" dirty="0" smtClean="0"/>
              <a:t>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cs-CZ" sz="2400" dirty="0" smtClean="0"/>
              <a:t>První program pro rozhovory s počítačem – ELIZA - </a:t>
            </a:r>
            <a:r>
              <a:rPr lang="cs-CZ" sz="2400" dirty="0" err="1" smtClean="0"/>
              <a:t>Weizenbaum</a:t>
            </a:r>
            <a:endParaRPr lang="cs-CZ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None/>
            </a:pPr>
            <a:endParaRPr lang="cs-CZ" sz="2400" dirty="0" smtClean="0"/>
          </a:p>
          <a:p>
            <a:pPr>
              <a:buClr>
                <a:schemeClr val="tx1"/>
              </a:buClr>
              <a:buSzPct val="110000"/>
            </a:pP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pandorabots.com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pandora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talk</a:t>
            </a:r>
            <a:r>
              <a:rPr lang="cs-CZ" sz="2400" dirty="0" smtClean="0">
                <a:hlinkClick r:id="rId2"/>
              </a:rPr>
              <a:t>?</a:t>
            </a:r>
            <a:r>
              <a:rPr lang="cs-CZ" sz="2400" dirty="0" err="1" smtClean="0">
                <a:hlinkClick r:id="rId2"/>
              </a:rPr>
              <a:t>botid</a:t>
            </a:r>
            <a:r>
              <a:rPr lang="cs-CZ" sz="2400" dirty="0" smtClean="0">
                <a:hlinkClick r:id="rId2"/>
              </a:rPr>
              <a:t>=f5d922d97e345aa1</a:t>
            </a:r>
            <a:r>
              <a:rPr lang="cs-CZ" sz="2400" dirty="0" smtClean="0"/>
              <a:t> </a:t>
            </a:r>
          </a:p>
          <a:p>
            <a:pPr>
              <a:buClr>
                <a:schemeClr val="tx1"/>
              </a:buClr>
              <a:buSzPct val="110000"/>
            </a:pPr>
            <a:r>
              <a:rPr lang="cs-CZ" sz="2400" dirty="0" smtClean="0">
                <a:hlinkClick r:id="rId3"/>
              </a:rPr>
              <a:t>http://science.</a:t>
            </a:r>
            <a:r>
              <a:rPr lang="cs-CZ" sz="2400" dirty="0" err="1" smtClean="0">
                <a:hlinkClick r:id="rId3"/>
              </a:rPr>
              <a:t>discovery.com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videos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popscis</a:t>
            </a:r>
            <a:r>
              <a:rPr lang="cs-CZ" sz="2400" dirty="0" smtClean="0">
                <a:hlinkClick r:id="rId3"/>
              </a:rPr>
              <a:t>-</a:t>
            </a:r>
            <a:r>
              <a:rPr lang="cs-CZ" sz="2400" dirty="0" err="1" smtClean="0">
                <a:hlinkClick r:id="rId3"/>
              </a:rPr>
              <a:t>future</a:t>
            </a:r>
            <a:r>
              <a:rPr lang="cs-CZ" sz="2400" dirty="0" smtClean="0">
                <a:hlinkClick r:id="rId3"/>
              </a:rPr>
              <a:t>-</a:t>
            </a:r>
            <a:r>
              <a:rPr lang="cs-CZ" sz="2400" dirty="0" err="1" smtClean="0">
                <a:hlinkClick r:id="rId3"/>
              </a:rPr>
              <a:t>of</a:t>
            </a:r>
            <a:r>
              <a:rPr lang="cs-CZ" sz="2400" dirty="0" smtClean="0">
                <a:hlinkClick r:id="rId3"/>
              </a:rPr>
              <a:t>-</a:t>
            </a:r>
            <a:r>
              <a:rPr lang="cs-CZ" sz="2400" dirty="0" err="1" smtClean="0">
                <a:hlinkClick r:id="rId3"/>
              </a:rPr>
              <a:t>cleverbot.html</a:t>
            </a:r>
            <a:r>
              <a:rPr lang="cs-CZ" sz="2400" dirty="0" smtClean="0"/>
              <a:t> </a:t>
            </a:r>
          </a:p>
          <a:p>
            <a:pPr>
              <a:buClr>
                <a:schemeClr val="tx1"/>
              </a:buClr>
              <a:buSzPct val="110000"/>
              <a:buFontTx/>
              <a:buNone/>
            </a:pPr>
            <a:endParaRPr lang="cs-CZ" sz="2400" dirty="0"/>
          </a:p>
        </p:txBody>
      </p:sp>
      <p:pic>
        <p:nvPicPr>
          <p:cNvPr id="56324" name="Picture 4" descr="AI fra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920038" y="260648"/>
            <a:ext cx="1223962" cy="15128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Umělá inteligence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55576" y="1412776"/>
            <a:ext cx="7920880" cy="5184576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SzPct val="110000"/>
              <a:buFontTx/>
              <a:buChar char="•"/>
            </a:pPr>
            <a:r>
              <a:rPr lang="cs-CZ" sz="4000" dirty="0" smtClean="0"/>
              <a:t>pojem umělé inteligence – označení počítačových programů, pomocí nichž lze řešit velmi složité problémy </a:t>
            </a:r>
          </a:p>
          <a:p>
            <a:pPr>
              <a:buClr>
                <a:schemeClr val="tx1"/>
              </a:buClr>
              <a:buSzPct val="110000"/>
              <a:buFontTx/>
              <a:buChar char="•"/>
            </a:pPr>
            <a:r>
              <a:rPr lang="cs-CZ" sz="4000" dirty="0" smtClean="0"/>
              <a:t>umělá inteligence – mnoho nadějných aplikací, ale i četné obavy. Nejčastější obava – neztratí lidé kontrolu nad automaty a roboty nadané umělou inteligencí? </a:t>
            </a:r>
          </a:p>
          <a:p>
            <a:pPr>
              <a:buClr>
                <a:schemeClr val="tx1"/>
              </a:buClr>
              <a:buSzPct val="110000"/>
              <a:buFontTx/>
              <a:buChar char="•"/>
            </a:pPr>
            <a:r>
              <a:rPr lang="cs-CZ" sz="4000" dirty="0" smtClean="0"/>
              <a:t>otázky nejsou nové – řeší autoři vědeckofantastické literatury – např. Karel Čapek, </a:t>
            </a:r>
            <a:r>
              <a:rPr lang="cs-CZ" sz="4000" dirty="0" err="1" smtClean="0"/>
              <a:t>Isaak</a:t>
            </a:r>
            <a:r>
              <a:rPr lang="cs-CZ" sz="4000" dirty="0" smtClean="0"/>
              <a:t> </a:t>
            </a:r>
            <a:r>
              <a:rPr lang="cs-CZ" sz="4000" dirty="0" err="1" smtClean="0"/>
              <a:t>Asimov</a:t>
            </a:r>
            <a:r>
              <a:rPr lang="cs-CZ" sz="4000" dirty="0" smtClean="0"/>
              <a:t>, </a:t>
            </a:r>
            <a:r>
              <a:rPr lang="cs-CZ" sz="4000" dirty="0" err="1" smtClean="0"/>
              <a:t>Arthur</a:t>
            </a:r>
            <a:r>
              <a:rPr lang="cs-CZ" sz="4000" dirty="0" smtClean="0"/>
              <a:t> </a:t>
            </a:r>
            <a:r>
              <a:rPr lang="cs-CZ" sz="4000" dirty="0" err="1" smtClean="0"/>
              <a:t>C.Clarke</a:t>
            </a:r>
            <a:r>
              <a:rPr lang="cs-CZ" sz="4000" dirty="0" smtClean="0"/>
              <a:t> aj.</a:t>
            </a:r>
          </a:p>
          <a:p>
            <a:pPr>
              <a:buClr>
                <a:schemeClr val="tx1"/>
              </a:buClr>
              <a:buSzPct val="110000"/>
              <a:buFontTx/>
              <a:buChar char="•"/>
            </a:pPr>
            <a:r>
              <a:rPr lang="cs-CZ" sz="4000" dirty="0" smtClean="0"/>
              <a:t>jádro problému – otázka, zda chování automatů vybavených AI může být </a:t>
            </a:r>
            <a:r>
              <a:rPr lang="cs-CZ" sz="4000" dirty="0" err="1" smtClean="0"/>
              <a:t>nederministické</a:t>
            </a:r>
            <a:r>
              <a:rPr lang="cs-CZ" sz="4000" dirty="0" smtClean="0"/>
              <a:t>, tj. předem neurčené vnitřními nebo vnějšími příčinami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Umělá inteligence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00200"/>
            <a:ext cx="8748712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/>
              <a:t>dosud vytvořené programy úzce specializované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/>
              <a:t>pokud přirozená lidská inteligence komplexní schopností člověka reagovat na složité podněty, vidět a posuzovat skutečnost v co nejširších souvislostech, pak žádný automat takovou schopnost nemá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/>
              <a:t>otázka, zda by mohl být tento stav v budoucnu překonán, neexistují jednoznačné odpovědi: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400"/>
              <a:t>přání vědců z  humanitně a sociálně zaměřených oborů, aby automaty takovou schopnost nikdy nenabyly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400"/>
              <a:t>přírodovědci opírají obdobné přání o znalost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r>
              <a:rPr lang="cs-CZ" sz="2400"/>
              <a:t>    jedinečnosti a nenapodobitelnosti živé hmoty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r>
              <a:rPr lang="cs-CZ" sz="2400"/>
              <a:t>    - člověku se nepodařilo „vyrobit“ jedinou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r>
              <a:rPr lang="cs-CZ" sz="2400"/>
              <a:t>    živou buňku</a:t>
            </a:r>
          </a:p>
        </p:txBody>
      </p:sp>
      <p:pic>
        <p:nvPicPr>
          <p:cNvPr id="57348" name="Picture 4" descr="artificial 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92950" y="4581525"/>
            <a:ext cx="1666875" cy="21161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Umělá inteligence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01850" y="1557338"/>
            <a:ext cx="7042150" cy="5300662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400"/>
              <a:t>oproti tomu vědci z oboru kybernetiky –  neexistuje žádný důkaz, že AI nemůže překonat lidskou inteligenci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400"/>
              <a:t>chování automatů  vybavených AI může být podle nich nedeterministické – např. pokusy s robotem, který se umí přemístit z určitého místa na jiné určité místo - při opakovaném pokusu se zcela shodným záměrem se robot nepřemístí po shodné trase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/>
              <a:t>AI má také rozměr etický - jde o to, aby výzkum a  využití umělé inteligence bylo orientováno tak, aby se zabránilo vytváření automatů, které by se vymkly kontrole člověka a získaly nad ním nadvládu</a:t>
            </a:r>
            <a:r>
              <a:rPr lang="cs-CZ" sz="2000"/>
              <a:t> </a:t>
            </a:r>
          </a:p>
        </p:txBody>
      </p:sp>
      <p:pic>
        <p:nvPicPr>
          <p:cNvPr id="58374" name="Picture 6" descr="artificial intelligenc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997200"/>
            <a:ext cx="1981200" cy="21891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421</Words>
  <Application>Microsoft Office PowerPoint</Application>
  <PresentationFormat>Předvádění na obrazovce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  </vt:lpstr>
      <vt:lpstr>Inteligence</vt:lpstr>
      <vt:lpstr>Alan Turing</vt:lpstr>
      <vt:lpstr>Turingův stroj</vt:lpstr>
      <vt:lpstr>Turingův test</vt:lpstr>
      <vt:lpstr>Frame</vt:lpstr>
      <vt:lpstr>Umělá inteligence</vt:lpstr>
      <vt:lpstr>Umělá inteligence</vt:lpstr>
      <vt:lpstr>Umělá inteligence</vt:lpstr>
      <vt:lpstr>Umělá inteligence</vt:lpstr>
      <vt:lpstr>AI a společnost</vt:lpstr>
      <vt:lpstr>Studijní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Umělá inteligence</dc:title>
  <dc:creator>Michal</dc:creator>
  <cp:lastModifiedBy>Michal</cp:lastModifiedBy>
  <cp:revision>5</cp:revision>
  <dcterms:created xsi:type="dcterms:W3CDTF">2011-03-10T20:30:33Z</dcterms:created>
  <dcterms:modified xsi:type="dcterms:W3CDTF">2011-03-14T13:48:09Z</dcterms:modified>
</cp:coreProperties>
</file>