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91" r:id="rId14"/>
    <p:sldId id="292" r:id="rId15"/>
    <p:sldId id="293" r:id="rId16"/>
    <p:sldId id="294" r:id="rId17"/>
    <p:sldId id="29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3596-F912-41F6-B921-F7ED62546A7E}" type="datetimeFigureOut">
              <a:rPr lang="cs-CZ" smtClean="0"/>
              <a:pPr/>
              <a:t>16.4.2011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11CB-0513-4BAB-B9FB-E5DED45C1A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3596-F912-41F6-B921-F7ED62546A7E}" type="datetimeFigureOut">
              <a:rPr lang="cs-CZ" smtClean="0"/>
              <a:pPr/>
              <a:t>16.4.2011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11CB-0513-4BAB-B9FB-E5DED45C1A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3596-F912-41F6-B921-F7ED62546A7E}" type="datetimeFigureOut">
              <a:rPr lang="cs-CZ" smtClean="0"/>
              <a:pPr/>
              <a:t>16.4.2011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11CB-0513-4BAB-B9FB-E5DED45C1A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3596-F912-41F6-B921-F7ED62546A7E}" type="datetimeFigureOut">
              <a:rPr lang="cs-CZ" smtClean="0"/>
              <a:pPr/>
              <a:t>16.4.2011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11CB-0513-4BAB-B9FB-E5DED45C1A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3596-F912-41F6-B921-F7ED62546A7E}" type="datetimeFigureOut">
              <a:rPr lang="cs-CZ" smtClean="0"/>
              <a:pPr/>
              <a:t>16.4.2011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11CB-0513-4BAB-B9FB-E5DED45C1A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3596-F912-41F6-B921-F7ED62546A7E}" type="datetimeFigureOut">
              <a:rPr lang="cs-CZ" smtClean="0"/>
              <a:pPr/>
              <a:t>16.4.2011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11CB-0513-4BAB-B9FB-E5DED45C1A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3596-F912-41F6-B921-F7ED62546A7E}" type="datetimeFigureOut">
              <a:rPr lang="cs-CZ" smtClean="0"/>
              <a:pPr/>
              <a:t>16.4.2011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11CB-0513-4BAB-B9FB-E5DED45C1A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3596-F912-41F6-B921-F7ED62546A7E}" type="datetimeFigureOut">
              <a:rPr lang="cs-CZ" smtClean="0"/>
              <a:pPr/>
              <a:t>16.4.2011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11CB-0513-4BAB-B9FB-E5DED45C1A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3596-F912-41F6-B921-F7ED62546A7E}" type="datetimeFigureOut">
              <a:rPr lang="cs-CZ" smtClean="0"/>
              <a:pPr/>
              <a:t>16.4.2011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11CB-0513-4BAB-B9FB-E5DED45C1A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3596-F912-41F6-B921-F7ED62546A7E}" type="datetimeFigureOut">
              <a:rPr lang="cs-CZ" smtClean="0"/>
              <a:pPr/>
              <a:t>16.4.2011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11CB-0513-4BAB-B9FB-E5DED45C1A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3596-F912-41F6-B921-F7ED62546A7E}" type="datetimeFigureOut">
              <a:rPr lang="cs-CZ" smtClean="0"/>
              <a:pPr/>
              <a:t>16.4.2011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11CB-0513-4BAB-B9FB-E5DED45C1A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83596-F912-41F6-B921-F7ED62546A7E}" type="datetimeFigureOut">
              <a:rPr lang="cs-CZ" smtClean="0"/>
              <a:pPr/>
              <a:t>16.4.2011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E11CB-0513-4BAB-B9FB-E5DED45C1A5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sm.cz/Informetika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765175"/>
          </a:xfrm>
        </p:spPr>
        <p:txBody>
          <a:bodyPr/>
          <a:lstStyle/>
          <a:p>
            <a:r>
              <a:rPr lang="cs-CZ"/>
              <a:t>Etika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881062"/>
            <a:ext cx="8424863" cy="59769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slovo etika z řeckého </a:t>
            </a:r>
            <a:r>
              <a:rPr lang="cs-CZ" sz="2400" i="1" dirty="0" err="1"/>
              <a:t>ethos</a:t>
            </a:r>
            <a:r>
              <a:rPr lang="cs-CZ" sz="2400" i="1" dirty="0"/>
              <a:t> </a:t>
            </a:r>
            <a:r>
              <a:rPr lang="cs-CZ" sz="2400" dirty="0"/>
              <a:t>= zvyk, mrav, obyčej, ale i zvláštnost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pojmenování etika často zaměňováno za morálku (z Ciceronova </a:t>
            </a:r>
            <a:r>
              <a:rPr lang="cs-CZ" sz="2400" i="1" dirty="0" err="1"/>
              <a:t>moralis</a:t>
            </a:r>
            <a:r>
              <a:rPr lang="cs-CZ" sz="2400" dirty="0"/>
              <a:t>) – to spíše praktická a předpisová stránka etiky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další alternativní názvy: dobrověda, mravověda, mravouka – zachycují jen některou ze stránek etiky </a:t>
            </a:r>
            <a:r>
              <a:rPr lang="cs-CZ" sz="2400" dirty="0">
                <a:cs typeface="Arial" charset="0"/>
              </a:rPr>
              <a:t>→ nedostatečné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cs typeface="Arial" charset="0"/>
              </a:rPr>
              <a:t>původní řecké </a:t>
            </a:r>
            <a:r>
              <a:rPr lang="cs-CZ" sz="2400" dirty="0" err="1">
                <a:cs typeface="Arial" charset="0"/>
              </a:rPr>
              <a:t>ethos</a:t>
            </a:r>
            <a:r>
              <a:rPr lang="cs-CZ" sz="2400" dirty="0">
                <a:cs typeface="Arial" charset="0"/>
              </a:rPr>
              <a:t> – znamenalo také stáj či v souvislosti s člověkem společné místo k žití konkrétního společenství, kde se vzájemnými vztahy a interakcemi vytvářely společné obyčeje a mravy, které byly závazné jak pro celek, tak i pro jednotlivce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cs typeface="Arial" charset="0"/>
              </a:rPr>
              <a:t>etika = nauka zabývající se správným jednáním v lidském společenství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cs typeface="Arial" charset="0"/>
              </a:rPr>
              <a:t>etiku chápeme jako uplatňování normativů mravní povahy, jako množinu principů k rozhodování mravních problémů, o správném řádu lidských činů</a:t>
            </a:r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91512" cy="1420813"/>
          </a:xfrm>
        </p:spPr>
        <p:txBody>
          <a:bodyPr/>
          <a:lstStyle/>
          <a:p>
            <a:pPr algn="ctr"/>
            <a:r>
              <a:rPr lang="cs-CZ"/>
              <a:t>Informační etika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748712" cy="5257800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dirty="0">
                <a:cs typeface="Arial" charset="0"/>
              </a:rPr>
              <a:t>→</a:t>
            </a:r>
            <a:r>
              <a:rPr lang="cs-CZ" dirty="0"/>
              <a:t>  použití a zneužití informací</a:t>
            </a:r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dirty="0">
                <a:cs typeface="Arial" charset="0"/>
              </a:rPr>
              <a:t>→</a:t>
            </a:r>
            <a:r>
              <a:rPr lang="cs-CZ" dirty="0"/>
              <a:t>  použití a zneužití informačních a </a:t>
            </a:r>
            <a:endParaRPr lang="cs-CZ" dirty="0" smtClean="0"/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</a:t>
            </a:r>
            <a:r>
              <a:rPr lang="cs-CZ" dirty="0" smtClean="0"/>
              <a:t>     komunikačních </a:t>
            </a:r>
            <a:r>
              <a:rPr lang="cs-CZ" dirty="0"/>
              <a:t>technologií</a:t>
            </a:r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dirty="0">
                <a:cs typeface="Arial" charset="0"/>
              </a:rPr>
              <a:t>→</a:t>
            </a:r>
            <a:r>
              <a:rPr lang="cs-CZ" dirty="0"/>
              <a:t> profesní etika informačních oborů </a:t>
            </a:r>
            <a:endParaRPr lang="cs-CZ" dirty="0" smtClean="0"/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</a:t>
            </a:r>
            <a:r>
              <a:rPr lang="cs-CZ" dirty="0" smtClean="0"/>
              <a:t>    (</a:t>
            </a:r>
            <a:r>
              <a:rPr lang="cs-CZ" dirty="0"/>
              <a:t>knihovnictví, informační věda a </a:t>
            </a:r>
            <a:endParaRPr lang="cs-CZ" dirty="0" smtClean="0"/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</a:t>
            </a:r>
            <a:r>
              <a:rPr lang="cs-CZ" dirty="0" smtClean="0"/>
              <a:t>    systémy</a:t>
            </a:r>
            <a:r>
              <a:rPr lang="cs-CZ" dirty="0"/>
              <a:t>, biomedicínská</a:t>
            </a:r>
            <a:r>
              <a:rPr lang="en-US" dirty="0"/>
              <a:t>/</a:t>
            </a:r>
            <a:r>
              <a:rPr lang="cs-CZ" dirty="0"/>
              <a:t>genetická </a:t>
            </a:r>
            <a:endParaRPr lang="cs-CZ" dirty="0" smtClean="0"/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</a:t>
            </a:r>
            <a:r>
              <a:rPr lang="cs-CZ" dirty="0" smtClean="0"/>
              <a:t>   informace</a:t>
            </a:r>
            <a:r>
              <a:rPr lang="cs-CZ" dirty="0"/>
              <a:t>, </a:t>
            </a:r>
            <a:r>
              <a:rPr lang="cs-CZ" dirty="0" smtClean="0"/>
              <a:t>všechny </a:t>
            </a:r>
            <a:r>
              <a:rPr lang="cs-CZ" dirty="0"/>
              <a:t>druhy otázek </a:t>
            </a:r>
            <a:endParaRPr lang="cs-CZ" dirty="0" smtClean="0"/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</a:t>
            </a:r>
            <a:r>
              <a:rPr lang="cs-CZ" dirty="0" smtClean="0"/>
              <a:t>   o </a:t>
            </a:r>
            <a:r>
              <a:rPr lang="cs-CZ" dirty="0"/>
              <a:t>morálních </a:t>
            </a:r>
            <a:r>
              <a:rPr lang="cs-CZ" dirty="0" smtClean="0"/>
              <a:t>hodnotách </a:t>
            </a:r>
            <a:r>
              <a:rPr lang="cs-CZ" dirty="0"/>
              <a:t>a veřejné </a:t>
            </a:r>
            <a:endParaRPr lang="cs-CZ" dirty="0" smtClean="0"/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</a:t>
            </a:r>
            <a:r>
              <a:rPr lang="cs-CZ" dirty="0" smtClean="0"/>
              <a:t>   politice</a:t>
            </a:r>
            <a:endParaRPr lang="cs-CZ" dirty="0"/>
          </a:p>
        </p:txBody>
      </p:sp>
      <p:pic>
        <p:nvPicPr>
          <p:cNvPr id="32772" name="Picture 4" descr="štěn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789040"/>
            <a:ext cx="1979712" cy="2897280"/>
          </a:xfrm>
          <a:prstGeom prst="rect">
            <a:avLst/>
          </a:prstGeom>
          <a:noFill/>
        </p:spPr>
      </p:pic>
      <p:grpSp>
        <p:nvGrpSpPr>
          <p:cNvPr id="5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6" name="Obdélník 5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"/>
            <a:ext cx="8229600" cy="908720"/>
          </a:xfrm>
        </p:spPr>
        <p:txBody>
          <a:bodyPr/>
          <a:lstStyle/>
          <a:p>
            <a:pPr algn="ctr"/>
            <a:r>
              <a:rPr lang="cs-CZ" dirty="0"/>
              <a:t>Informační etika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4"/>
            <a:ext cx="8686800" cy="6093296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 smtClean="0">
              <a:cs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>
                <a:cs typeface="Arial" charset="0"/>
              </a:rPr>
              <a:t>→ </a:t>
            </a:r>
            <a:r>
              <a:rPr lang="cs-CZ" dirty="0">
                <a:cs typeface="Arial" charset="0"/>
              </a:rPr>
              <a:t>svoboda projevu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právo na informace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00000"/>
            </a:pPr>
            <a:r>
              <a:rPr lang="cs-CZ" dirty="0">
                <a:cs typeface="Arial" charset="0"/>
              </a:rPr>
              <a:t>proto i v </a:t>
            </a:r>
            <a:r>
              <a:rPr lang="cs-CZ" dirty="0"/>
              <a:t>informačním prostředí</a:t>
            </a:r>
            <a:r>
              <a:rPr lang="cs-CZ" dirty="0">
                <a:cs typeface="Arial" charset="0"/>
              </a:rPr>
              <a:t> vzniká řád správného jednání, řád správných činů, který je zkoumán informační </a:t>
            </a:r>
            <a:r>
              <a:rPr lang="cs-CZ" dirty="0" smtClean="0">
                <a:cs typeface="Arial" charset="0"/>
              </a:rPr>
              <a:t>etikou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00000"/>
            </a:pPr>
            <a:r>
              <a:rPr lang="cs-CZ" dirty="0" smtClean="0"/>
              <a:t>u </a:t>
            </a:r>
            <a:r>
              <a:rPr lang="cs-CZ" dirty="0"/>
              <a:t>nás se jako první zajímal o tuto oblast </a:t>
            </a:r>
            <a:r>
              <a:rPr lang="cs-CZ" b="1" dirty="0"/>
              <a:t>Karel </a:t>
            </a:r>
            <a:r>
              <a:rPr lang="cs-CZ" b="1" dirty="0" err="1"/>
              <a:t>Janoš</a:t>
            </a:r>
            <a:r>
              <a:rPr lang="cs-CZ" dirty="0"/>
              <a:t> – skripta Informační </a:t>
            </a:r>
            <a:r>
              <a:rPr lang="cs-CZ" dirty="0" smtClean="0"/>
              <a:t>etika, dále </a:t>
            </a:r>
            <a:r>
              <a:rPr lang="cs-CZ" dirty="0" err="1" smtClean="0"/>
              <a:t>Činčera</a:t>
            </a:r>
            <a:endParaRPr lang="cs-CZ" dirty="0"/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endParaRPr lang="cs-CZ" dirty="0">
              <a:cs typeface="Arial" charset="0"/>
            </a:endParaRPr>
          </a:p>
          <a:p>
            <a:pPr>
              <a:lnSpc>
                <a:spcPct val="90000"/>
              </a:lnSpc>
            </a:pPr>
            <a:endParaRPr lang="cs-CZ" dirty="0">
              <a:cs typeface="Arial" charset="0"/>
            </a:endParaRPr>
          </a:p>
        </p:txBody>
      </p:sp>
      <p:pic>
        <p:nvPicPr>
          <p:cNvPr id="9221" name="Picture 5" descr="infote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517232"/>
            <a:ext cx="7143750" cy="1052512"/>
          </a:xfrm>
          <a:prstGeom prst="rect">
            <a:avLst/>
          </a:prstGeom>
          <a:noFill/>
        </p:spPr>
      </p:pic>
      <p:grpSp>
        <p:nvGrpSpPr>
          <p:cNvPr id="5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6" name="Obdélník 5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algn="ctr"/>
            <a:r>
              <a:rPr lang="cs-CZ"/>
              <a:t>Informační etika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497068" cy="537368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100000"/>
            </a:pPr>
            <a:r>
              <a:rPr lang="cs-CZ" sz="2600" b="1" dirty="0"/>
              <a:t>Cíle </a:t>
            </a:r>
            <a:r>
              <a:rPr lang="cs-CZ" sz="2600" b="1" dirty="0" err="1"/>
              <a:t>inf</a:t>
            </a:r>
            <a:r>
              <a:rPr lang="cs-CZ" sz="2600" b="1" dirty="0"/>
              <a:t>. etiky</a:t>
            </a:r>
            <a:r>
              <a:rPr lang="cs-CZ" sz="26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poukázat na potřebu etiky pro osoby pracující ve sféře informací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tematizovat jednotlivé problémy a zapojit </a:t>
            </a:r>
            <a:r>
              <a:rPr lang="cs-CZ" sz="2600" dirty="0" err="1">
                <a:cs typeface="Arial" charset="0"/>
              </a:rPr>
              <a:t>inf</a:t>
            </a:r>
            <a:r>
              <a:rPr lang="cs-CZ" sz="2600" dirty="0">
                <a:cs typeface="Arial" charset="0"/>
              </a:rPr>
              <a:t>. pracovníky do dialogu → přijímání etiky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zvýšit úroveň a profesionalitu </a:t>
            </a:r>
            <a:r>
              <a:rPr lang="cs-CZ" sz="2600" dirty="0" err="1">
                <a:cs typeface="Arial" charset="0"/>
              </a:rPr>
              <a:t>inf</a:t>
            </a:r>
            <a:r>
              <a:rPr lang="cs-CZ" sz="2600" dirty="0">
                <a:cs typeface="Arial" charset="0"/>
              </a:rPr>
              <a:t>. práce jako služby společnosti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zvýšit prestiž </a:t>
            </a:r>
            <a:r>
              <a:rPr lang="cs-CZ" sz="2600" dirty="0" err="1">
                <a:cs typeface="Arial" charset="0"/>
              </a:rPr>
              <a:t>inf</a:t>
            </a:r>
            <a:r>
              <a:rPr lang="cs-CZ" sz="2600" dirty="0">
                <a:cs typeface="Arial" charset="0"/>
              </a:rPr>
              <a:t>. pracovníků a knihovníků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přispět k tomu, aby </a:t>
            </a:r>
            <a:r>
              <a:rPr lang="cs-CZ" sz="2600" dirty="0" err="1">
                <a:cs typeface="Arial" charset="0"/>
              </a:rPr>
              <a:t>inf</a:t>
            </a:r>
            <a:r>
              <a:rPr lang="cs-CZ" sz="2600" dirty="0">
                <a:cs typeface="Arial" charset="0"/>
              </a:rPr>
              <a:t>. byly faktorem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    příznivě působícím na morální rozvoj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    společnosti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→zvýšit pocit odpovědnosti </a:t>
            </a:r>
            <a:r>
              <a:rPr lang="cs-CZ" sz="2600" dirty="0" err="1">
                <a:cs typeface="Arial" charset="0"/>
              </a:rPr>
              <a:t>inf</a:t>
            </a:r>
            <a:r>
              <a:rPr lang="cs-CZ" sz="2600" dirty="0">
                <a:cs typeface="Arial" charset="0"/>
              </a:rPr>
              <a:t>. pracovníků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     za porušování IT</a:t>
            </a:r>
            <a:endParaRPr lang="cs-CZ" sz="2600" dirty="0"/>
          </a:p>
        </p:txBody>
      </p:sp>
      <p:pic>
        <p:nvPicPr>
          <p:cNvPr id="6148" name="Picture 4" descr="free spee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114800"/>
            <a:ext cx="2160587" cy="2743200"/>
          </a:xfrm>
          <a:prstGeom prst="rect">
            <a:avLst/>
          </a:prstGeom>
          <a:noFill/>
        </p:spPr>
      </p:pic>
      <p:grpSp>
        <p:nvGrpSpPr>
          <p:cNvPr id="5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6" name="Obdélník 5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412875"/>
          </a:xfrm>
        </p:spPr>
        <p:txBody>
          <a:bodyPr/>
          <a:lstStyle/>
          <a:p>
            <a:pPr algn="ctr"/>
            <a:r>
              <a:rPr lang="cs-CZ"/>
              <a:t>Počítačová etika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91264" cy="5300662"/>
          </a:xfrm>
        </p:spPr>
        <p:txBody>
          <a:bodyPr/>
          <a:lstStyle/>
          <a:p>
            <a:pPr>
              <a:buClr>
                <a:schemeClr val="tx1"/>
              </a:buClr>
              <a:buSzPct val="100000"/>
            </a:pPr>
            <a:r>
              <a:rPr lang="cs-CZ" sz="2600" dirty="0"/>
              <a:t>počítačová revoluce </a:t>
            </a:r>
            <a:r>
              <a:rPr lang="cs-CZ" sz="2600" dirty="0">
                <a:cs typeface="Arial" charset="0"/>
              </a:rPr>
              <a:t>→</a:t>
            </a:r>
            <a:r>
              <a:rPr lang="cs-CZ" sz="2600" dirty="0"/>
              <a:t> vznik počítačové etiky - </a:t>
            </a:r>
            <a:r>
              <a:rPr lang="cs-CZ" sz="2600" dirty="0" err="1"/>
              <a:t>computer</a:t>
            </a:r>
            <a:r>
              <a:rPr lang="cs-CZ" sz="2600" dirty="0"/>
              <a:t> </a:t>
            </a:r>
            <a:r>
              <a:rPr lang="cs-CZ" sz="2600" dirty="0" err="1"/>
              <a:t>ethics</a:t>
            </a:r>
            <a:r>
              <a:rPr lang="cs-CZ" sz="2600" dirty="0"/>
              <a:t> – nesprávně zaměňována s </a:t>
            </a:r>
            <a:r>
              <a:rPr lang="cs-CZ" sz="2600" dirty="0" err="1"/>
              <a:t>inf</a:t>
            </a:r>
            <a:r>
              <a:rPr lang="cs-CZ" sz="2600" dirty="0"/>
              <a:t>. </a:t>
            </a:r>
            <a:r>
              <a:rPr lang="cs-CZ" sz="2600" dirty="0" smtClean="0"/>
              <a:t>Etikou</a:t>
            </a:r>
          </a:p>
          <a:p>
            <a:pPr>
              <a:buClr>
                <a:schemeClr val="tx1"/>
              </a:buClr>
              <a:buSzPct val="100000"/>
            </a:pPr>
            <a:r>
              <a:rPr lang="cs-CZ" sz="2600" dirty="0" smtClean="0"/>
              <a:t>prudký </a:t>
            </a:r>
            <a:r>
              <a:rPr lang="cs-CZ" sz="2600" dirty="0"/>
              <a:t>rozvoj ICT </a:t>
            </a:r>
            <a:r>
              <a:rPr lang="cs-CZ" sz="2600" dirty="0">
                <a:cs typeface="Arial" charset="0"/>
              </a:rPr>
              <a:t>→</a:t>
            </a:r>
            <a:r>
              <a:rPr lang="cs-CZ" sz="2600" dirty="0"/>
              <a:t> požadavek na vytvoření specializované etické disciplíny řešící nové morální problémy </a:t>
            </a:r>
            <a:endParaRPr lang="cs-CZ" sz="2600" dirty="0" smtClean="0"/>
          </a:p>
          <a:p>
            <a:pPr>
              <a:buClr>
                <a:schemeClr val="tx1"/>
              </a:buClr>
              <a:buSzPct val="100000"/>
            </a:pPr>
            <a:r>
              <a:rPr lang="cs-CZ" sz="2600" b="1" dirty="0" smtClean="0"/>
              <a:t>některé </a:t>
            </a:r>
            <a:r>
              <a:rPr lang="cs-CZ" sz="2600" b="1" dirty="0"/>
              <a:t>z těchto </a:t>
            </a:r>
            <a:r>
              <a:rPr lang="cs-CZ" sz="2600" b="1" dirty="0" smtClean="0"/>
              <a:t>problémů</a:t>
            </a:r>
            <a:r>
              <a:rPr lang="cs-CZ" sz="2600" dirty="0" smtClean="0"/>
              <a:t>:</a:t>
            </a:r>
          </a:p>
          <a:p>
            <a:pPr>
              <a:buClr>
                <a:schemeClr val="tx1"/>
              </a:buClr>
              <a:buSzPct val="100000"/>
            </a:pPr>
            <a:r>
              <a:rPr lang="cs-CZ" sz="2600" dirty="0" smtClean="0"/>
              <a:t>modifikacemi </a:t>
            </a:r>
            <a:r>
              <a:rPr lang="cs-CZ" sz="2600" dirty="0"/>
              <a:t>starých problémů (krádež počítače jako krádež jakékoliv jiného materiálního předmětu)  </a:t>
            </a:r>
            <a:endParaRPr lang="cs-CZ" sz="2600" dirty="0" smtClean="0"/>
          </a:p>
          <a:p>
            <a:pPr>
              <a:buClr>
                <a:schemeClr val="tx1"/>
              </a:buClr>
              <a:buSzPct val="100000"/>
            </a:pPr>
            <a:r>
              <a:rPr lang="cs-CZ" sz="2600" dirty="0" smtClean="0"/>
              <a:t>jiné </a:t>
            </a:r>
            <a:r>
              <a:rPr lang="cs-CZ" sz="2600" dirty="0"/>
              <a:t>po transformaci </a:t>
            </a:r>
            <a:r>
              <a:rPr lang="cs-CZ" sz="2600" dirty="0" err="1"/>
              <a:t>comp</a:t>
            </a:r>
            <a:r>
              <a:rPr lang="cs-CZ" sz="2600" dirty="0"/>
              <a:t>. technologiemi získaly nový význam (krádež softwaru – nová </a:t>
            </a:r>
            <a:r>
              <a:rPr lang="cs-CZ" sz="2600" dirty="0" smtClean="0"/>
              <a:t>forma)</a:t>
            </a:r>
          </a:p>
          <a:p>
            <a:pPr>
              <a:buClr>
                <a:schemeClr val="tx1"/>
              </a:buClr>
              <a:buSzPct val="100000"/>
            </a:pPr>
            <a:r>
              <a:rPr lang="cs-CZ" sz="2600" dirty="0" smtClean="0"/>
              <a:t>některé </a:t>
            </a:r>
            <a:r>
              <a:rPr lang="cs-CZ" sz="2600" dirty="0"/>
              <a:t>před námi vyvstaly prvně (počítačová kriminalita)</a:t>
            </a:r>
          </a:p>
        </p:txBody>
      </p:sp>
      <p:pic>
        <p:nvPicPr>
          <p:cNvPr id="7172" name="Picture 4" descr="compethic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0"/>
            <a:ext cx="1152525" cy="1628775"/>
          </a:xfrm>
          <a:prstGeom prst="rect">
            <a:avLst/>
          </a:prstGeom>
          <a:noFill/>
        </p:spPr>
      </p:pic>
      <p:grpSp>
        <p:nvGrpSpPr>
          <p:cNvPr id="5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6" name="Obdélník 5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Počítačová etika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136135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00000"/>
              <a:buFontTx/>
              <a:buChar char="•"/>
            </a:pPr>
            <a:r>
              <a:rPr lang="cs-CZ" dirty="0"/>
              <a:t>CE – průvodce a rádce při rozhodování, jak správně užívat nových technologií, poskytuje zázemí pro řešení morálních dilemat souvisejících s </a:t>
            </a:r>
            <a:r>
              <a:rPr lang="cs-CZ" dirty="0" smtClean="0"/>
              <a:t>informatizací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00000"/>
              <a:buFontTx/>
              <a:buChar char="•"/>
            </a:pPr>
            <a:r>
              <a:rPr lang="cs-CZ" dirty="0" smtClean="0"/>
              <a:t>CE  </a:t>
            </a:r>
            <a:r>
              <a:rPr lang="cs-CZ" dirty="0"/>
              <a:t>chápána jako analýza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   přirozenosti a </a:t>
            </a:r>
            <a:r>
              <a:rPr lang="cs-CZ" dirty="0" smtClean="0"/>
              <a:t>společenských </a:t>
            </a:r>
            <a:endParaRPr lang="cs-CZ" dirty="0"/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   dopadů počítačové </a:t>
            </a:r>
            <a:endParaRPr lang="cs-CZ" dirty="0" smtClean="0"/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</a:t>
            </a:r>
            <a:r>
              <a:rPr lang="cs-CZ" dirty="0" smtClean="0"/>
              <a:t>   technologie a </a:t>
            </a:r>
            <a:r>
              <a:rPr lang="cs-CZ" dirty="0"/>
              <a:t>analýza </a:t>
            </a:r>
            <a:endParaRPr lang="cs-CZ" dirty="0" smtClean="0"/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</a:t>
            </a:r>
            <a:r>
              <a:rPr lang="cs-CZ" dirty="0" smtClean="0"/>
              <a:t>   postupů </a:t>
            </a:r>
            <a:r>
              <a:rPr lang="cs-CZ" dirty="0"/>
              <a:t>pro její etické </a:t>
            </a:r>
            <a:endParaRPr lang="cs-CZ" dirty="0" smtClean="0"/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</a:t>
            </a:r>
            <a:r>
              <a:rPr lang="cs-CZ" dirty="0" smtClean="0"/>
              <a:t>   užívání</a:t>
            </a:r>
            <a:endParaRPr lang="cs-CZ" dirty="0"/>
          </a:p>
        </p:txBody>
      </p:sp>
      <p:pic>
        <p:nvPicPr>
          <p:cNvPr id="8197" name="Picture 5" descr="Com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924944"/>
            <a:ext cx="2987675" cy="3573462"/>
          </a:xfrm>
          <a:prstGeom prst="rect">
            <a:avLst/>
          </a:prstGeom>
          <a:noFill/>
        </p:spPr>
      </p:pic>
      <p:grpSp>
        <p:nvGrpSpPr>
          <p:cNvPr id="5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6" name="Obdélník 5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9" name="Nadpis 1"/>
          <p:cNvSpPr txBox="1">
            <a:spLocks/>
          </p:cNvSpPr>
          <p:nvPr/>
        </p:nvSpPr>
        <p:spPr>
          <a:xfrm>
            <a:off x="457200" y="274638"/>
            <a:ext cx="82296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3600" dirty="0" err="1" smtClean="0"/>
              <a:t>Antiplagiátorská</a:t>
            </a:r>
            <a:r>
              <a:rPr lang="cs-CZ" sz="3600" dirty="0" smtClean="0"/>
              <a:t> politika</a:t>
            </a:r>
            <a:endParaRPr kumimoji="0" lang="cs-CZ" sz="3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323528" y="1196752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Prosazuje akademickou poctivost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Postihuje plagiátorství, včetně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plagiátorství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noProof="0" dirty="0" smtClean="0"/>
              <a:t>   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neporušujícího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autorská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práva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b="1" dirty="0" smtClean="0"/>
              <a:t>   Antiplagiátorská </a:t>
            </a:r>
            <a:r>
              <a:rPr lang="cs-CZ" sz="3200" b="1" dirty="0" smtClean="0"/>
              <a:t>politika Kabinetu </a:t>
            </a:r>
            <a:endParaRPr lang="cs-CZ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b="1" dirty="0" smtClean="0"/>
              <a:t> </a:t>
            </a:r>
            <a:r>
              <a:rPr lang="cs-CZ" sz="3200" b="1" dirty="0" smtClean="0"/>
              <a:t>   knihovnictví</a:t>
            </a:r>
            <a:r>
              <a:rPr lang="cs-CZ" sz="3200" dirty="0" smtClean="0"/>
              <a:t> </a:t>
            </a:r>
            <a:r>
              <a:rPr lang="cs-CZ" sz="3200" dirty="0" smtClean="0"/>
              <a:t>(Studijní předpisy na stránkách </a:t>
            </a:r>
            <a:endParaRPr lang="cs-CZ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dirty="0" smtClean="0"/>
              <a:t> </a:t>
            </a:r>
            <a:r>
              <a:rPr lang="cs-CZ" sz="3200" dirty="0" smtClean="0"/>
              <a:t>   VIK):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3200" dirty="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3200" dirty="0" smtClean="0"/>
              <a:t>-    jakákoliv úloha, obsahující plagiátorské materiály bude hodnocena známkou F, vztahující se na celý kurz. Postihy mohou být i tvrdší v závislosti na vážnosti přestupku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922338"/>
          </a:xfrm>
        </p:spPr>
        <p:txBody>
          <a:bodyPr/>
          <a:lstStyle/>
          <a:p>
            <a:pPr lvl="0">
              <a:defRPr/>
            </a:pPr>
            <a:r>
              <a:rPr lang="cs-CZ" dirty="0" err="1" smtClean="0"/>
              <a:t>Antiplagiátorská</a:t>
            </a:r>
            <a:r>
              <a:rPr lang="cs-CZ" dirty="0" smtClean="0"/>
              <a:t> politika</a:t>
            </a:r>
            <a:endParaRPr lang="cs-CZ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229600" cy="551725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800" dirty="0" smtClean="0"/>
              <a:t>Dr</a:t>
            </a:r>
            <a:r>
              <a:rPr lang="cs-CZ" sz="2800" dirty="0"/>
              <a:t>. </a:t>
            </a:r>
            <a:r>
              <a:rPr lang="cs-CZ" sz="2800" dirty="0" err="1"/>
              <a:t>Russel</a:t>
            </a:r>
            <a:r>
              <a:rPr lang="cs-CZ" sz="2800" dirty="0"/>
              <a:t> </a:t>
            </a:r>
            <a:r>
              <a:rPr lang="cs-CZ" sz="2800" dirty="0" err="1"/>
              <a:t>Williams</a:t>
            </a:r>
            <a:r>
              <a:rPr lang="cs-CZ" sz="2800" dirty="0"/>
              <a:t> z Floridské Státní Univerzity nabízí tyto rady pro vyvarování se neúmyslnému plagiátorství: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800" dirty="0"/>
              <a:t>pokud přebíráte z jakéhokoli zdroje materiál, který není váš a vkládáte ho do své práce, musíte poskytnout buď přiměřenou poznámku pod čarou, koncovou poznámku, vsuvku nebo bibliografickou referenci na zdrojový materiál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800" dirty="0"/>
              <a:t>každý materiál citovaný doslovně z jiného zdroje musí být uzavřen v uvozovkách a jeho zdroj označen tak, jak je zmíněno v 1)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800" dirty="0"/>
              <a:t>materiál nepřevzatý z textu doslovně, ale pouze parafrázovaný musí být také označen způsobem určeným v 1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CAPURRO, </a:t>
            </a:r>
            <a:r>
              <a:rPr lang="cs-CZ" dirty="0" err="1" smtClean="0"/>
              <a:t>Raffael</a:t>
            </a:r>
            <a:r>
              <a:rPr lang="cs-CZ" dirty="0" smtClean="0"/>
              <a:t>. </a:t>
            </a:r>
            <a:r>
              <a:rPr lang="en-US" dirty="0" smtClean="0"/>
              <a:t>Ethical Challenges of the Information Society in the 21</a:t>
            </a:r>
            <a:r>
              <a:rPr lang="en-US" baseline="30000" dirty="0" smtClean="0"/>
              <a:t>st</a:t>
            </a:r>
            <a:r>
              <a:rPr lang="en-US" dirty="0" smtClean="0"/>
              <a:t> Century</a:t>
            </a:r>
            <a:r>
              <a:rPr lang="cs-CZ" dirty="0" smtClean="0"/>
              <a:t>. </a:t>
            </a:r>
            <a:r>
              <a:rPr lang="cs-CZ" dirty="0" smtClean="0"/>
              <a:t>[online] 2000 [cit. 2005-01-10]. Dostupné z: &lt;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capurro.de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infoconcept.html</a:t>
            </a:r>
            <a:r>
              <a:rPr lang="cs-CZ" dirty="0" smtClean="0"/>
              <a:t> &gt;. </a:t>
            </a:r>
          </a:p>
          <a:p>
            <a:r>
              <a:rPr lang="cs-CZ" dirty="0" smtClean="0"/>
              <a:t>CAPURRO, </a:t>
            </a:r>
            <a:r>
              <a:rPr lang="en-US" dirty="0" err="1" smtClean="0"/>
              <a:t>Raffael</a:t>
            </a:r>
            <a:r>
              <a:rPr lang="en-US" dirty="0" smtClean="0"/>
              <a:t>. Moral Issues in Information Science. </a:t>
            </a:r>
            <a:r>
              <a:rPr lang="en-US" i="1" dirty="0" smtClean="0"/>
              <a:t>Journal of Information Science</a:t>
            </a:r>
            <a:r>
              <a:rPr lang="en-US" dirty="0" smtClean="0"/>
              <a:t>. </a:t>
            </a:r>
            <a:r>
              <a:rPr lang="cs-CZ" dirty="0" smtClean="0"/>
              <a:t>1985</a:t>
            </a:r>
            <a:r>
              <a:rPr lang="cs-CZ" dirty="0" smtClean="0"/>
              <a:t>, Vol. 11,  No. 3, str. 113 – 123.</a:t>
            </a:r>
          </a:p>
          <a:p>
            <a:r>
              <a:rPr lang="cs-CZ" dirty="0" smtClean="0"/>
              <a:t>ČINČERA, Jan.</a:t>
            </a:r>
            <a:r>
              <a:rPr lang="cs-CZ" i="1" dirty="0" smtClean="0"/>
              <a:t> Informační etika: </a:t>
            </a:r>
            <a:r>
              <a:rPr lang="cs-CZ" i="1" dirty="0" smtClean="0"/>
              <a:t>Sylabus k bakalářskému studiu informační vědy</a:t>
            </a:r>
            <a:r>
              <a:rPr lang="cs-CZ" dirty="0" smtClean="0"/>
              <a:t>. 1. vyd. Brno : Masarykova univerzita, 2002. 81 s. ISBN 80-210-2981-1. </a:t>
            </a:r>
          </a:p>
          <a:p>
            <a:r>
              <a:rPr lang="cs-CZ" dirty="0" smtClean="0"/>
              <a:t>JANOŠ, Jan. </a:t>
            </a:r>
            <a:r>
              <a:rPr lang="cs-CZ" i="1" dirty="0" smtClean="0"/>
              <a:t>Informační etika. </a:t>
            </a:r>
            <a:r>
              <a:rPr lang="cs-CZ" dirty="0" smtClean="0"/>
              <a:t>1</a:t>
            </a:r>
            <a:r>
              <a:rPr lang="cs-CZ" dirty="0" smtClean="0"/>
              <a:t>. vyd. Praha : Česká informační společnost, 1993. 134 s. </a:t>
            </a:r>
            <a:endParaRPr lang="cs-CZ" dirty="0" smtClean="0"/>
          </a:p>
          <a:p>
            <a:r>
              <a:rPr lang="cs-CZ" dirty="0" smtClean="0"/>
              <a:t> JANKOVSKÝ, Jiří. Etika pro pomáhající profese. 1. vyd. Praha : Triton, 2003. 223 s. ISBN 80-7254-329-6</a:t>
            </a:r>
            <a:r>
              <a:rPr lang="cs-CZ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91512" cy="1420813"/>
          </a:xfrm>
        </p:spPr>
        <p:txBody>
          <a:bodyPr/>
          <a:lstStyle/>
          <a:p>
            <a:pPr algn="ctr"/>
            <a:r>
              <a:rPr lang="cs-CZ" dirty="0"/>
              <a:t>Informační </a:t>
            </a:r>
            <a:r>
              <a:rPr lang="cs-CZ" dirty="0" smtClean="0"/>
              <a:t>etika (IE)</a:t>
            </a:r>
            <a:endParaRPr lang="cs-CZ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136135" cy="52578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100000"/>
            </a:pPr>
            <a:r>
              <a:rPr lang="cs-CZ" dirty="0" smtClean="0"/>
              <a:t>etika </a:t>
            </a:r>
            <a:r>
              <a:rPr lang="cs-CZ" dirty="0"/>
              <a:t>uplatňovaná v praktické činnosti vykonávané ve všech fázích životního cyklu informace profesemi, které mají s životním cyklem informace co do činění </a:t>
            </a:r>
            <a:endParaRPr lang="cs-CZ" dirty="0" smtClean="0"/>
          </a:p>
          <a:p>
            <a:pPr>
              <a:buClr>
                <a:schemeClr val="tx1"/>
              </a:buClr>
              <a:buSzPct val="100000"/>
            </a:pPr>
            <a:r>
              <a:rPr lang="cs-CZ" dirty="0" smtClean="0"/>
              <a:t>široce </a:t>
            </a:r>
            <a:r>
              <a:rPr lang="cs-CZ" dirty="0"/>
              <a:t>vymezené </a:t>
            </a:r>
            <a:r>
              <a:rPr lang="cs-CZ" dirty="0" smtClean="0"/>
              <a:t>– skupina profesionálů:  </a:t>
            </a:r>
            <a:r>
              <a:rPr lang="cs-CZ" dirty="0" err="1"/>
              <a:t>inf</a:t>
            </a:r>
            <a:r>
              <a:rPr lang="cs-CZ" dirty="0"/>
              <a:t>. pracovníci, knihovníci, ale i žurnalisté, vydavatelé či informatici, učitelé či </a:t>
            </a:r>
            <a:r>
              <a:rPr lang="cs-CZ" dirty="0" smtClean="0"/>
              <a:t>politici</a:t>
            </a:r>
          </a:p>
          <a:p>
            <a:pPr>
              <a:buClr>
                <a:schemeClr val="tx1"/>
              </a:buClr>
              <a:buSzPct val="100000"/>
            </a:pPr>
            <a:r>
              <a:rPr lang="cs-CZ" dirty="0" smtClean="0"/>
              <a:t>u </a:t>
            </a:r>
            <a:r>
              <a:rPr lang="cs-CZ" dirty="0"/>
              <a:t>počátků informační etiky stojí zájem o etiku informační práce</a:t>
            </a:r>
            <a:r>
              <a:rPr lang="cs-CZ" sz="3200" dirty="0"/>
              <a:t> </a:t>
            </a:r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655763"/>
          </a:xfrm>
        </p:spPr>
        <p:txBody>
          <a:bodyPr/>
          <a:lstStyle/>
          <a:p>
            <a:pPr algn="ctr"/>
            <a:r>
              <a:rPr lang="cs-CZ"/>
              <a:t>Informační etika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00000"/>
            </a:pPr>
            <a:r>
              <a:rPr lang="cs-CZ" dirty="0"/>
              <a:t>pojem informační etika poprvé použit v roce </a:t>
            </a:r>
            <a:r>
              <a:rPr lang="cs-CZ" dirty="0" smtClean="0"/>
              <a:t>1988: </a:t>
            </a: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</a:t>
            </a:r>
            <a:r>
              <a:rPr lang="cs-CZ" b="1" dirty="0">
                <a:cs typeface="Arial" charset="0"/>
              </a:rPr>
              <a:t>Rafael </a:t>
            </a:r>
            <a:r>
              <a:rPr lang="cs-CZ" b="1" dirty="0" err="1">
                <a:cs typeface="Arial" charset="0"/>
              </a:rPr>
              <a:t>Capurro</a:t>
            </a:r>
            <a:r>
              <a:rPr lang="cs-CZ" dirty="0">
                <a:cs typeface="Arial" charset="0"/>
              </a:rPr>
              <a:t>: </a:t>
            </a:r>
            <a:r>
              <a:rPr lang="cs-CZ" dirty="0" err="1"/>
              <a:t>Informationnsethos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Informationsethik</a:t>
            </a:r>
            <a:r>
              <a:rPr lang="cs-CZ" dirty="0"/>
              <a:t>, zakladatel Mezinárodního centra pro </a:t>
            </a:r>
            <a:r>
              <a:rPr lang="cs-CZ" dirty="0" err="1"/>
              <a:t>inf</a:t>
            </a:r>
            <a:r>
              <a:rPr lang="cs-CZ" dirty="0"/>
              <a:t>. etiku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</a:t>
            </a:r>
            <a:r>
              <a:rPr lang="cs-CZ" b="1" dirty="0"/>
              <a:t>Robert</a:t>
            </a:r>
            <a:r>
              <a:rPr lang="cs-CZ" dirty="0"/>
              <a:t> </a:t>
            </a:r>
            <a:r>
              <a:rPr lang="cs-CZ" b="1" dirty="0" err="1"/>
              <a:t>Hauptman</a:t>
            </a:r>
            <a:r>
              <a:rPr lang="cs-CZ" dirty="0"/>
              <a:t>: </a:t>
            </a:r>
            <a:r>
              <a:rPr lang="cs-CZ" dirty="0" err="1"/>
              <a:t>Ethical</a:t>
            </a:r>
            <a:r>
              <a:rPr lang="cs-CZ" dirty="0"/>
              <a:t> </a:t>
            </a:r>
            <a:r>
              <a:rPr lang="cs-CZ" dirty="0" err="1"/>
              <a:t>Challenges</a:t>
            </a:r>
            <a:r>
              <a:rPr lang="cs-CZ" dirty="0"/>
              <a:t> in </a:t>
            </a:r>
            <a:r>
              <a:rPr lang="cs-CZ" dirty="0" err="1"/>
              <a:t>Librarianship</a:t>
            </a:r>
            <a:r>
              <a:rPr lang="cs-CZ" dirty="0"/>
              <a:t>. V roce 1992 zakládá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 smtClean="0"/>
              <a:t>Ethics</a:t>
            </a:r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18487" cy="1420813"/>
          </a:xfrm>
        </p:spPr>
        <p:txBody>
          <a:bodyPr/>
          <a:lstStyle/>
          <a:p>
            <a:pPr algn="ctr"/>
            <a:r>
              <a:rPr lang="cs-CZ"/>
              <a:t>Informační etika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136135" cy="52578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100000"/>
            </a:pPr>
            <a:r>
              <a:rPr lang="cs-CZ" b="1" dirty="0" err="1"/>
              <a:t>Cappuro</a:t>
            </a:r>
            <a:r>
              <a:rPr lang="cs-CZ" dirty="0"/>
              <a:t> chápe </a:t>
            </a:r>
            <a:r>
              <a:rPr lang="cs-CZ" dirty="0" err="1"/>
              <a:t>inf</a:t>
            </a:r>
            <a:r>
              <a:rPr lang="cs-CZ" dirty="0"/>
              <a:t>. etiku jako: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</a:t>
            </a:r>
            <a:r>
              <a:rPr lang="cs-CZ" dirty="0"/>
              <a:t> </a:t>
            </a:r>
            <a:r>
              <a:rPr lang="cs-CZ" b="1" dirty="0"/>
              <a:t>popisnou teorii</a:t>
            </a:r>
            <a:r>
              <a:rPr lang="cs-CZ" dirty="0"/>
              <a:t> mocenských struktur a jejich vlivu na přístup k informacím a tradicím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</a:t>
            </a:r>
            <a:r>
              <a:rPr lang="cs-CZ" dirty="0"/>
              <a:t> v současném světě i v minulých epochách a různých kulturách</a:t>
            </a:r>
          </a:p>
          <a:p>
            <a:pPr>
              <a:buClr>
                <a:schemeClr val="tx1"/>
              </a:buClr>
              <a:buSzPct val="100000"/>
            </a:pPr>
            <a:r>
              <a:rPr lang="cs-CZ" dirty="0" err="1"/>
              <a:t>inf</a:t>
            </a:r>
            <a:r>
              <a:rPr lang="cs-CZ" dirty="0"/>
              <a:t>. etika má i </a:t>
            </a:r>
            <a:r>
              <a:rPr lang="cs-CZ" b="1" dirty="0"/>
              <a:t>hodnotící rovinu</a:t>
            </a:r>
            <a:r>
              <a:rPr lang="cs-CZ" dirty="0"/>
              <a:t>: </a:t>
            </a:r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   kritizuje morální přístupy a </a:t>
            </a:r>
            <a:endParaRPr lang="cs-CZ" dirty="0" smtClean="0"/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</a:t>
            </a:r>
            <a:r>
              <a:rPr lang="cs-CZ" dirty="0" smtClean="0"/>
              <a:t>   tradice v </a:t>
            </a:r>
            <a:r>
              <a:rPr lang="cs-CZ" dirty="0" err="1"/>
              <a:t>inf</a:t>
            </a:r>
            <a:r>
              <a:rPr lang="cs-CZ" dirty="0"/>
              <a:t>. sektoru na </a:t>
            </a:r>
            <a:endParaRPr lang="cs-CZ" dirty="0" smtClean="0"/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</a:t>
            </a:r>
            <a:r>
              <a:rPr lang="cs-CZ" dirty="0" smtClean="0"/>
              <a:t>   individuální </a:t>
            </a:r>
            <a:r>
              <a:rPr lang="cs-CZ" dirty="0"/>
              <a:t>i </a:t>
            </a:r>
            <a:r>
              <a:rPr lang="cs-CZ" dirty="0" smtClean="0"/>
              <a:t>kolektivní </a:t>
            </a:r>
            <a:r>
              <a:rPr lang="cs-CZ" dirty="0"/>
              <a:t>úrovni</a:t>
            </a:r>
          </a:p>
        </p:txBody>
      </p:sp>
      <p:pic>
        <p:nvPicPr>
          <p:cNvPr id="4100" name="Picture 4" descr="matamonito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21088"/>
            <a:ext cx="2400300" cy="2400300"/>
          </a:xfrm>
          <a:prstGeom prst="rect">
            <a:avLst/>
          </a:prstGeom>
          <a:noFill/>
        </p:spPr>
      </p:pic>
      <p:grpSp>
        <p:nvGrpSpPr>
          <p:cNvPr id="5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6" name="Obdélník 5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algn="ctr"/>
            <a:r>
              <a:rPr lang="cs-CZ"/>
              <a:t>Informační etika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136135" cy="5373687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00000"/>
            </a:pPr>
            <a:r>
              <a:rPr lang="cs-CZ" b="1" dirty="0" err="1"/>
              <a:t>inf</a:t>
            </a:r>
            <a:r>
              <a:rPr lang="cs-CZ" b="1" dirty="0"/>
              <a:t>. etika</a:t>
            </a:r>
            <a:r>
              <a:rPr lang="cs-CZ" dirty="0"/>
              <a:t> </a:t>
            </a:r>
            <a:r>
              <a:rPr lang="cs-CZ" b="1" dirty="0"/>
              <a:t>se</a:t>
            </a:r>
            <a:r>
              <a:rPr lang="cs-CZ" dirty="0"/>
              <a:t> dle </a:t>
            </a:r>
            <a:r>
              <a:rPr lang="cs-CZ" dirty="0" err="1"/>
              <a:t>Capurra</a:t>
            </a:r>
            <a:r>
              <a:rPr lang="cs-CZ" dirty="0"/>
              <a:t> </a:t>
            </a:r>
            <a:r>
              <a:rPr lang="cs-CZ" b="1" dirty="0"/>
              <a:t>zabývá</a:t>
            </a:r>
            <a:r>
              <a:rPr lang="cs-CZ" dirty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vývojem morálních hodnot v informační oblasti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vývojem etických konfliktů v </a:t>
            </a:r>
            <a:r>
              <a:rPr lang="cs-CZ" dirty="0" err="1">
                <a:cs typeface="Arial" charset="0"/>
              </a:rPr>
              <a:t>inf</a:t>
            </a:r>
            <a:r>
              <a:rPr lang="cs-CZ" dirty="0">
                <a:cs typeface="Arial" charset="0"/>
              </a:rPr>
              <a:t>. oblasti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skrytými rozpory a záměry </a:t>
            </a:r>
            <a:r>
              <a:rPr lang="cs-CZ" dirty="0" smtClean="0">
                <a:cs typeface="Arial" charset="0"/>
              </a:rPr>
              <a:t>v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 </a:t>
            </a:r>
            <a:r>
              <a:rPr lang="cs-CZ" dirty="0" smtClean="0">
                <a:cs typeface="Arial" charset="0"/>
              </a:rPr>
              <a:t>    </a:t>
            </a:r>
            <a:r>
              <a:rPr lang="cs-CZ" dirty="0" err="1">
                <a:cs typeface="Arial" charset="0"/>
              </a:rPr>
              <a:t>inf</a:t>
            </a:r>
            <a:r>
              <a:rPr lang="cs-CZ" dirty="0">
                <a:cs typeface="Arial" charset="0"/>
              </a:rPr>
              <a:t>. teorii a praxi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informačními mýty a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     dezinformacemi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vysvětluje vytváření nových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     mocenských struktur v </a:t>
            </a:r>
            <a:r>
              <a:rPr lang="cs-CZ" dirty="0" err="1">
                <a:cs typeface="Arial" charset="0"/>
              </a:rPr>
              <a:t>inf</a:t>
            </a:r>
            <a:r>
              <a:rPr lang="cs-CZ" dirty="0">
                <a:cs typeface="Arial" charset="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     oblasti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dirty="0">
              <a:cs typeface="Arial" charset="0"/>
            </a:endParaRPr>
          </a:p>
          <a:p>
            <a:pPr>
              <a:lnSpc>
                <a:spcPct val="80000"/>
              </a:lnSpc>
            </a:pPr>
            <a:endParaRPr lang="cs-CZ" dirty="0"/>
          </a:p>
        </p:txBody>
      </p:sp>
      <p:pic>
        <p:nvPicPr>
          <p:cNvPr id="5125" name="Picture 5" descr="bannedbo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532040"/>
            <a:ext cx="2447676" cy="3325960"/>
          </a:xfrm>
          <a:prstGeom prst="rect">
            <a:avLst/>
          </a:prstGeom>
          <a:noFill/>
        </p:spPr>
      </p:pic>
      <p:grpSp>
        <p:nvGrpSpPr>
          <p:cNvPr id="5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6" name="Obdélník 5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91512" cy="1420813"/>
          </a:xfrm>
        </p:spPr>
        <p:txBody>
          <a:bodyPr/>
          <a:lstStyle/>
          <a:p>
            <a:pPr algn="ctr"/>
            <a:r>
              <a:rPr lang="cs-CZ"/>
              <a:t>Informační etika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496300" cy="5257800"/>
          </a:xfrm>
        </p:spPr>
        <p:txBody>
          <a:bodyPr/>
          <a:lstStyle/>
          <a:p>
            <a:pPr>
              <a:buClr>
                <a:schemeClr val="tx1"/>
              </a:buClr>
              <a:buSzPct val="100000"/>
            </a:pPr>
            <a:r>
              <a:rPr lang="cs-CZ" sz="3200" dirty="0" err="1"/>
              <a:t>Capurro</a:t>
            </a:r>
            <a:r>
              <a:rPr lang="cs-CZ" sz="3200" dirty="0"/>
              <a:t> hledá původ </a:t>
            </a:r>
            <a:r>
              <a:rPr lang="cs-CZ" sz="3200" dirty="0" err="1"/>
              <a:t>inf</a:t>
            </a:r>
            <a:r>
              <a:rPr lang="cs-CZ" sz="3200" dirty="0"/>
              <a:t>. etiky ve starověku – v západním světě </a:t>
            </a:r>
            <a:r>
              <a:rPr lang="cs-CZ" sz="3200" b="1" dirty="0"/>
              <a:t>historicky tři základní problémy</a:t>
            </a:r>
            <a:r>
              <a:rPr lang="cs-CZ" sz="3200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cs-CZ" sz="3200" dirty="0">
                <a:cs typeface="Arial" charset="0"/>
              </a:rPr>
              <a:t>→ antika – problém svobody projevu</a:t>
            </a:r>
          </a:p>
          <a:p>
            <a:pPr>
              <a:buFont typeface="Wingdings" pitchFamily="2" charset="2"/>
              <a:buNone/>
            </a:pPr>
            <a:r>
              <a:rPr lang="cs-CZ" sz="3200" dirty="0">
                <a:cs typeface="Arial" charset="0"/>
              </a:rPr>
              <a:t>→ novověk – problém svobody tisku</a:t>
            </a:r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sz="3200" dirty="0">
                <a:cs typeface="Arial" charset="0"/>
              </a:rPr>
              <a:t>→ současnost – problém svobodného přístupu</a:t>
            </a:r>
            <a:endParaRPr lang="cs-CZ" dirty="0"/>
          </a:p>
        </p:txBody>
      </p:sp>
      <p:pic>
        <p:nvPicPr>
          <p:cNvPr id="25604" name="Picture 4" descr="free spee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4868863"/>
            <a:ext cx="3025775" cy="19891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5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6" name="Obdélník 5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Informační etika je umění a věda usilující o zvýšení citlivosti a uplatnění metod při posuzování morálních hodnot a činností v oblasti aplikace informací a informačních technologií v životě společnosti. </a:t>
            </a:r>
            <a:endParaRPr lang="cs-CZ" dirty="0" smtClean="0"/>
          </a:p>
          <a:p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etika znamená něco jiného pro odborníky z různých oblastí:</a:t>
            </a:r>
          </a:p>
          <a:p>
            <a:r>
              <a:rPr lang="cs-CZ" dirty="0" smtClean="0"/>
              <a:t>Počítačová věda (počítačová etika)</a:t>
            </a:r>
          </a:p>
          <a:p>
            <a:r>
              <a:rPr lang="cs-CZ" dirty="0" smtClean="0"/>
              <a:t>Ekonomie a management (obchodní etika)</a:t>
            </a:r>
          </a:p>
          <a:p>
            <a:r>
              <a:rPr lang="cs-CZ" dirty="0" smtClean="0"/>
              <a:t>Medicína (lékařská etika)</a:t>
            </a:r>
          </a:p>
          <a:p>
            <a:r>
              <a:rPr lang="cs-CZ" dirty="0" smtClean="0"/>
              <a:t>Filozofie informace</a:t>
            </a:r>
          </a:p>
          <a:p>
            <a:r>
              <a:rPr lang="cs-CZ" dirty="0" smtClean="0"/>
              <a:t>Knihovní a informační věda</a:t>
            </a:r>
          </a:p>
          <a:p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18487" cy="1420813"/>
          </a:xfrm>
        </p:spPr>
        <p:txBody>
          <a:bodyPr/>
          <a:lstStyle/>
          <a:p>
            <a:pPr algn="ctr"/>
            <a:r>
              <a:rPr lang="cs-CZ"/>
              <a:t>Informační etika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08143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b="1" dirty="0">
              <a:cs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b="1" dirty="0">
              <a:cs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cs typeface="Arial" charset="0"/>
              </a:rPr>
              <a:t>oblasti jimiž se primárně zabývá</a:t>
            </a:r>
            <a:r>
              <a:rPr lang="cs-CZ" dirty="0">
                <a:cs typeface="Arial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právo na informace, obchodování s informacemi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ochrana soukromí, obchodního tajemství, autorských práv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svoboda projevu a její zneužívání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šíření dezinformací, lživých informací, pomluv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omezování lidské svobody informačními systémy</a:t>
            </a:r>
          </a:p>
        </p:txBody>
      </p:sp>
      <p:pic>
        <p:nvPicPr>
          <p:cNvPr id="26629" name="Picture 5" descr="freedom of in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04813"/>
            <a:ext cx="2160587" cy="2205037"/>
          </a:xfrm>
          <a:prstGeom prst="rect">
            <a:avLst/>
          </a:prstGeom>
          <a:noFill/>
        </p:spPr>
      </p:pic>
      <p:grpSp>
        <p:nvGrpSpPr>
          <p:cNvPr id="5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6" name="Obdélník 5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998</Words>
  <Application>Microsoft Office PowerPoint</Application>
  <PresentationFormat>Předvádění na obrazovce (4:3)</PresentationFormat>
  <Paragraphs>119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Etika</vt:lpstr>
      <vt:lpstr>Informační etika (IE)</vt:lpstr>
      <vt:lpstr>Informační etika</vt:lpstr>
      <vt:lpstr>Informační etika</vt:lpstr>
      <vt:lpstr>Informační etika</vt:lpstr>
      <vt:lpstr>Informační etika</vt:lpstr>
      <vt:lpstr>Základní definice</vt:lpstr>
      <vt:lpstr>Rozsah IE</vt:lpstr>
      <vt:lpstr>Informační etika</vt:lpstr>
      <vt:lpstr>Informační etika</vt:lpstr>
      <vt:lpstr>Informační etika</vt:lpstr>
      <vt:lpstr>Informační etika</vt:lpstr>
      <vt:lpstr>Počítačová etika </vt:lpstr>
      <vt:lpstr>Počítačová etika</vt:lpstr>
      <vt:lpstr>Snímek 15</vt:lpstr>
      <vt:lpstr>Antiplagiátorská politika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informační etiky  </dc:title>
  <dc:creator>Michal</dc:creator>
  <cp:lastModifiedBy>Michal</cp:lastModifiedBy>
  <cp:revision>4</cp:revision>
  <dcterms:created xsi:type="dcterms:W3CDTF">2011-04-15T06:39:54Z</dcterms:created>
  <dcterms:modified xsi:type="dcterms:W3CDTF">2011-04-16T23:02:42Z</dcterms:modified>
</cp:coreProperties>
</file>