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1" r:id="rId4"/>
    <p:sldId id="267" r:id="rId5"/>
    <p:sldId id="266" r:id="rId6"/>
    <p:sldId id="268" r:id="rId7"/>
    <p:sldId id="272" r:id="rId8"/>
    <p:sldId id="274" r:id="rId9"/>
    <p:sldId id="276" r:id="rId10"/>
    <p:sldId id="273" r:id="rId11"/>
    <p:sldId id="269" r:id="rId12"/>
    <p:sldId id="275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5729-E158-4FA9-9A6C-BC6D614F134F}" type="datetimeFigureOut">
              <a:rPr lang="cs-CZ" smtClean="0"/>
              <a:pPr/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20345433?a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– humanitně:  měřitelná aktivita organismu, projevující se jako reakce na podněty (vnitřní, vnější). Zkoumá fyziologie, psychologie.</a:t>
            </a:r>
          </a:p>
          <a:p>
            <a:r>
              <a:rPr lang="cs-CZ" dirty="0" smtClean="0"/>
              <a:t>Nelze se nechovat – chování je fenomén</a:t>
            </a:r>
          </a:p>
          <a:p>
            <a:r>
              <a:rPr lang="cs-CZ" dirty="0" smtClean="0"/>
              <a:t>v psychologii zkoumáno v rámci behaviorismu, empirické studium vztahů mezi stimuly a reakcemi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pro zjišťování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Rozhovor </a:t>
            </a:r>
            <a:r>
              <a:rPr lang="cs-CZ" sz="2400" dirty="0"/>
              <a:t>(individuální, skupinový, ...)</a:t>
            </a:r>
          </a:p>
          <a:p>
            <a:pPr>
              <a:lnSpc>
                <a:spcPct val="90000"/>
              </a:lnSpc>
            </a:pPr>
            <a:r>
              <a:rPr lang="cs-CZ" dirty="0"/>
              <a:t>Dotazník</a:t>
            </a:r>
          </a:p>
          <a:p>
            <a:pPr>
              <a:lnSpc>
                <a:spcPct val="90000"/>
              </a:lnSpc>
            </a:pPr>
            <a:r>
              <a:rPr lang="cs-CZ" dirty="0"/>
              <a:t>Pozorování</a:t>
            </a:r>
          </a:p>
          <a:p>
            <a:pPr>
              <a:lnSpc>
                <a:spcPct val="90000"/>
              </a:lnSpc>
            </a:pPr>
            <a:r>
              <a:rPr lang="cs-CZ" dirty="0"/>
              <a:t>Deník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transakčních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webových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Citační analýza</a:t>
            </a:r>
          </a:p>
          <a:p>
            <a:pPr>
              <a:lnSpc>
                <a:spcPct val="90000"/>
              </a:lnSpc>
            </a:pPr>
            <a:r>
              <a:rPr lang="cs-CZ" dirty="0"/>
              <a:t>Knihovní </a:t>
            </a:r>
            <a:r>
              <a:rPr lang="cs-CZ" dirty="0" smtClean="0"/>
              <a:t>statistiky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02479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Interdisciplinarita IB</a:t>
            </a:r>
            <a:endParaRPr 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Sociologie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smtClean="0"/>
              <a:t>Sociální psychologie</a:t>
            </a:r>
          </a:p>
          <a:p>
            <a:r>
              <a:rPr lang="cs-CZ" dirty="0" smtClean="0"/>
              <a:t>Filozofie</a:t>
            </a:r>
          </a:p>
          <a:p>
            <a:r>
              <a:rPr lang="cs-CZ" dirty="0" smtClean="0"/>
              <a:t>Kognitivní vědy</a:t>
            </a:r>
          </a:p>
          <a:p>
            <a:r>
              <a:rPr lang="cs-CZ" dirty="0" smtClean="0"/>
              <a:t>Informatika </a:t>
            </a:r>
          </a:p>
          <a:p>
            <a:r>
              <a:rPr lang="cs-CZ" dirty="0" smtClean="0"/>
              <a:t>Sémiotika</a:t>
            </a:r>
          </a:p>
          <a:p>
            <a:r>
              <a:rPr lang="en-US" dirty="0" smtClean="0"/>
              <a:t>Amanda Spink - Information Behavior: An Evolutionary Instinct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http://vimeo.com/20345433?ab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Všeobecný model informačního chování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Wilsonův model informačního </a:t>
            </a:r>
            <a:r>
              <a:rPr lang="cs-CZ" sz="2400" dirty="0" smtClean="0"/>
              <a:t>chování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1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9055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58867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BATES, </a:t>
            </a:r>
            <a:r>
              <a:rPr lang="cs-CZ" dirty="0" err="1" smtClean="0"/>
              <a:t>Marcia</a:t>
            </a:r>
            <a:r>
              <a:rPr lang="cs-CZ" dirty="0" smtClean="0"/>
              <a:t> J. </a:t>
            </a:r>
            <a:r>
              <a:rPr lang="en-US" dirty="0" smtClean="0"/>
              <a:t>The </a:t>
            </a:r>
            <a:r>
              <a:rPr lang="en-US" dirty="0" smtClean="0"/>
              <a:t>Design of Browsing and </a:t>
            </a:r>
            <a:r>
              <a:rPr lang="en-US" dirty="0" err="1" smtClean="0"/>
              <a:t>Berrypicking</a:t>
            </a:r>
            <a:r>
              <a:rPr lang="en-US" dirty="0" smtClean="0"/>
              <a:t> Techniques for the Online Search </a:t>
            </a:r>
            <a:r>
              <a:rPr lang="en-US" dirty="0" smtClean="0"/>
              <a:t>Interface</a:t>
            </a:r>
            <a:r>
              <a:rPr lang="cs-CZ" dirty="0" smtClean="0"/>
              <a:t>. </a:t>
            </a:r>
            <a:r>
              <a:rPr lang="en-US" dirty="0" smtClean="0"/>
              <a:t>Online Review</a:t>
            </a:r>
            <a:r>
              <a:rPr lang="cs-CZ" dirty="0" smtClean="0"/>
              <a:t>. 1989, Vol. </a:t>
            </a:r>
            <a:r>
              <a:rPr lang="en-US" dirty="0" smtClean="0"/>
              <a:t>13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No. </a:t>
            </a:r>
            <a:r>
              <a:rPr lang="en-US" dirty="0" smtClean="0"/>
              <a:t>5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s. </a:t>
            </a:r>
            <a:r>
              <a:rPr lang="en-US" dirty="0" smtClean="0"/>
              <a:t>407-</a:t>
            </a:r>
            <a:r>
              <a:rPr lang="cs-CZ" dirty="0" smtClean="0"/>
              <a:t>4</a:t>
            </a:r>
            <a:r>
              <a:rPr lang="en-US" dirty="0" smtClean="0"/>
              <a:t>24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WILSON, Tom D. </a:t>
            </a:r>
            <a:r>
              <a:rPr lang="en-US" dirty="0" smtClean="0"/>
              <a:t>Models in information </a:t>
            </a:r>
            <a:r>
              <a:rPr lang="en-US" dirty="0" smtClean="0"/>
              <a:t>behavior research</a:t>
            </a:r>
            <a:r>
              <a:rPr lang="cs-CZ" dirty="0" smtClean="0"/>
              <a:t>.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Documentation</a:t>
            </a:r>
            <a:r>
              <a:rPr lang="cs-CZ" dirty="0" smtClean="0"/>
              <a:t>. 1999, Vol</a:t>
            </a:r>
            <a:r>
              <a:rPr lang="cs-CZ" dirty="0" smtClean="0"/>
              <a:t>. 55, No. </a:t>
            </a:r>
            <a:r>
              <a:rPr lang="cs-CZ" dirty="0" smtClean="0"/>
              <a:t>3, s. 249–270.</a:t>
            </a:r>
            <a:endParaRPr lang="cs-CZ" dirty="0" smtClean="0"/>
          </a:p>
          <a:p>
            <a:r>
              <a:rPr lang="cs-CZ" dirty="0" smtClean="0"/>
              <a:t> STEINEROVÁ, Jela. </a:t>
            </a:r>
            <a:r>
              <a:rPr lang="cs-CZ" dirty="0" err="1" smtClean="0"/>
              <a:t>Informačné</a:t>
            </a:r>
            <a:r>
              <a:rPr lang="cs-CZ" dirty="0" smtClean="0"/>
              <a:t> </a:t>
            </a:r>
            <a:r>
              <a:rPr lang="cs-CZ" dirty="0" err="1" smtClean="0"/>
              <a:t>správanie</a:t>
            </a:r>
            <a:r>
              <a:rPr lang="cs-CZ" dirty="0" smtClean="0"/>
              <a:t>: </a:t>
            </a:r>
            <a:r>
              <a:rPr lang="cs-CZ" dirty="0" err="1" smtClean="0"/>
              <a:t>Pohľady</a:t>
            </a:r>
            <a:r>
              <a:rPr lang="cs-CZ" dirty="0" smtClean="0"/>
              <a:t> </a:t>
            </a:r>
            <a:r>
              <a:rPr lang="cs-CZ" dirty="0" err="1" smtClean="0"/>
              <a:t>informačnej</a:t>
            </a:r>
            <a:r>
              <a:rPr lang="cs-CZ" dirty="0" smtClean="0"/>
              <a:t> </a:t>
            </a:r>
            <a:r>
              <a:rPr lang="cs-CZ" dirty="0" err="1" smtClean="0"/>
              <a:t>vedy</a:t>
            </a:r>
            <a:r>
              <a:rPr lang="cs-CZ" dirty="0" smtClean="0"/>
              <a:t>. 1. vyd. Bratislava : Centrum VTI SR, 2005. 189 s. ISBN 80-85165-90-2.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Informační </a:t>
            </a:r>
            <a:r>
              <a:rPr lang="cs-CZ" sz="4000" dirty="0" smtClean="0"/>
              <a:t>chování - IB</a:t>
            </a:r>
            <a:endParaRPr lang="cs-CZ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Zpracování a využívání informací: projev života organizmů</a:t>
            </a:r>
          </a:p>
          <a:p>
            <a:r>
              <a:rPr lang="cs-CZ" sz="2400" dirty="0" smtClean="0"/>
              <a:t>Informační chování člověka – úroveň:</a:t>
            </a:r>
          </a:p>
          <a:p>
            <a:pPr lvl="1"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ndividuální</a:t>
            </a:r>
          </a:p>
          <a:p>
            <a:pPr lvl="1">
              <a:buFontTx/>
              <a:buChar char="-"/>
            </a:pPr>
            <a:r>
              <a:rPr lang="cs-CZ" dirty="0" smtClean="0"/>
              <a:t>skupinová (organizace, komunity)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400" dirty="0" smtClean="0"/>
              <a:t>Kontexty:</a:t>
            </a:r>
          </a:p>
          <a:p>
            <a:pPr lvl="1"/>
            <a:r>
              <a:rPr lang="cs-CZ" dirty="0" smtClean="0"/>
              <a:t> informační zdroje (typy)</a:t>
            </a:r>
          </a:p>
          <a:p>
            <a:pPr lvl="1"/>
            <a:r>
              <a:rPr lang="cs-CZ" dirty="0" smtClean="0"/>
              <a:t> elektronické informační prostředí  </a:t>
            </a:r>
          </a:p>
          <a:p>
            <a:pPr lvl="1"/>
            <a:r>
              <a:rPr lang="cs-CZ" dirty="0" smtClean="0"/>
              <a:t>média</a:t>
            </a:r>
          </a:p>
          <a:p>
            <a:pPr lvl="1"/>
            <a:r>
              <a:rPr lang="cs-CZ" dirty="0" smtClean="0"/>
              <a:t>různé místa, prostory</a:t>
            </a:r>
          </a:p>
          <a:p>
            <a:pPr lvl="1"/>
            <a:r>
              <a:rPr lang="cs-CZ" dirty="0" smtClean="0"/>
              <a:t>pracovní skupiny</a:t>
            </a:r>
          </a:p>
          <a:p>
            <a:pPr lvl="1"/>
            <a:endParaRPr lang="en-US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Informační </a:t>
            </a:r>
            <a:r>
              <a:rPr lang="cs-CZ" dirty="0"/>
              <a:t>chování - IB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Chování člověka, systému či organismu ve vztahu k informačním zdrojům a informacím (Steinerová, 2005)</a:t>
            </a:r>
          </a:p>
          <a:p>
            <a:r>
              <a:rPr lang="cs-CZ" dirty="0" smtClean="0"/>
              <a:t>Široký význam: interakce lidí s informačními systémy a zdroji v sociálních situacích</a:t>
            </a:r>
          </a:p>
          <a:p>
            <a:r>
              <a:rPr lang="cs-CZ" dirty="0" smtClean="0"/>
              <a:t>Užší význam: informační chování člověka při hledání informací (interakce člověk zdroj/systém)</a:t>
            </a:r>
          </a:p>
          <a:p>
            <a:pPr>
              <a:buFontTx/>
              <a:buChar char="-"/>
            </a:pPr>
            <a:r>
              <a:rPr lang="cs-CZ" dirty="0" smtClean="0"/>
              <a:t>sociálně podmíněné</a:t>
            </a:r>
          </a:p>
          <a:p>
            <a:pPr>
              <a:buFontTx/>
              <a:buChar char="-"/>
            </a:pPr>
            <a:r>
              <a:rPr lang="cs-CZ" dirty="0" smtClean="0"/>
              <a:t>situačně podmíněné</a:t>
            </a:r>
          </a:p>
          <a:p>
            <a:pPr>
              <a:buFontTx/>
              <a:buChar char="-"/>
            </a:pPr>
            <a:r>
              <a:rPr lang="cs-CZ" dirty="0" smtClean="0"/>
              <a:t>kulturně podmíněné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7605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chování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Víceúrovňová integrovaná lidská aktivita vyplývající z adaptace člověka na informační prostředí</a:t>
            </a:r>
          </a:p>
          <a:p>
            <a:r>
              <a:rPr lang="cs-CZ" sz="2800" dirty="0" smtClean="0"/>
              <a:t>Obsahuje </a:t>
            </a:r>
            <a:r>
              <a:rPr lang="cs-CZ" sz="2800" dirty="0" err="1" smtClean="0"/>
              <a:t>senzomotorické</a:t>
            </a:r>
            <a:r>
              <a:rPr lang="cs-CZ" sz="2800" dirty="0" smtClean="0"/>
              <a:t>, neurofyziologické, kognitivní, afektivní a sociální složky</a:t>
            </a:r>
          </a:p>
          <a:p>
            <a:r>
              <a:rPr lang="cs-CZ" sz="2800" dirty="0" smtClean="0"/>
              <a:t>Integrující prvek: konstruktivní hledání významu informací</a:t>
            </a:r>
          </a:p>
          <a:p>
            <a:r>
              <a:rPr lang="cs-CZ" sz="2800" dirty="0" smtClean="0"/>
              <a:t>Včlenění do komunikačních aktů, řešení problémů, životních situací, institucí</a:t>
            </a:r>
          </a:p>
          <a:p>
            <a:r>
              <a:rPr lang="cs-CZ" sz="2800" dirty="0" smtClean="0"/>
              <a:t>Výzkum:</a:t>
            </a:r>
          </a:p>
          <a:p>
            <a:pPr>
              <a:buFontTx/>
              <a:buChar char="-"/>
            </a:pPr>
            <a:r>
              <a:rPr lang="cs-CZ" sz="2800" dirty="0" smtClean="0"/>
              <a:t>uživatelů</a:t>
            </a:r>
          </a:p>
          <a:p>
            <a:pPr>
              <a:buFontTx/>
              <a:buChar char="-"/>
            </a:pPr>
            <a:r>
              <a:rPr lang="cs-CZ" sz="2800" dirty="0" smtClean="0"/>
              <a:t>užívání informací</a:t>
            </a:r>
          </a:p>
          <a:p>
            <a:pPr>
              <a:buFontTx/>
              <a:buChar char="-"/>
            </a:pPr>
            <a:r>
              <a:rPr lang="cs-CZ" sz="2800" dirty="0" smtClean="0"/>
              <a:t>informačních potřeb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Trojvrstevný model IB</a:t>
            </a:r>
            <a:endParaRPr lang="en-US" dirty="0"/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687372" y="5962796"/>
            <a:ext cx="2746788" cy="34441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sk-SK" sz="1600" dirty="0" smtClean="0"/>
              <a:t>Ložiskový </a:t>
            </a:r>
            <a:r>
              <a:rPr lang="sk-SK" sz="1600" dirty="0"/>
              <a:t>model (</a:t>
            </a:r>
            <a:r>
              <a:rPr lang="sk-SK" sz="1600" dirty="0" err="1"/>
              <a:t>Wilson</a:t>
            </a:r>
            <a:r>
              <a:rPr lang="sk-SK" sz="1600" dirty="0"/>
              <a:t>, 1999)</a:t>
            </a:r>
            <a:endParaRPr lang="en-US" sz="1600" dirty="0"/>
          </a:p>
        </p:txBody>
      </p:sp>
      <p:grpSp>
        <p:nvGrpSpPr>
          <p:cNvPr id="2" name="Group 19"/>
          <p:cNvGrpSpPr>
            <a:grpSpLocks noChangeAspect="1"/>
          </p:cNvGrpSpPr>
          <p:nvPr/>
        </p:nvGrpSpPr>
        <p:grpSpPr bwMode="auto">
          <a:xfrm>
            <a:off x="5004048" y="1628800"/>
            <a:ext cx="3969924" cy="4506203"/>
            <a:chOff x="2448" y="1680"/>
            <a:chExt cx="7200" cy="4320"/>
          </a:xfrm>
        </p:grpSpPr>
        <p:sp>
          <p:nvSpPr>
            <p:cNvPr id="10260" name="AutoShape 20"/>
            <p:cNvSpPr>
              <a:spLocks noChangeAspect="1" noChangeArrowheads="1"/>
            </p:cNvSpPr>
            <p:nvPr/>
          </p:nvSpPr>
          <p:spPr bwMode="auto">
            <a:xfrm>
              <a:off x="2448" y="16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3657" y="1989"/>
              <a:ext cx="3900" cy="35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4908" y="2143"/>
              <a:ext cx="150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Informační chování</a:t>
              </a:r>
              <a:endParaRPr lang="cs-CZ" dirty="0">
                <a:latin typeface="Verdana" pitchFamily="34" charset="0"/>
              </a:endParaRPr>
            </a:p>
          </p:txBody>
        </p:sp>
        <p:sp>
          <p:nvSpPr>
            <p:cNvPr id="10263" name="Oval 23"/>
            <p:cNvSpPr>
              <a:spLocks noChangeArrowheads="1"/>
            </p:cNvSpPr>
            <p:nvPr/>
          </p:nvSpPr>
          <p:spPr bwMode="auto">
            <a:xfrm>
              <a:off x="4308" y="2914"/>
              <a:ext cx="2700" cy="26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5058" y="3223"/>
              <a:ext cx="135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Chování při vyhledávání</a:t>
              </a:r>
              <a:r>
                <a:rPr lang="cs-CZ" sz="900" dirty="0" smtClean="0">
                  <a:latin typeface="Verdana" pitchFamily="34" charset="0"/>
                </a:rPr>
                <a:t> 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inf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5" name="Oval 25"/>
            <p:cNvSpPr>
              <a:spLocks noChangeArrowheads="1"/>
            </p:cNvSpPr>
            <p:nvPr/>
          </p:nvSpPr>
          <p:spPr bwMode="auto">
            <a:xfrm>
              <a:off x="4908" y="3994"/>
              <a:ext cx="1650" cy="15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5208" y="4303"/>
              <a:ext cx="12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Chování při 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inf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 průzkumu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Obdélník 2"/>
          <p:cNvSpPr/>
          <p:nvPr/>
        </p:nvSpPr>
        <p:spPr>
          <a:xfrm>
            <a:off x="467544" y="874220"/>
            <a:ext cx="52031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i</a:t>
            </a:r>
            <a:r>
              <a:rPr lang="cs-CZ" sz="2400" dirty="0" smtClean="0"/>
              <a:t>nformační chování (</a:t>
            </a:r>
            <a:r>
              <a:rPr lang="en-US" sz="2400" dirty="0" smtClean="0"/>
              <a:t>information behavior</a:t>
            </a:r>
            <a:r>
              <a:rPr lang="cs-CZ" sz="2400" dirty="0" smtClean="0"/>
              <a:t>): využívání jakýchkoliv informací, komunikování a řešení běžných problémů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Záměrné</a:t>
            </a:r>
            <a:r>
              <a:rPr lang="cs-CZ" sz="2400" dirty="0"/>
              <a:t>, vědomé (komunikace s </a:t>
            </a:r>
            <a:r>
              <a:rPr lang="cs-CZ" sz="2400" dirty="0" smtClean="0"/>
              <a:t>okolím </a:t>
            </a:r>
            <a:r>
              <a:rPr lang="cs-CZ" sz="2400" dirty="0"/>
              <a:t>se záměrem získat informace; aktivní vyhýbání se informacím</a:t>
            </a:r>
            <a:r>
              <a:rPr lang="cs-CZ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Nezáměrné, pasivní (sledování TV či poslouchání rádia bez konkrétního záměru získání informace</a:t>
            </a:r>
            <a:r>
              <a:rPr lang="cs-CZ" sz="2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vyhledávání informací (</a:t>
            </a:r>
            <a:r>
              <a:rPr lang="en-US" sz="2400" dirty="0" smtClean="0"/>
              <a:t>information seeking</a:t>
            </a:r>
            <a:r>
              <a:rPr lang="cs-CZ" sz="2400" dirty="0" smtClean="0"/>
              <a:t>): cílevědomé a aktívní vyhledávání informací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informační průzkum (</a:t>
            </a:r>
            <a:r>
              <a:rPr lang="en-US" sz="2400" dirty="0" smtClean="0"/>
              <a:t>information search</a:t>
            </a:r>
            <a:r>
              <a:rPr lang="cs-CZ" sz="2400" dirty="0" smtClean="0"/>
              <a:t>): interakce uživatele a systému/služby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004" y="44624"/>
            <a:ext cx="8229600" cy="1143000"/>
          </a:xfrm>
        </p:spPr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00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 informační potřeby: 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Nicholas </a:t>
            </a:r>
            <a:r>
              <a:rPr lang="cs-CZ" sz="2400" dirty="0" err="1" smtClean="0"/>
              <a:t>Belkin</a:t>
            </a:r>
            <a:r>
              <a:rPr lang="cs-CZ" sz="2400" dirty="0" smtClean="0"/>
              <a:t> - </a:t>
            </a:r>
            <a:r>
              <a:rPr lang="cs-CZ" sz="2400" b="1" dirty="0" smtClean="0"/>
              <a:t>anomální stav poznání </a:t>
            </a:r>
            <a:r>
              <a:rPr lang="cs-CZ" sz="2400" dirty="0" smtClean="0"/>
              <a:t>(</a:t>
            </a:r>
            <a:r>
              <a:rPr lang="en-US" sz="2400" dirty="0"/>
              <a:t>Anomalous States of Knowledge </a:t>
            </a:r>
            <a:r>
              <a:rPr lang="cs-CZ" sz="2400" dirty="0"/>
              <a:t>– </a:t>
            </a:r>
            <a:r>
              <a:rPr lang="en-US" sz="2400" dirty="0"/>
              <a:t>ASK</a:t>
            </a:r>
            <a:r>
              <a:rPr lang="en-US" sz="2400" dirty="0" smtClean="0"/>
              <a:t>)</a:t>
            </a:r>
            <a:r>
              <a:rPr lang="cs-CZ" sz="2400" dirty="0" smtClean="0"/>
              <a:t>: </a:t>
            </a:r>
            <a:r>
              <a:rPr lang="cs-CZ" sz="2400" dirty="0"/>
              <a:t>uživatel si uvědomuje anomálii ve úrovni </a:t>
            </a:r>
            <a:r>
              <a:rPr lang="cs-CZ" sz="2400" dirty="0" smtClean="0"/>
              <a:t>poznání. </a:t>
            </a:r>
            <a:r>
              <a:rPr lang="cs-CZ" sz="2400" dirty="0"/>
              <a:t>Motivuje ho k nalezení potřebné informace, následuje zhodnocení, zda anomálie stále </a:t>
            </a:r>
            <a:r>
              <a:rPr lang="cs-CZ" sz="2400" dirty="0" smtClean="0"/>
              <a:t>existuje.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Brenda </a:t>
            </a:r>
            <a:r>
              <a:rPr lang="cs-CZ" sz="2400" dirty="0" err="1" smtClean="0"/>
              <a:t>Dervin</a:t>
            </a:r>
            <a:r>
              <a:rPr lang="cs-CZ" sz="2400" dirty="0" smtClean="0"/>
              <a:t> - diskontinuita, </a:t>
            </a:r>
            <a:r>
              <a:rPr lang="cs-CZ" sz="2400" b="1" dirty="0" smtClean="0"/>
              <a:t>mezera </a:t>
            </a:r>
            <a:r>
              <a:rPr lang="cs-CZ" sz="2400" b="1" dirty="0"/>
              <a:t>v poznatcích</a:t>
            </a:r>
            <a:r>
              <a:rPr lang="cs-CZ" sz="2400" dirty="0"/>
              <a:t>: člověk naráží na kognitivní mezeru v poznatcích (</a:t>
            </a:r>
            <a:r>
              <a:rPr lang="en-US" sz="2400" dirty="0"/>
              <a:t>cognitive gap</a:t>
            </a:r>
            <a:r>
              <a:rPr lang="cs-CZ" sz="2400" dirty="0"/>
              <a:t>)</a:t>
            </a:r>
            <a:r>
              <a:rPr lang="en-US" sz="2400" dirty="0"/>
              <a:t>, </a:t>
            </a:r>
            <a:r>
              <a:rPr lang="cs-CZ" sz="2400" dirty="0"/>
              <a:t>a začíná vnímat informační </a:t>
            </a:r>
            <a:r>
              <a:rPr lang="cs-CZ" sz="2400" dirty="0" smtClean="0"/>
              <a:t>potřebu</a:t>
            </a:r>
          </a:p>
          <a:p>
            <a:pPr marL="514350" indent="-514350">
              <a:buNone/>
            </a:pPr>
            <a:r>
              <a:rPr lang="cs-CZ" sz="2400" dirty="0" smtClean="0"/>
              <a:t>        </a:t>
            </a:r>
            <a:r>
              <a:rPr lang="en-US" sz="2400" dirty="0" err="1" smtClean="0"/>
              <a:t>Dervin</a:t>
            </a:r>
            <a:r>
              <a:rPr lang="cs-CZ" sz="2400" dirty="0" err="1" smtClean="0"/>
              <a:t>ová</a:t>
            </a:r>
            <a:r>
              <a:rPr lang="cs-CZ" sz="2400" dirty="0" smtClean="0"/>
              <a:t> klade důraz na kognitivní dimenzi informačního chování:</a:t>
            </a:r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5" name="Picture 8" descr="fig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97152"/>
            <a:ext cx="5410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/>
              <a:t>Informační 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1268760"/>
            <a:ext cx="4330824" cy="3168352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metafora </a:t>
            </a:r>
            <a:r>
              <a:rPr lang="cs-CZ" sz="2200" b="1" dirty="0"/>
              <a:t>vytváření smyslu </a:t>
            </a:r>
            <a:r>
              <a:rPr lang="cs-CZ" sz="2200" dirty="0"/>
              <a:t>(</a:t>
            </a:r>
            <a:r>
              <a:rPr lang="en-US" sz="2200" dirty="0"/>
              <a:t>sense-making</a:t>
            </a:r>
            <a:r>
              <a:rPr lang="cs-CZ" sz="2200" dirty="0"/>
              <a:t>): </a:t>
            </a:r>
            <a:r>
              <a:rPr lang="cs-CZ" sz="2200" dirty="0" smtClean="0"/>
              <a:t>mezera musí být překonána zajištěním nové informace</a:t>
            </a:r>
            <a:r>
              <a:rPr lang="en-US" sz="2200" dirty="0" smtClean="0"/>
              <a:t>. </a:t>
            </a:r>
            <a:r>
              <a:rPr lang="cs-CZ" sz="2200" dirty="0" smtClean="0"/>
              <a:t>Cílem není zisk informace, ale pochopení smyslu situace – dynamický proces formulování problému a postupného učení. tvorba osobního úhlu pohledu</a:t>
            </a:r>
            <a:endParaRPr lang="cs-CZ" sz="2200" dirty="0"/>
          </a:p>
          <a:p>
            <a:endParaRPr lang="cs-CZ" sz="2400" dirty="0"/>
          </a:p>
        </p:txBody>
      </p:sp>
      <p:pic>
        <p:nvPicPr>
          <p:cNvPr id="4" name="Picture 6" descr="der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3652830" cy="309634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11560" y="4395787"/>
            <a:ext cx="79208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200" b="1" dirty="0" smtClean="0"/>
              <a:t>pojmová </a:t>
            </a:r>
            <a:r>
              <a:rPr lang="cs-CZ" sz="2200" b="1" dirty="0" smtClean="0"/>
              <a:t>nekonzistentnost </a:t>
            </a:r>
            <a:r>
              <a:rPr lang="cs-CZ" sz="2200" dirty="0"/>
              <a:t>– </a:t>
            </a:r>
            <a:r>
              <a:rPr lang="cs-CZ" sz="2200" dirty="0" smtClean="0"/>
              <a:t>kognitivní struktury nedostatečné </a:t>
            </a:r>
            <a:r>
              <a:rPr lang="cs-CZ" sz="2200" dirty="0"/>
              <a:t>k dosažení cíle, splnění úkolu</a:t>
            </a:r>
            <a:endParaRPr lang="cs-CZ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s</a:t>
            </a:r>
            <a:r>
              <a:rPr lang="cs-CZ" sz="2200" dirty="0" smtClean="0"/>
              <a:t>ituace </a:t>
            </a:r>
            <a:r>
              <a:rPr lang="cs-CZ" sz="2200" dirty="0"/>
              <a:t>nedostatku poznatků pramenící z potřeb osobnosti (</a:t>
            </a:r>
            <a:r>
              <a:rPr lang="cs-CZ" sz="2200" dirty="0" smtClean="0"/>
              <a:t>kognitivní </a:t>
            </a:r>
            <a:r>
              <a:rPr lang="cs-CZ" sz="2200" dirty="0"/>
              <a:t>aj.) nebo </a:t>
            </a:r>
            <a:r>
              <a:rPr lang="cs-CZ" sz="2200" dirty="0" smtClean="0"/>
              <a:t>skupiny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err="1" smtClean="0"/>
              <a:t>inf</a:t>
            </a:r>
            <a:r>
              <a:rPr lang="cs-CZ" sz="2200" dirty="0" smtClean="0"/>
              <a:t>. potřeba není primární potřebou, pramení z potřeb jiného druhu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druh </a:t>
            </a:r>
            <a:r>
              <a:rPr lang="cs-CZ" sz="2200" dirty="0" err="1" smtClean="0"/>
              <a:t>sociogenních</a:t>
            </a:r>
            <a:r>
              <a:rPr lang="cs-CZ" sz="2200" dirty="0" smtClean="0"/>
              <a:t> a psychogenních potřeb</a:t>
            </a: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29834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Robert S. Taylor</a:t>
            </a:r>
            <a:r>
              <a:rPr lang="cs-CZ" b="1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„</a:t>
            </a:r>
            <a:r>
              <a:rPr lang="cs-CZ" dirty="0"/>
              <a:t>Fyzická“ </a:t>
            </a:r>
            <a:r>
              <a:rPr lang="cs-CZ" i="1" dirty="0"/>
              <a:t>(</a:t>
            </a:r>
            <a:r>
              <a:rPr lang="cs-CZ" i="1" dirty="0" err="1" smtClean="0"/>
              <a:t>visceral</a:t>
            </a:r>
            <a:r>
              <a:rPr lang="cs-CZ" i="1" dirty="0" smtClean="0"/>
              <a:t>) </a:t>
            </a:r>
            <a:r>
              <a:rPr lang="cs-CZ" dirty="0"/>
              <a:t>–</a:t>
            </a:r>
            <a:r>
              <a:rPr lang="cs-CZ" i="1" dirty="0" smtClean="0"/>
              <a:t> </a:t>
            </a:r>
            <a:r>
              <a:rPr lang="cs-CZ" dirty="0" err="1" smtClean="0"/>
              <a:t>vá</a:t>
            </a:r>
            <a:r>
              <a:rPr lang="en-US" dirty="0"/>
              <a:t>g</a:t>
            </a:r>
            <a:r>
              <a:rPr lang="cs-CZ" dirty="0"/>
              <a:t>ní</a:t>
            </a:r>
            <a:r>
              <a:rPr lang="en-US" dirty="0"/>
              <a:t> </a:t>
            </a:r>
            <a:r>
              <a:rPr lang="cs-CZ" dirty="0"/>
              <a:t>druh nespokojenosti, která je nevyjádřená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Vědomá </a:t>
            </a:r>
            <a:r>
              <a:rPr lang="cs-CZ" i="1" dirty="0"/>
              <a:t>(</a:t>
            </a:r>
            <a:r>
              <a:rPr lang="cs-CZ" i="1" dirty="0" err="1"/>
              <a:t>conscious</a:t>
            </a:r>
            <a:r>
              <a:rPr lang="cs-CZ" i="1" dirty="0" smtClean="0"/>
              <a:t>) </a:t>
            </a:r>
            <a:r>
              <a:rPr lang="cs-CZ" dirty="0" smtClean="0"/>
              <a:t>– formulace potřeby je vyjádřena jako nejednoznačná a neuspořádaná specifikace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Formalizovaná </a:t>
            </a:r>
            <a:r>
              <a:rPr lang="cs-CZ" i="1" dirty="0"/>
              <a:t>(</a:t>
            </a:r>
            <a:r>
              <a:rPr lang="cs-CZ" i="1" dirty="0" err="1"/>
              <a:t>formalized</a:t>
            </a:r>
            <a:r>
              <a:rPr lang="cs-CZ" i="1" dirty="0" smtClean="0"/>
              <a:t>) – </a:t>
            </a:r>
            <a:r>
              <a:rPr lang="cs-CZ" dirty="0" smtClean="0"/>
              <a:t>konstrukce formalizované potřeby</a:t>
            </a:r>
            <a:r>
              <a:rPr lang="en-US" dirty="0" smtClean="0"/>
              <a:t>, </a:t>
            </a:r>
            <a:r>
              <a:rPr lang="cs-CZ" dirty="0" smtClean="0"/>
              <a:t>vyjádřená jako </a:t>
            </a:r>
            <a:r>
              <a:rPr lang="en-US" dirty="0" smtClean="0"/>
              <a:t>“</a:t>
            </a:r>
            <a:r>
              <a:rPr lang="cs-CZ" dirty="0" smtClean="0"/>
              <a:t>kvalifikovaný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smtClean="0"/>
              <a:t>racionální</a:t>
            </a:r>
            <a:r>
              <a:rPr lang="en-US" dirty="0" smtClean="0"/>
              <a:t>” </a:t>
            </a:r>
            <a:r>
              <a:rPr lang="cs-CZ" dirty="0" smtClean="0"/>
              <a:t>specifikace potřeby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Kompromisní </a:t>
            </a:r>
            <a:r>
              <a:rPr lang="cs-CZ" i="1" dirty="0"/>
              <a:t>(</a:t>
            </a:r>
            <a:r>
              <a:rPr lang="cs-CZ" i="1" dirty="0" err="1"/>
              <a:t>compromised</a:t>
            </a:r>
            <a:r>
              <a:rPr lang="cs-CZ" i="1" dirty="0" smtClean="0"/>
              <a:t>) </a:t>
            </a:r>
            <a:r>
              <a:rPr lang="cs-CZ" i="1" dirty="0"/>
              <a:t>–</a:t>
            </a:r>
            <a:r>
              <a:rPr lang="cs-CZ" i="1" dirty="0" smtClean="0"/>
              <a:t> </a:t>
            </a:r>
            <a:r>
              <a:rPr lang="cs-CZ" dirty="0" smtClean="0"/>
              <a:t>kompromisní potřeba</a:t>
            </a:r>
            <a:r>
              <a:rPr lang="en-US" dirty="0" smtClean="0"/>
              <a:t>,</a:t>
            </a:r>
            <a:r>
              <a:rPr lang="cs-CZ" dirty="0" smtClean="0"/>
              <a:t> která</a:t>
            </a:r>
            <a:r>
              <a:rPr lang="en-US" dirty="0" smtClean="0"/>
              <a:t> </a:t>
            </a:r>
            <a:r>
              <a:rPr lang="cs-CZ" dirty="0" smtClean="0"/>
              <a:t>je vyjádřena</a:t>
            </a:r>
            <a:r>
              <a:rPr lang="en-US" dirty="0" smtClean="0"/>
              <a:t> </a:t>
            </a:r>
            <a:r>
              <a:rPr lang="cs-CZ" dirty="0" smtClean="0"/>
              <a:t>dotazem v pojmech odpovídajících organizaci informačního systému </a:t>
            </a:r>
            <a:r>
              <a:rPr lang="en-US" dirty="0" smtClean="0"/>
              <a:t>(</a:t>
            </a:r>
            <a:r>
              <a:rPr lang="cs-CZ" dirty="0" smtClean="0"/>
              <a:t>tj.</a:t>
            </a:r>
            <a:r>
              <a:rPr lang="en-US" dirty="0" smtClean="0"/>
              <a:t> </a:t>
            </a:r>
            <a:r>
              <a:rPr lang="cs-CZ" dirty="0" smtClean="0"/>
              <a:t>knihovní sbírky</a:t>
            </a:r>
            <a:r>
              <a:rPr lang="en-US" dirty="0" smtClean="0"/>
              <a:t> </a:t>
            </a:r>
            <a:r>
              <a:rPr lang="cs-CZ" dirty="0" smtClean="0"/>
              <a:t>nebo</a:t>
            </a:r>
            <a:r>
              <a:rPr lang="en-US" dirty="0" smtClean="0"/>
              <a:t> </a:t>
            </a:r>
            <a:r>
              <a:rPr lang="cs-CZ" dirty="0" smtClean="0"/>
              <a:t>databáze</a:t>
            </a:r>
            <a:r>
              <a:rPr lang="en-US" dirty="0" smtClean="0"/>
              <a:t>).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168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chování v elektronickém prostředí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064982" y="887345"/>
            <a:ext cx="304305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4860032" y="1700808"/>
            <a:ext cx="403244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400" dirty="0" err="1" smtClean="0"/>
              <a:t>Marcia</a:t>
            </a:r>
            <a:r>
              <a:rPr lang="cs-CZ" sz="2400" dirty="0" smtClean="0"/>
              <a:t> </a:t>
            </a:r>
            <a:r>
              <a:rPr lang="cs-CZ" sz="2400" dirty="0" err="1" smtClean="0"/>
              <a:t>Bates</a:t>
            </a:r>
            <a:r>
              <a:rPr lang="cs-CZ" sz="2400" dirty="0" smtClean="0"/>
              <a:t> – </a:t>
            </a:r>
            <a:r>
              <a:rPr lang="cs-CZ" sz="2400" b="1" dirty="0" smtClean="0"/>
              <a:t>metafora sbírání lesních plodů </a:t>
            </a:r>
            <a:r>
              <a:rPr lang="cs-CZ" sz="2400" dirty="0" smtClean="0"/>
              <a:t>(</a:t>
            </a:r>
            <a:r>
              <a:rPr lang="cs-CZ" sz="2400" dirty="0" err="1" smtClean="0"/>
              <a:t>berrypicking</a:t>
            </a:r>
            <a:r>
              <a:rPr lang="cs-CZ" sz="2400" dirty="0" smtClean="0"/>
              <a:t>) – informační chování při uspokojování informační potřeby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 podobné skládání mozaiky – uživatel získává potřebné informace po kouscích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jednání nelineární – ovlivněné vývojem poznání, měnící informační potřebu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  rychlé přechody mezi zdroji a informacemi, jejich spojování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442798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err="1" smtClean="0"/>
              <a:t>Bates</a:t>
            </a:r>
            <a:r>
              <a:rPr lang="cs-CZ" dirty="0" smtClean="0"/>
              <a:t>, 1989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740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Chování</vt:lpstr>
      <vt:lpstr>Informační chování - IB</vt:lpstr>
      <vt:lpstr>Informační chování - IB</vt:lpstr>
      <vt:lpstr>Informační chování</vt:lpstr>
      <vt:lpstr>Trojvrstevný model IB</vt:lpstr>
      <vt:lpstr>Informační potřeba</vt:lpstr>
      <vt:lpstr>Informační potřeba</vt:lpstr>
      <vt:lpstr>Stupně informačních potřeb</vt:lpstr>
      <vt:lpstr>Informační chování v elektronickém prostředí</vt:lpstr>
      <vt:lpstr>Metody pro zjišťování informačních potřeb</vt:lpstr>
      <vt:lpstr>Interdisciplinarita IB</vt:lpstr>
      <vt:lpstr>Všeobecný model informačního chování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Chování</dc:title>
  <dc:creator>Michal</dc:creator>
  <cp:lastModifiedBy>Michal</cp:lastModifiedBy>
  <cp:revision>11</cp:revision>
  <dcterms:created xsi:type="dcterms:W3CDTF">2011-04-22T04:44:11Z</dcterms:created>
  <dcterms:modified xsi:type="dcterms:W3CDTF">2011-04-25T14:40:04Z</dcterms:modified>
</cp:coreProperties>
</file>