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F6415-A260-41BF-9982-64BC05C275C3}" type="datetimeFigureOut">
              <a:rPr lang="cs-CZ" smtClean="0"/>
              <a:pPr/>
              <a:t>26.5.2011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6825-0105-49CE-97F6-8542F7451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 - IR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IR - činnost</a:t>
            </a:r>
            <a:r>
              <a:rPr lang="cs-CZ" dirty="0"/>
              <a:t>, jejímž cílem je identifikace relevantních dokumentů nebo informací v informačních </a:t>
            </a:r>
            <a:r>
              <a:rPr lang="cs-CZ" dirty="0" smtClean="0"/>
              <a:t>zdrojích </a:t>
            </a:r>
            <a:r>
              <a:rPr lang="pl-PL" dirty="0" smtClean="0"/>
              <a:t>za </a:t>
            </a:r>
            <a:r>
              <a:rPr lang="pl-PL" dirty="0"/>
              <a:t>pomoci dotazovacích a selekčních </a:t>
            </a:r>
            <a:r>
              <a:rPr lang="pl-PL" dirty="0" smtClean="0"/>
              <a:t>jazyků</a:t>
            </a:r>
          </a:p>
          <a:p>
            <a:r>
              <a:rPr lang="pl-PL" dirty="0" smtClean="0"/>
              <a:t>interdisciplinární obor: počítačová věda, </a:t>
            </a:r>
            <a:r>
              <a:rPr lang="pl-PL" dirty="0"/>
              <a:t>informační </a:t>
            </a:r>
            <a:r>
              <a:rPr lang="pl-PL" dirty="0" smtClean="0"/>
              <a:t>věda a knihovnictví, informační architektura, matematika, statistika, lingvistika, kognitivní psychologie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</a:t>
            </a:r>
            <a:r>
              <a:rPr lang="cs-CZ" dirty="0" smtClean="0"/>
              <a:t>informací - IR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4452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LABORATORNÍ </a:t>
            </a:r>
            <a:r>
              <a:rPr lang="cs-CZ" dirty="0" smtClean="0"/>
              <a:t>IR</a:t>
            </a:r>
          </a:p>
          <a:p>
            <a:r>
              <a:rPr lang="cs-CZ" dirty="0" smtClean="0"/>
              <a:t>TREC </a:t>
            </a:r>
            <a:r>
              <a:rPr lang="cs-CZ" dirty="0" smtClean="0"/>
              <a:t>(Text </a:t>
            </a:r>
            <a:r>
              <a:rPr lang="cs-CZ" dirty="0" err="1" smtClean="0"/>
              <a:t>REtrieval</a:t>
            </a:r>
            <a:r>
              <a:rPr lang="cs-CZ" dirty="0" smtClean="0"/>
              <a:t> </a:t>
            </a:r>
            <a:r>
              <a:rPr lang="cs-CZ" dirty="0" err="1" smtClean="0"/>
              <a:t>C</a:t>
            </a:r>
            <a:r>
              <a:rPr lang="cs-CZ" dirty="0" err="1" smtClean="0"/>
              <a:t>onference</a:t>
            </a:r>
            <a:r>
              <a:rPr lang="cs-CZ" dirty="0" smtClean="0"/>
              <a:t>) – první tracky textové, hlasové, video, </a:t>
            </a:r>
            <a:r>
              <a:rPr lang="cs-CZ" dirty="0" err="1" smtClean="0"/>
              <a:t>mezijazykové</a:t>
            </a:r>
            <a:r>
              <a:rPr lang="cs-CZ" dirty="0" smtClean="0"/>
              <a:t> vyhledávání. Od 80. let dodnes výzkum ve velkých databázích (až </a:t>
            </a:r>
            <a:r>
              <a:rPr lang="cs-CZ" dirty="0" err="1" smtClean="0"/>
              <a:t>terabajty</a:t>
            </a:r>
            <a:r>
              <a:rPr lang="cs-CZ" dirty="0" smtClean="0"/>
              <a:t>). Používají se staré archivy, které jsou zdarma </a:t>
            </a:r>
            <a:r>
              <a:rPr lang="cs-CZ" dirty="0" smtClean="0">
                <a:sym typeface="Wingdings 3"/>
              </a:rPr>
              <a:t></a:t>
            </a:r>
            <a:r>
              <a:rPr lang="cs-CZ" dirty="0" smtClean="0">
                <a:sym typeface="Symbol"/>
              </a:rPr>
              <a:t> nerealistické. Když se používá internet či multimédia – v pořádku, aktuální databáze dokumentů.</a:t>
            </a:r>
            <a:endParaRPr lang="cs-CZ" dirty="0" smtClean="0"/>
          </a:p>
          <a:p>
            <a:r>
              <a:rPr lang="cs-CZ" dirty="0" err="1" smtClean="0"/>
              <a:t>Cranfieldův</a:t>
            </a:r>
            <a:r>
              <a:rPr lang="cs-CZ" dirty="0" smtClean="0"/>
              <a:t> </a:t>
            </a:r>
            <a:r>
              <a:rPr lang="cs-CZ" dirty="0" smtClean="0"/>
              <a:t>model – prvky: množina </a:t>
            </a:r>
            <a:r>
              <a:rPr lang="cs-CZ" dirty="0" smtClean="0"/>
              <a:t>požadavků reprezentovaná jako dotazy, sbírka dokumentů, jejich reprezentace (indexování) v databázi, </a:t>
            </a:r>
            <a:r>
              <a:rPr lang="cs-CZ" dirty="0" smtClean="0"/>
              <a:t>algoritmus. Vznik v 60 letech, výzkumy v databázích abstraktů, hlavní představitel C. </a:t>
            </a:r>
            <a:r>
              <a:rPr lang="cs-CZ" dirty="0" err="1" smtClean="0"/>
              <a:t>Cleverdon</a:t>
            </a:r>
            <a:r>
              <a:rPr lang="cs-CZ" dirty="0" smtClean="0"/>
              <a:t> (</a:t>
            </a:r>
            <a:r>
              <a:rPr lang="cs-CZ" dirty="0" err="1" smtClean="0"/>
              <a:t>Cranfieldova</a:t>
            </a:r>
            <a:r>
              <a:rPr lang="cs-CZ" dirty="0" smtClean="0"/>
              <a:t> univerzita).</a:t>
            </a:r>
            <a:endParaRPr lang="cs-CZ" dirty="0" smtClean="0"/>
          </a:p>
          <a:p>
            <a:r>
              <a:rPr lang="cs-CZ" dirty="0" smtClean="0"/>
              <a:t>KOGNITIVNÍ IR – pozornost k </a:t>
            </a:r>
            <a:r>
              <a:rPr lang="cs-CZ" dirty="0" err="1" smtClean="0"/>
              <a:t>socio</a:t>
            </a:r>
            <a:r>
              <a:rPr lang="cs-CZ" dirty="0" smtClean="0"/>
              <a:t>-kognitivnímu </a:t>
            </a:r>
            <a:r>
              <a:rPr lang="cs-CZ" dirty="0" smtClean="0"/>
              <a:t>a systematickému </a:t>
            </a:r>
            <a:r>
              <a:rPr lang="cs-CZ" dirty="0" smtClean="0"/>
              <a:t>kontextu a interakci s uživatelem.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Relevance – předmětem logiky, filosofie a informační vědy</a:t>
            </a:r>
          </a:p>
          <a:p>
            <a:r>
              <a:rPr lang="cs-CZ" dirty="0">
                <a:sym typeface="Wingdings 3"/>
              </a:rPr>
              <a:t>klíčový koncept v </a:t>
            </a:r>
            <a:r>
              <a:rPr lang="cs-CZ" dirty="0" err="1">
                <a:sym typeface="Wingdings 3"/>
              </a:rPr>
              <a:t>inf</a:t>
            </a:r>
            <a:r>
              <a:rPr lang="cs-CZ" dirty="0">
                <a:sym typeface="Wingdings 3"/>
              </a:rPr>
              <a:t>. </a:t>
            </a:r>
            <a:r>
              <a:rPr lang="cs-CZ" dirty="0" smtClean="0">
                <a:sym typeface="Wingdings 3"/>
              </a:rPr>
              <a:t>vědě</a:t>
            </a:r>
            <a:endParaRPr lang="cs-CZ" dirty="0" smtClean="0"/>
          </a:p>
          <a:p>
            <a:r>
              <a:rPr lang="cs-CZ" dirty="0" smtClean="0"/>
              <a:t>spojena s problémy vědecké komunikace </a:t>
            </a:r>
            <a:r>
              <a:rPr lang="cs-CZ" dirty="0" smtClean="0">
                <a:sym typeface="Wingdings 3"/>
              </a:rPr>
              <a:t> efektivita komunikace</a:t>
            </a:r>
          </a:p>
          <a:p>
            <a:r>
              <a:rPr lang="cs-CZ" dirty="0" smtClean="0">
                <a:sym typeface="Wingdings 3"/>
              </a:rPr>
              <a:t>v </a:t>
            </a:r>
            <a:r>
              <a:rPr lang="cs-CZ" dirty="0" err="1" smtClean="0">
                <a:sym typeface="Wingdings 3"/>
              </a:rPr>
              <a:t>inf</a:t>
            </a:r>
            <a:r>
              <a:rPr lang="cs-CZ" dirty="0" smtClean="0">
                <a:sym typeface="Wingdings 3"/>
              </a:rPr>
              <a:t>. vědě </a:t>
            </a:r>
            <a:r>
              <a:rPr lang="cs-CZ" dirty="0">
                <a:sym typeface="Wingdings 3"/>
              </a:rPr>
              <a:t> </a:t>
            </a:r>
            <a:r>
              <a:rPr lang="cs-CZ" dirty="0" smtClean="0"/>
              <a:t>technologické řešení, selekce informací</a:t>
            </a:r>
          </a:p>
          <a:p>
            <a:r>
              <a:rPr lang="cs-CZ" dirty="0" smtClean="0">
                <a:sym typeface="Wingdings 3"/>
              </a:rPr>
              <a:t>relevance označuje vztah</a:t>
            </a:r>
          </a:p>
          <a:p>
            <a:r>
              <a:rPr lang="cs-CZ" dirty="0" smtClean="0">
                <a:sym typeface="Wingdings 3"/>
              </a:rPr>
              <a:t>relevance je měření efektivity kontaktu mezi zdrojem a přijímačem v procesu komunikace</a:t>
            </a:r>
          </a:p>
          <a:p>
            <a:r>
              <a:rPr lang="cs-CZ" dirty="0" smtClean="0">
                <a:sym typeface="Wingdings 3"/>
              </a:rPr>
              <a:t>komunikace znalosti je efektivní pouze tehdy, když informace přenášená od jednoho zdroje způsobí změnu v jiném zdroji</a:t>
            </a:r>
          </a:p>
          <a:p>
            <a:r>
              <a:rPr lang="cs-CZ" dirty="0" smtClean="0">
                <a:sym typeface="Wingdings 3"/>
              </a:rPr>
              <a:t>relevance je měření těchto změn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jednotky měření:</a:t>
            </a:r>
          </a:p>
          <a:p>
            <a:r>
              <a:rPr lang="cs-CZ" dirty="0" smtClean="0"/>
              <a:t>přesnost (</a:t>
            </a:r>
            <a:r>
              <a:rPr lang="en-US" dirty="0" smtClean="0"/>
              <a:t>precision</a:t>
            </a:r>
            <a:r>
              <a:rPr lang="cs-CZ" dirty="0" smtClean="0"/>
              <a:t>) - </a:t>
            </a:r>
            <a:r>
              <a:rPr lang="cs-CZ" dirty="0"/>
              <a:t>poměr počtu nalezených relevantních záznamů k celkovému počtu </a:t>
            </a:r>
            <a:r>
              <a:rPr lang="cs-CZ" dirty="0" smtClean="0"/>
              <a:t>záznamů</a:t>
            </a:r>
            <a:endParaRPr lang="cs-CZ" dirty="0"/>
          </a:p>
          <a:p>
            <a:r>
              <a:rPr lang="cs-CZ" dirty="0" smtClean="0"/>
              <a:t>úplnost (</a:t>
            </a:r>
            <a:r>
              <a:rPr lang="en-US" dirty="0" smtClean="0"/>
              <a:t>recall</a:t>
            </a:r>
            <a:r>
              <a:rPr lang="cs-CZ" dirty="0" smtClean="0"/>
              <a:t>) - </a:t>
            </a:r>
            <a:r>
              <a:rPr lang="cs-CZ" dirty="0"/>
              <a:t>poměr počtu nalezených relevantních záznamů k počtu všech relevantních </a:t>
            </a:r>
            <a:r>
              <a:rPr lang="cs-CZ" dirty="0" smtClean="0"/>
              <a:t>záznamů</a:t>
            </a:r>
          </a:p>
          <a:p>
            <a:r>
              <a:rPr lang="cs-CZ" dirty="0" smtClean="0"/>
              <a:t>vyjadřuje se v procentech</a:t>
            </a:r>
          </a:p>
          <a:p>
            <a:r>
              <a:rPr lang="cs-CZ" dirty="0" smtClean="0"/>
              <a:t>posun od systémově orientovaného zaměření k uživatelskému (problém posuzování relevance </a:t>
            </a:r>
            <a:r>
              <a:rPr lang="cs-CZ" dirty="0" smtClean="0">
                <a:sym typeface="Wingdings 3"/>
              </a:rPr>
              <a:t> vstup psychologie)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Teorie 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7606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systémová (algoritmická) relevance – vztah mezi dotazem a objektem v systému, kritérium – komparativní efektivita</a:t>
            </a:r>
          </a:p>
          <a:p>
            <a:r>
              <a:rPr lang="cs-CZ" dirty="0" smtClean="0"/>
              <a:t>tematická (předmětová) relevance – vztah mezi předmětem dotazu a předmětem pokrytým vyhledanými texty, kritérium předmětnost (</a:t>
            </a:r>
            <a:r>
              <a:rPr lang="cs-CZ" dirty="0" err="1" smtClean="0"/>
              <a:t>aboutness</a:t>
            </a:r>
            <a:r>
              <a:rPr lang="cs-CZ" dirty="0" smtClean="0"/>
              <a:t>, o čem to je)</a:t>
            </a:r>
          </a:p>
          <a:p>
            <a:r>
              <a:rPr lang="cs-CZ" dirty="0" smtClean="0"/>
              <a:t>kognitivní relevance (pertinence) – vztah mezi stavem poznání/kognitivní informační potřebou a vyhledanými texty. Kritéria: kognitivní korespondence, informativnost, novost, informační kvalita</a:t>
            </a:r>
          </a:p>
          <a:p>
            <a:r>
              <a:rPr lang="cs-CZ" dirty="0" smtClean="0"/>
              <a:t>situační relevance (užitečnost) – vztah mezi situací, úkolem, problémem a vyhledanými texty. Kritéria: užitečnost v rozhodování, vhodnost informačního řešení problémů, redukce nejistoty</a:t>
            </a:r>
          </a:p>
          <a:p>
            <a:r>
              <a:rPr lang="cs-CZ" dirty="0" smtClean="0"/>
              <a:t>motivační (emoční) relevance – vztah mezi záměrem, cílem, motivací uživatele a vyhledanými texty. Kritéria: uspokojení, úspěch, dokončení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420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Vyhledávání informací - IR</vt:lpstr>
      <vt:lpstr>Vyhledávání informací - IR</vt:lpstr>
      <vt:lpstr>Teorie relevance</vt:lpstr>
      <vt:lpstr>Teorie relevance</vt:lpstr>
      <vt:lpstr>Teorie relevance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</dc:creator>
  <cp:lastModifiedBy>Michal</cp:lastModifiedBy>
  <cp:revision>11</cp:revision>
  <dcterms:created xsi:type="dcterms:W3CDTF">2011-05-20T07:15:57Z</dcterms:created>
  <dcterms:modified xsi:type="dcterms:W3CDTF">2011-05-26T07:16:34Z</dcterms:modified>
</cp:coreProperties>
</file>