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1" r:id="rId2"/>
    <p:sldId id="302" r:id="rId3"/>
    <p:sldId id="288" r:id="rId4"/>
    <p:sldId id="287" r:id="rId5"/>
    <p:sldId id="286" r:id="rId6"/>
    <p:sldId id="289" r:id="rId7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9" autoAdjust="0"/>
    <p:restoredTop sz="94660"/>
  </p:normalViewPr>
  <p:slideViewPr>
    <p:cSldViewPr>
      <p:cViewPr varScale="1">
        <p:scale>
          <a:sx n="72" d="100"/>
          <a:sy n="72" d="100"/>
        </p:scale>
        <p:origin x="-107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B0AF609-3534-4BBD-A45C-383E8EFBFB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8" name="Rectangle 7"/>
          <p:cNvSpPr>
            <a:spLocks noGrp="1" noRot="1" noChangeArrowheads="1"/>
          </p:cNvSpPr>
          <p:nvPr>
            <p:ph type="sldImg"/>
          </p:nvPr>
        </p:nvSpPr>
        <p:spPr bwMode="auto">
          <a:xfrm>
            <a:off x="1143000" y="685800"/>
            <a:ext cx="4565650" cy="34226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0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B2B50140-74CC-4381-9041-9C9C1EB2DF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"/>
          <p:cNvSpPr txBox="1">
            <a:spLocks noGrp="1" noChangeArrowheads="1"/>
          </p:cNvSpPr>
          <p:nvPr/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C7AD6FDA-65A2-4DBA-BD1B-DEE95009C08D}" type="slidenum">
              <a:rPr lang="de-DE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</a:t>
            </a:fld>
            <a:endParaRPr lang="de-DE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3588" cy="3430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203700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"/>
          <p:cNvSpPr txBox="1">
            <a:spLocks noGrp="1" noChangeArrowheads="1"/>
          </p:cNvSpPr>
          <p:nvPr/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4AC9C09C-E1D2-4523-BD2A-51453FAAB065}" type="slidenum">
              <a:rPr lang="de-DE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2</a:t>
            </a:fld>
            <a:endParaRPr lang="de-DE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3588" cy="3430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203700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"/>
          <p:cNvSpPr txBox="1">
            <a:spLocks noGrp="1" noChangeArrowheads="1"/>
          </p:cNvSpPr>
          <p:nvPr/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82ED4183-3BD5-43DE-B94C-D1F45D93A234}" type="slidenum">
              <a:rPr lang="de-DE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3</a:t>
            </a:fld>
            <a:endParaRPr lang="de-DE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3588" cy="3430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203700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"/>
          <p:cNvSpPr txBox="1">
            <a:spLocks noGrp="1" noChangeArrowheads="1"/>
          </p:cNvSpPr>
          <p:nvPr/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808DC640-B3F6-48FC-A461-00C0136218D3}" type="slidenum">
              <a:rPr lang="de-DE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4</a:t>
            </a:fld>
            <a:endParaRPr lang="de-DE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3588" cy="3430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203700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"/>
          <p:cNvSpPr txBox="1">
            <a:spLocks noGrp="1" noChangeArrowheads="1"/>
          </p:cNvSpPr>
          <p:nvPr/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6DFEA6D7-C801-4791-952B-7AE68ECCAA4A}" type="slidenum">
              <a:rPr lang="de-DE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5</a:t>
            </a:fld>
            <a:endParaRPr lang="de-DE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3588" cy="3430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203700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"/>
          <p:cNvSpPr txBox="1">
            <a:spLocks noGrp="1" noChangeArrowheads="1"/>
          </p:cNvSpPr>
          <p:nvPr/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56966F8B-E943-4C14-92EB-40BD8665768B}" type="slidenum">
              <a:rPr lang="de-DE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6</a:t>
            </a:fld>
            <a:endParaRPr lang="de-DE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37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3588" cy="3430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203700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84963" y="411163"/>
            <a:ext cx="2128837" cy="5384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37288" cy="5384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3063" cy="4306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0738" y="1489075"/>
            <a:ext cx="4183062" cy="4306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18525" cy="430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124200" y="636587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0038" y="411163"/>
            <a:ext cx="8513762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46800" rIns="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e-DE" sz="1000">
                <a:solidFill>
                  <a:srgbClr val="000000"/>
                </a:solidFill>
                <a:cs typeface="Arial" charset="0"/>
              </a:rPr>
              <a:t>Page </a:t>
            </a:r>
            <a:r>
              <a:rPr lang="de-DE" sz="1000">
                <a:solidFill>
                  <a:srgbClr val="000000"/>
                </a:solidFill>
                <a:latin typeface="Wingdings" pitchFamily="2" charset="2"/>
                <a:cs typeface="Arial" charset="0"/>
              </a:rPr>
              <a:t></a:t>
            </a:r>
            <a:r>
              <a:rPr lang="de-DE" sz="1000">
                <a:solidFill>
                  <a:srgbClr val="000000"/>
                </a:solidFill>
                <a:cs typeface="Arial" charset="0"/>
              </a:rPr>
              <a:t> </a:t>
            </a:r>
            <a:fld id="{BA9A6D15-EE66-432B-BABF-A04301C0E277}" type="slidenum">
              <a:rPr lang="de-DE" sz="1000">
                <a:solidFill>
                  <a:srgbClr val="000000"/>
                </a:solidFill>
                <a:cs typeface="Arial" charset="0"/>
              </a:rPr>
              <a:pPr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‹#›</a:t>
            </a:fld>
            <a:endParaRPr lang="de-DE" sz="100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 b="1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 b="1">
          <a:solidFill>
            <a:srgbClr val="000000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 b="1">
          <a:solidFill>
            <a:srgbClr val="000000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 b="1">
          <a:solidFill>
            <a:srgbClr val="000000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 b="1">
          <a:solidFill>
            <a:srgbClr val="000000"/>
          </a:solidFill>
          <a:latin typeface="Arial" charset="0"/>
          <a:cs typeface="Arial" charset="0"/>
        </a:defRPr>
      </a:lvl5pPr>
      <a:lvl6pPr marL="25146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 b="1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 b="1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 b="1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l" defTabSz="449263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 b="1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ts val="100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ts val="90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ts val="90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ts val="90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ts val="90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ct val="0"/>
        </a:spcBef>
        <a:spcAft>
          <a:spcPts val="90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ct val="0"/>
        </a:spcBef>
        <a:spcAft>
          <a:spcPts val="90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ct val="0"/>
        </a:spcBef>
        <a:spcAft>
          <a:spcPts val="90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ct val="0"/>
        </a:spcBef>
        <a:spcAft>
          <a:spcPts val="90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0038" y="411163"/>
            <a:ext cx="8520112" cy="6477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mtClean="0"/>
              <a:t>Survey - cvičení</a:t>
            </a:r>
            <a:endParaRPr lang="en-US" smtClean="0"/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75" y="571500"/>
            <a:ext cx="4714875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0038" y="411163"/>
            <a:ext cx="8520112" cy="6477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mtClean="0"/>
              <a:t>Survey - cvičení</a:t>
            </a:r>
            <a:endParaRPr lang="en-US" smtClean="0"/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313" y="1571625"/>
            <a:ext cx="619125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0038" y="411163"/>
            <a:ext cx="8520112" cy="6477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mtClean="0"/>
              <a:t>Survey - cvičení</a:t>
            </a:r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5275" y="1489075"/>
            <a:ext cx="7516813" cy="4316413"/>
          </a:xfrm>
        </p:spPr>
        <p:txBody>
          <a:bodyPr/>
          <a:lstStyle/>
          <a:p>
            <a:pPr marL="174625" indent="-174625" eaLnBrk="1" hangingPunct="1">
              <a:lnSpc>
                <a:spcPct val="90000"/>
              </a:lnSpc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800" b="1" smtClean="0"/>
              <a:t>Jsou tyto otázky ok?</a:t>
            </a:r>
          </a:p>
          <a:p>
            <a:pPr marL="174625" indent="-174625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800" i="1" smtClean="0"/>
              <a:t>Jaký je Váš příjem?</a:t>
            </a:r>
          </a:p>
          <a:p>
            <a:pPr marL="174625" indent="-174625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800" i="1" smtClean="0"/>
              <a:t>Souhlasíte s výrokem prof. MUDr. Jana Nováka, CSc., že „…“</a:t>
            </a:r>
          </a:p>
          <a:p>
            <a:pPr marL="174625" indent="-174625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800" i="1" smtClean="0"/>
              <a:t>Myslíte si, že pornografie by neměla být ve veřejných knihovnách zakázána?</a:t>
            </a:r>
          </a:p>
          <a:p>
            <a:pPr marL="174625" indent="-174625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800" i="1" smtClean="0"/>
              <a:t>Jaké je Vaše zaměstnání? Jste-li zaměstnán.</a:t>
            </a:r>
          </a:p>
          <a:p>
            <a:pPr marL="174625" indent="-174625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800" i="1" smtClean="0"/>
              <a:t>Myslíte si, že vysokoškoláci navštěvují knihovnu více, stejně, nebo méně ve srovnání se středoškoláky?</a:t>
            </a:r>
          </a:p>
          <a:p>
            <a:pPr marL="174625" indent="-174625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800" i="1" smtClean="0"/>
              <a:t>Někteří rodiče se svými dětmi nečtou. I když je četba pro děti velmi důležitá, někteří rodiče na ni nemají čas, nebo mohou mít jiné důvody dětem nečíst. Čtete se svými dětmi?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600" i="1" smtClean="0"/>
              <a:t>Ano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600" i="1" smtClean="0"/>
              <a:t>Ne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0038" y="411163"/>
            <a:ext cx="8520112" cy="6477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mtClean="0"/>
              <a:t>Survey - cvičení</a:t>
            </a:r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5275" y="1489075"/>
            <a:ext cx="7516813" cy="4316413"/>
          </a:xfrm>
        </p:spPr>
        <p:txBody>
          <a:bodyPr/>
          <a:lstStyle/>
          <a:p>
            <a:pPr marL="174625" indent="-174625" eaLnBrk="1" hangingPunct="1">
              <a:lnSpc>
                <a:spcPct val="80000"/>
              </a:lnSpc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b="1" smtClean="0"/>
              <a:t>Jsou tyto otázky ok?</a:t>
            </a:r>
          </a:p>
          <a:p>
            <a:pPr marL="174625" indent="-174625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i="1" smtClean="0"/>
              <a:t>Knihy a časopisy čtu:</a:t>
            </a:r>
          </a:p>
          <a:p>
            <a:pPr lvl="3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200" i="1" smtClean="0"/>
              <a:t>Nikdy</a:t>
            </a:r>
          </a:p>
          <a:p>
            <a:pPr lvl="3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200" i="1" smtClean="0"/>
              <a:t>Zřídka </a:t>
            </a:r>
          </a:p>
          <a:p>
            <a:pPr lvl="3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200" i="1" smtClean="0"/>
              <a:t>Často</a:t>
            </a:r>
          </a:p>
          <a:p>
            <a:pPr lvl="3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200" i="1" smtClean="0"/>
              <a:t>Velmi často</a:t>
            </a:r>
          </a:p>
          <a:p>
            <a:pPr lvl="3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200" i="1" smtClean="0"/>
              <a:t>Každý den</a:t>
            </a:r>
          </a:p>
          <a:p>
            <a:pPr marL="174625" indent="-174625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i="1" smtClean="0"/>
              <a:t>Obvykle čtu literaturu:</a:t>
            </a:r>
          </a:p>
          <a:p>
            <a:pPr lvl="3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200" i="1" smtClean="0"/>
              <a:t>Romantickou (červená knihovna)</a:t>
            </a:r>
          </a:p>
          <a:p>
            <a:pPr lvl="3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200" i="1" smtClean="0"/>
              <a:t>Sci-fi</a:t>
            </a:r>
          </a:p>
          <a:p>
            <a:pPr lvl="3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200" i="1" smtClean="0"/>
              <a:t>Dobrodružnou </a:t>
            </a:r>
          </a:p>
          <a:p>
            <a:pPr lvl="3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200" i="1" smtClean="0"/>
              <a:t>Dětskou</a:t>
            </a:r>
          </a:p>
          <a:p>
            <a:pPr lvl="3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200" i="1" smtClean="0"/>
              <a:t>Odbornou</a:t>
            </a:r>
          </a:p>
          <a:p>
            <a:pPr lvl="3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200" i="1" smtClean="0"/>
              <a:t>Poezii</a:t>
            </a:r>
          </a:p>
          <a:p>
            <a:pPr marL="174625" indent="-174625" algn="just" eaLnBrk="1" hangingPunct="1">
              <a:lnSpc>
                <a:spcPct val="8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i="1" smtClean="0"/>
              <a:t>Souhlasíte s koncepcí ohrožené kultury prof. Josefa Šmajse?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0038" y="411163"/>
            <a:ext cx="8520112" cy="6477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mtClean="0"/>
              <a:t>Survey - cvičení</a:t>
            </a:r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5275" y="1489075"/>
            <a:ext cx="7516813" cy="4316413"/>
          </a:xfrm>
        </p:spPr>
        <p:txBody>
          <a:bodyPr/>
          <a:lstStyle/>
          <a:p>
            <a:pPr marL="174625" indent="-174625" algn="just" eaLnBrk="1" hangingPunct="1">
              <a:lnSpc>
                <a:spcPct val="90000"/>
              </a:lnSpc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b="1" smtClean="0"/>
              <a:t>Jsou tyto otázky ok?</a:t>
            </a:r>
          </a:p>
          <a:p>
            <a:pPr marL="174625" indent="-174625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i="1" smtClean="0"/>
              <a:t>Kde získáváte nejvíce informací o knihách?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Četbou odborných časopisů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Z novin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Z televize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Od knihovníka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Z internetu</a:t>
            </a:r>
          </a:p>
          <a:p>
            <a:pPr marL="174625" indent="-174625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i="1" smtClean="0"/>
              <a:t>Kolik Vám je let?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0 – 20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20 – 30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30 – 40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40 – 60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60 – 80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0038" y="411163"/>
            <a:ext cx="8520112" cy="6477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mtClean="0"/>
              <a:t>Survey - cvičení</a:t>
            </a:r>
            <a:endParaRPr 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95275" y="1489075"/>
            <a:ext cx="7516813" cy="4316413"/>
          </a:xfrm>
        </p:spPr>
        <p:txBody>
          <a:bodyPr/>
          <a:lstStyle/>
          <a:p>
            <a:pPr marL="174625" indent="-174625" algn="just" eaLnBrk="1" hangingPunct="1">
              <a:lnSpc>
                <a:spcPct val="90000"/>
              </a:lnSpc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b="1" smtClean="0"/>
              <a:t>Jsou tyto otázky ok?</a:t>
            </a:r>
          </a:p>
          <a:p>
            <a:pPr marL="174625" indent="-174625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i="1" smtClean="0"/>
              <a:t>Kde získáváte nejvíce informací o knihách?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Četbou odborných časopisů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Z novin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Z televize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Od knihovníka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Z internetu</a:t>
            </a:r>
          </a:p>
          <a:p>
            <a:pPr marL="174625" indent="-174625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i="1" smtClean="0"/>
              <a:t>Kolik Vám je let?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0 – 20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20 – 30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30 – 40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40 – 60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1400" i="1" smtClean="0"/>
              <a:t>60 – 80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34985</TotalTime>
  <Words>252</Words>
  <Application>Microsoft Office PowerPoint</Application>
  <PresentationFormat>Předvádění na obrazovce (4:3)</PresentationFormat>
  <Paragraphs>62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Lucida Sans Unicode</vt:lpstr>
      <vt:lpstr>Times New Roman</vt:lpstr>
      <vt:lpstr>Wingdings</vt:lpstr>
      <vt:lpstr>Arial Unicode MS</vt:lpstr>
      <vt:lpstr>Výchozí návrh</vt:lpstr>
      <vt:lpstr>Survey - cvičení</vt:lpstr>
      <vt:lpstr>Survey - cvičení</vt:lpstr>
      <vt:lpstr>Survey - cvičení</vt:lpstr>
      <vt:lpstr>Survey - cvičení</vt:lpstr>
      <vt:lpstr>Survey - cvičení</vt:lpstr>
      <vt:lpstr>Survey - cvičení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KISK</dc:creator>
  <dc:description>PresentationLoad.com</dc:description>
  <cp:lastModifiedBy>Honza Zikuška</cp:lastModifiedBy>
  <cp:revision>115</cp:revision>
  <cp:lastPrinted>2009-03-06T13:45:37Z</cp:lastPrinted>
  <dcterms:created xsi:type="dcterms:W3CDTF">2007-11-27T23:54:21Z</dcterms:created>
  <dcterms:modified xsi:type="dcterms:W3CDTF">2011-03-25T07:06:46Z</dcterms:modified>
</cp:coreProperties>
</file>