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2" r:id="rId4"/>
    <p:sldId id="264" r:id="rId5"/>
    <p:sldId id="263" r:id="rId6"/>
    <p:sldId id="279" r:id="rId7"/>
    <p:sldId id="268" r:id="rId8"/>
    <p:sldId id="265" r:id="rId9"/>
    <p:sldId id="287" r:id="rId10"/>
    <p:sldId id="261" r:id="rId11"/>
    <p:sldId id="266" r:id="rId12"/>
    <p:sldId id="267" r:id="rId13"/>
    <p:sldId id="280" r:id="rId14"/>
    <p:sldId id="269" r:id="rId15"/>
    <p:sldId id="270" r:id="rId16"/>
    <p:sldId id="282" r:id="rId17"/>
    <p:sldId id="272" r:id="rId18"/>
    <p:sldId id="273" r:id="rId19"/>
    <p:sldId id="288" r:id="rId20"/>
    <p:sldId id="274" r:id="rId21"/>
    <p:sldId id="283" r:id="rId22"/>
    <p:sldId id="275" r:id="rId23"/>
    <p:sldId id="284" r:id="rId24"/>
    <p:sldId id="276" r:id="rId25"/>
    <p:sldId id="289" r:id="rId26"/>
    <p:sldId id="277" r:id="rId27"/>
    <p:sldId id="290" r:id="rId28"/>
    <p:sldId id="260" r:id="rId29"/>
    <p:sldId id="291" r:id="rId30"/>
    <p:sldId id="292" r:id="rId31"/>
    <p:sldId id="293" r:id="rId32"/>
    <p:sldId id="278" r:id="rId33"/>
    <p:sldId id="271" r:id="rId34"/>
    <p:sldId id="281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B922E0-04FF-447E-BF29-8EE9243F78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4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C4E7AC2-7394-4086-824A-BEDE8F7E8D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9F3FD1-8847-45D1-B162-5172C0934506}" type="slidenum">
              <a:rPr lang="de-DE"/>
              <a:pPr/>
              <a:t>1</a:t>
            </a:fld>
            <a:endParaRPr lang="de-DE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556E96-5747-4A02-A796-1183A855E671}" type="slidenum">
              <a:rPr lang="en-GB" sz="13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83BF9B-B175-4D7C-BDB1-78B02532268B}" type="slidenum">
              <a:rPr lang="de-DE"/>
              <a:pPr/>
              <a:t>26</a:t>
            </a:fld>
            <a:endParaRPr lang="de-DE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83BF9B-B175-4D7C-BDB1-78B02532268B}" type="slidenum">
              <a:rPr lang="de-DE"/>
              <a:pPr/>
              <a:t>27</a:t>
            </a:fld>
            <a:endParaRPr lang="de-DE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83BF9B-B175-4D7C-BDB1-78B02532268B}" type="slidenum">
              <a:rPr lang="de-DE"/>
              <a:pPr/>
              <a:t>28</a:t>
            </a:fld>
            <a:endParaRPr lang="de-DE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84963" y="411163"/>
            <a:ext cx="2128837" cy="5384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37288" cy="5384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1390650"/>
            <a:ext cx="2055812" cy="47339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90650"/>
            <a:ext cx="6015038" cy="47339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1390650"/>
            <a:ext cx="7478713" cy="10747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3063" cy="430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0738" y="1489075"/>
            <a:ext cx="4183062" cy="430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18525" cy="430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24200" y="636587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411163"/>
            <a:ext cx="8513762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000">
                <a:solidFill>
                  <a:srgbClr val="000000"/>
                </a:solidFill>
                <a:cs typeface="Arial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Wingdings" pitchFamily="2" charset="2"/>
                <a:cs typeface="Arial" charset="0"/>
              </a:rPr>
              <a:t></a:t>
            </a:r>
            <a:r>
              <a:rPr lang="de-DE" sz="1000">
                <a:solidFill>
                  <a:srgbClr val="000000"/>
                </a:solidFill>
                <a:cs typeface="Arial" charset="0"/>
              </a:rPr>
              <a:t> </a:t>
            </a:r>
            <a:fld id="{6E4C824F-A817-4A24-A706-9C9AC8809B27}" type="slidenum">
              <a:rPr lang="de-DE" sz="1000">
                <a:solidFill>
                  <a:srgbClr val="000000"/>
                </a:solidFill>
                <a:cs typeface="Arial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lang="de-DE" sz="100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00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1390650"/>
            <a:ext cx="7478713" cy="1074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00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90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285728"/>
            <a:ext cx="7485063" cy="257176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Metodologie ISK</a:t>
            </a:r>
            <a:br>
              <a:rPr lang="cs-CZ" sz="3200" dirty="0" smtClean="0">
                <a:latin typeface="Calibri" pitchFamily="34" charset="0"/>
                <a:cs typeface="Calibri" pitchFamily="34" charset="0"/>
              </a:rPr>
            </a:br>
            <a:r>
              <a:rPr lang="cs-CZ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cs-CZ" sz="3200" dirty="0" smtClean="0">
                <a:latin typeface="Calibri" pitchFamily="34" charset="0"/>
                <a:cs typeface="Calibri" pitchFamily="34" charset="0"/>
              </a:rPr>
            </a:br>
            <a:r>
              <a:rPr lang="cs-CZ" sz="3200" dirty="0" smtClean="0">
                <a:latin typeface="Calibri" pitchFamily="34" charset="0"/>
                <a:cs typeface="Calibri" pitchFamily="34" charset="0"/>
              </a:rPr>
              <a:t>Základy statistického zpracování dat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224" y="5500702"/>
            <a:ext cx="7510463" cy="427041"/>
          </a:xfrm>
        </p:spPr>
        <p:txBody>
          <a:bodyPr tIns="46800" bIns="46800"/>
          <a:lstStyle/>
          <a:p>
            <a:pPr marL="0" indent="0" eaLnBrk="1" hangingPunct="1"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Ladislava Suchá, </a:t>
            </a:r>
            <a:r>
              <a:rPr lang="cs-CZ" sz="2400" i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28. </a:t>
            </a:r>
            <a:r>
              <a:rPr lang="cs-CZ" sz="2400" i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dubna </a:t>
            </a:r>
            <a:r>
              <a:rPr lang="cs-CZ" sz="2400" i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2011</a:t>
            </a:r>
            <a:endParaRPr lang="en-US" sz="2400" i="1" dirty="0" smtClean="0">
              <a:solidFill>
                <a:schemeClr val="accent4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Definování proměnných</a:t>
            </a:r>
            <a:endParaRPr lang="cs-CZ" dirty="0"/>
          </a:p>
        </p:txBody>
      </p:sp>
      <p:pic>
        <p:nvPicPr>
          <p:cNvPr id="4" name="Zástupný symbol pro obsah 3" descr="SPS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8722220" cy="3631556"/>
          </a:xfrm>
        </p:spPr>
      </p:pic>
      <p:sp>
        <p:nvSpPr>
          <p:cNvPr id="5" name="Obdélník 4"/>
          <p:cNvSpPr/>
          <p:nvPr/>
        </p:nvSpPr>
        <p:spPr bwMode="auto">
          <a:xfrm>
            <a:off x="8143900" y="2643182"/>
            <a:ext cx="785818" cy="3571900"/>
          </a:xfrm>
          <a:prstGeom prst="rect">
            <a:avLst/>
          </a:prstGeom>
          <a:solidFill>
            <a:schemeClr val="accent6">
              <a:alpha val="18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Oválný popisek 5"/>
          <p:cNvSpPr/>
          <p:nvPr/>
        </p:nvSpPr>
        <p:spPr bwMode="auto">
          <a:xfrm>
            <a:off x="6143636" y="714356"/>
            <a:ext cx="1928826" cy="1428760"/>
          </a:xfrm>
          <a:prstGeom prst="wedgeEllipseCallout">
            <a:avLst>
              <a:gd name="adj1" fmla="val 63675"/>
              <a:gd name="adj2" fmla="val 949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Druh proměnné</a:t>
            </a:r>
          </a:p>
        </p:txBody>
      </p:sp>
      <p:sp>
        <p:nvSpPr>
          <p:cNvPr id="7" name="Oválný popisek 6"/>
          <p:cNvSpPr/>
          <p:nvPr/>
        </p:nvSpPr>
        <p:spPr bwMode="auto">
          <a:xfrm>
            <a:off x="4071934" y="5286388"/>
            <a:ext cx="2857520" cy="1571612"/>
          </a:xfrm>
          <a:prstGeom prst="wedgeEllipseCallout">
            <a:avLst>
              <a:gd name="adj1" fmla="val -44021"/>
              <a:gd name="adj2" fmla="val -833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Zápis baterie otázek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prvního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Sleduje se četnost výskytu jednotlivého znaku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Kolik je v souboru mužů a žen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Kolik je v souboru lidí, kteří chodí do knihovny </a:t>
            </a:r>
            <a:r>
              <a:rPr lang="cs-CZ" sz="2200" dirty="0" err="1" smtClean="0">
                <a:latin typeface="Calibri" pitchFamily="34" charset="0"/>
                <a:cs typeface="Calibri" pitchFamily="34" charset="0"/>
              </a:rPr>
              <a:t>atd</a:t>
            </a:r>
            <a:r>
              <a:rPr lang="cs-CZ" sz="22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lvl="1">
              <a:buFont typeface="Arial" pitchFamily="34" charset="0"/>
              <a:buChar char="•"/>
            </a:pPr>
            <a:endParaRPr lang="cs-CZ" sz="2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Sledujeme základní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statistické míry znaků</a:t>
            </a:r>
            <a:endParaRPr lang="cs-CZ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prvního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Absolutní četnosti</a:t>
            </a:r>
          </a:p>
          <a:p>
            <a:pPr>
              <a:buFontTx/>
              <a:buChar char="-"/>
            </a:pPr>
            <a:r>
              <a:rPr lang="cs-CZ" dirty="0" smtClean="0"/>
              <a:t>Absolutní číslo – kolik případů má danou vlastnost</a:t>
            </a:r>
          </a:p>
          <a:p>
            <a:pPr>
              <a:buFontTx/>
              <a:buChar char="-"/>
            </a:pPr>
            <a:r>
              <a:rPr lang="cs-CZ" dirty="0" smtClean="0"/>
              <a:t>Součet absolutních četností u všech hodnot (včetně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) = celkový počet respondentů</a:t>
            </a:r>
          </a:p>
          <a:p>
            <a:r>
              <a:rPr lang="cs-CZ" dirty="0" smtClean="0"/>
              <a:t>(V souboru je 71 žen.)</a:t>
            </a:r>
          </a:p>
          <a:p>
            <a:r>
              <a:rPr lang="cs-CZ" b="1" dirty="0" smtClean="0"/>
              <a:t>Relativní četnosti</a:t>
            </a:r>
          </a:p>
          <a:p>
            <a:pPr>
              <a:buFontTx/>
              <a:buChar char="-"/>
            </a:pPr>
            <a:r>
              <a:rPr lang="cs-CZ" dirty="0" smtClean="0"/>
              <a:t>Jaký podíl (v procentech z výběrového souboru) představují případy s jednotlivou vlastností</a:t>
            </a:r>
          </a:p>
          <a:p>
            <a:r>
              <a:rPr lang="cs-CZ" dirty="0" smtClean="0"/>
              <a:t>(V souboru je 34 </a:t>
            </a:r>
            <a:r>
              <a:rPr lang="en-US" dirty="0" smtClean="0"/>
              <a:t>%</a:t>
            </a:r>
            <a:r>
              <a:rPr lang="cs-CZ" dirty="0" smtClean="0"/>
              <a:t> osob se středoškolským vzděláním.)</a:t>
            </a:r>
          </a:p>
          <a:p>
            <a:r>
              <a:rPr lang="cs-CZ" b="1" dirty="0" smtClean="0"/>
              <a:t>Kumulativní relativní četnosti</a:t>
            </a:r>
          </a:p>
          <a:p>
            <a:r>
              <a:rPr lang="cs-CZ" dirty="0" smtClean="0"/>
              <a:t>(V souboru je 52 </a:t>
            </a:r>
            <a:r>
              <a:rPr lang="en-US" dirty="0" smtClean="0"/>
              <a:t>% </a:t>
            </a:r>
            <a:r>
              <a:rPr lang="cs-CZ" dirty="0" smtClean="0"/>
              <a:t>osob s alespoň středoškolským vzděláním.)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hodnot proměnných</a:t>
            </a:r>
            <a:endParaRPr lang="cs-CZ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7241323" cy="430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álný popisek 5"/>
          <p:cNvSpPr/>
          <p:nvPr/>
        </p:nvSpPr>
        <p:spPr bwMode="auto">
          <a:xfrm>
            <a:off x="6156176" y="980728"/>
            <a:ext cx="2675696" cy="1493358"/>
          </a:xfrm>
          <a:prstGeom prst="wedgeEllipseCallout">
            <a:avLst>
              <a:gd name="adj1" fmla="val -49080"/>
              <a:gd name="adj2" fmla="val 13815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800" b="1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Relativní četnosti b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ez „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missing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values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“</a:t>
            </a:r>
          </a:p>
        </p:txBody>
      </p:sp>
      <p:sp>
        <p:nvSpPr>
          <p:cNvPr id="7" name="Elipsa 6"/>
          <p:cNvSpPr/>
          <p:nvPr/>
        </p:nvSpPr>
        <p:spPr bwMode="auto">
          <a:xfrm>
            <a:off x="6858016" y="3786190"/>
            <a:ext cx="714380" cy="64294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 bwMode="auto">
          <a:xfrm rot="16200000" flipH="1">
            <a:off x="2321703" y="3321843"/>
            <a:ext cx="2357454" cy="1285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Popisek se šipkou doleva 23"/>
          <p:cNvSpPr/>
          <p:nvPr/>
        </p:nvSpPr>
        <p:spPr bwMode="auto">
          <a:xfrm rot="20400266">
            <a:off x="2828169" y="1213966"/>
            <a:ext cx="2857520" cy="2003591"/>
          </a:xfrm>
          <a:prstGeom prst="leftArrowCallout">
            <a:avLst>
              <a:gd name="adj1" fmla="val 10730"/>
              <a:gd name="adj2" fmla="val 34275"/>
              <a:gd name="adj3" fmla="val 25000"/>
              <a:gd name="adj4" fmla="val 6497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„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Missing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“ 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do grafů nezařazujeme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800" b="1" dirty="0" smtClean="0"/>
              <a:t>(počítáme jen s těmi, kteří odpověděli)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5364088" y="3645024"/>
            <a:ext cx="1080120" cy="2088232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Zobrazování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Koláčové, sloupcové grafy</a:t>
            </a:r>
            <a:endParaRPr lang="cs-CZ" dirty="0"/>
          </a:p>
        </p:txBody>
      </p:sp>
      <p:pic>
        <p:nvPicPr>
          <p:cNvPr id="39938" name="Picture 2" descr="graf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173538" cy="3741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Zobrazování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Koláčové, sloupcové grafy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6312227" cy="434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Deskriptvní</a:t>
            </a:r>
            <a:r>
              <a:rPr lang="cs-CZ" dirty="0" smtClean="0"/>
              <a:t> statistika a čištění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První krok při každém zpracování dat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„GIGO“ </a:t>
            </a:r>
            <a:r>
              <a:rPr lang="cs-CZ" i="1" dirty="0" smtClean="0"/>
              <a:t>(</a:t>
            </a:r>
            <a:r>
              <a:rPr lang="cs-CZ" i="1" dirty="0" err="1" smtClean="0"/>
              <a:t>Garbage</a:t>
            </a:r>
            <a:r>
              <a:rPr lang="cs-CZ" i="1" dirty="0" smtClean="0"/>
              <a:t> in, </a:t>
            </a:r>
            <a:r>
              <a:rPr lang="cs-CZ" i="1" dirty="0" err="1" smtClean="0"/>
              <a:t>garbage</a:t>
            </a:r>
            <a:r>
              <a:rPr lang="cs-CZ" i="1" dirty="0" smtClean="0"/>
              <a:t> </a:t>
            </a:r>
            <a:r>
              <a:rPr lang="cs-CZ" i="1" dirty="0" err="1" smtClean="0"/>
              <a:t>out</a:t>
            </a:r>
            <a:r>
              <a:rPr lang="cs-CZ" i="1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cs-CZ" i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err="1" smtClean="0"/>
              <a:t>Outliers</a:t>
            </a:r>
            <a:r>
              <a:rPr lang="cs-CZ" b="1" dirty="0" smtClean="0"/>
              <a:t> </a:t>
            </a:r>
            <a:r>
              <a:rPr lang="cs-CZ" dirty="0" smtClean="0"/>
              <a:t>(extrémní hodnoty)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Podíváme se na nejvyšší a nejnižší hodnoty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(SPSS najde automaticky)</a:t>
            </a:r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endParaRPr lang="cs-CZ" sz="1100" i="1" dirty="0" smtClean="0"/>
          </a:p>
          <a:p>
            <a:r>
              <a:rPr lang="cs-CZ" sz="1100" i="1" dirty="0" smtClean="0"/>
              <a:t>Zdroje obrázků:  </a:t>
            </a:r>
            <a:r>
              <a:rPr lang="cs-CZ" sz="1100" i="1" dirty="0" err="1" smtClean="0"/>
              <a:t>Psychwiki</a:t>
            </a:r>
            <a:r>
              <a:rPr lang="cs-CZ" sz="1100" i="1" dirty="0" smtClean="0"/>
              <a:t>, www.</a:t>
            </a:r>
            <a:r>
              <a:rPr lang="cs-CZ" sz="1100" i="1" dirty="0" err="1" smtClean="0"/>
              <a:t>ibm.com</a:t>
            </a:r>
            <a:endParaRPr lang="cs-CZ" sz="1100" i="1" dirty="0" smtClean="0"/>
          </a:p>
        </p:txBody>
      </p:sp>
      <p:pic>
        <p:nvPicPr>
          <p:cNvPr id="45058" name="Picture 2" descr="http://www.psychwiki.com/images/thumb/e/ed/Sexpartners_histogram0.png/400px-Sexpartners_histogram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000504"/>
            <a:ext cx="2714644" cy="2178503"/>
          </a:xfrm>
          <a:prstGeom prst="rect">
            <a:avLst/>
          </a:prstGeom>
          <a:noFill/>
        </p:spPr>
      </p:pic>
      <p:pic>
        <p:nvPicPr>
          <p:cNvPr id="45060" name="Picture 4" descr="http://www.psychwiki.com/images/thumb/2/23/System1_boxplot0.png/400px-System1_boxplot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71480"/>
            <a:ext cx="2952744" cy="2369578"/>
          </a:xfrm>
          <a:prstGeom prst="rect">
            <a:avLst/>
          </a:prstGeom>
          <a:noFill/>
        </p:spPr>
      </p:pic>
      <p:pic>
        <p:nvPicPr>
          <p:cNvPr id="45062" name="Picture 6" descr="http://www.ibm.com/developerworks/rational/library/content/images/catpulse/public/image/graphic/5739_1397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857499"/>
            <a:ext cx="323850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rozložení proměnné: modus, medián, průměr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MODUS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 </a:t>
            </a:r>
            <a:r>
              <a:rPr lang="cs-CZ" b="1" dirty="0" smtClean="0"/>
              <a:t>nominálních proměnných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Nejčastěji obsazená kategorie/hodnota proměnné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b="1" dirty="0" smtClean="0"/>
              <a:t>MEDIÁN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 </a:t>
            </a:r>
            <a:r>
              <a:rPr lang="cs-CZ" b="1" dirty="0" smtClean="0"/>
              <a:t>nominálních a ordinálních </a:t>
            </a:r>
            <a:r>
              <a:rPr lang="cs-CZ" b="1" dirty="0" smtClean="0"/>
              <a:t>(pořadových) proměnných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Nejméně 50</a:t>
            </a:r>
            <a:r>
              <a:rPr lang="en-US" dirty="0" smtClean="0"/>
              <a:t> %</a:t>
            </a:r>
            <a:r>
              <a:rPr lang="cs-CZ" dirty="0" smtClean="0"/>
              <a:t> hodnot je menších nebo rovno mediánu a nejméně 50 </a:t>
            </a:r>
            <a:r>
              <a:rPr lang="en-US" dirty="0" smtClean="0"/>
              <a:t>%</a:t>
            </a:r>
            <a:r>
              <a:rPr lang="cs-CZ" dirty="0" smtClean="0"/>
              <a:t> hodnot je větších nebo rovných mediánu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Není ovlivněn extrémními hodnotami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Pokud má soubor sudý počet prvků, </a:t>
            </a:r>
            <a:r>
              <a:rPr lang="cs-CZ" dirty="0" smtClean="0"/>
              <a:t>dvě varianty (rozdílný výklad):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za </a:t>
            </a:r>
            <a:r>
              <a:rPr lang="cs-CZ" dirty="0" smtClean="0"/>
              <a:t>medián označuje aritmetický průměr hodnot na místech </a:t>
            </a:r>
            <a:r>
              <a:rPr lang="cs-CZ" i="1" dirty="0" smtClean="0"/>
              <a:t>n</a:t>
            </a:r>
            <a:r>
              <a:rPr lang="cs-CZ" dirty="0" smtClean="0"/>
              <a:t>/2 a </a:t>
            </a:r>
            <a:r>
              <a:rPr lang="cs-CZ" i="1" dirty="0" smtClean="0"/>
              <a:t>n</a:t>
            </a:r>
            <a:r>
              <a:rPr lang="cs-CZ" dirty="0" smtClean="0"/>
              <a:t>/2+1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Medián nelze určit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rozložení proměnné: modus, medián, průměr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Medián = kvantil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Kvartil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Decil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Percentil </a:t>
            </a:r>
            <a:endParaRPr lang="cs-CZ" dirty="0"/>
          </a:p>
        </p:txBody>
      </p:sp>
      <p:pic>
        <p:nvPicPr>
          <p:cNvPr id="57346" name="Picture 2" descr="http://t2.gstatic.com/images?q=tbn:ANd9GcRdxzkALToJ7YsjAF8VMpq4VOi0iRspnou8927vbd_lC5VORoywG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97480"/>
            <a:ext cx="4663405" cy="4642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rozložení proměnné: modus, medián, průměr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275" y="1489075"/>
            <a:ext cx="8518525" cy="4676229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ARITMETICKÝ PRŮMĚR</a:t>
            </a:r>
          </a:p>
          <a:p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Citlivý na extrémní </a:t>
            </a:r>
            <a:r>
              <a:rPr lang="cs-CZ" dirty="0" smtClean="0"/>
              <a:t>hodnoty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Aplikovatelná jen u </a:t>
            </a:r>
            <a:r>
              <a:rPr lang="cs-CZ" b="1" dirty="0" smtClean="0"/>
              <a:t>kardinálních znaků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Často udává hodnotu, která se v souboru vůbec nevyskytuje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(průměrný Čech navštíví knihovnu 1,12krát za rok)</a:t>
            </a:r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Kardinální znaky – nemá cenu vytvářet frekvenční tabulku nebo klasické grafy – využívá se </a:t>
            </a:r>
            <a:r>
              <a:rPr lang="cs-CZ" b="1" dirty="0" smtClean="0"/>
              <a:t>histogram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r>
              <a:rPr lang="cs-CZ" dirty="0" smtClean="0"/>
              <a:t>y na statistické zpracování dat</a:t>
            </a:r>
            <a:endParaRPr lang="cs-CZ" dirty="0"/>
          </a:p>
        </p:txBody>
      </p:sp>
      <p:pic>
        <p:nvPicPr>
          <p:cNvPr id="1026" name="Picture 2" descr="http://www.vit.ac.in/events2009/SCSE/dmw/images/es_logo-sps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786082" cy="2786084"/>
          </a:xfrm>
          <a:prstGeom prst="rect">
            <a:avLst/>
          </a:prstGeom>
          <a:noFill/>
        </p:spPr>
      </p:pic>
      <p:pic>
        <p:nvPicPr>
          <p:cNvPr id="1030" name="Picture 6" descr="http://www.statsoft.co.uk/images/v9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57694"/>
            <a:ext cx="3873232" cy="1900304"/>
          </a:xfrm>
          <a:prstGeom prst="rect">
            <a:avLst/>
          </a:prstGeom>
          <a:noFill/>
        </p:spPr>
      </p:pic>
      <p:pic>
        <p:nvPicPr>
          <p:cNvPr id="1032" name="Picture 8" descr="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285860"/>
            <a:ext cx="1973945" cy="1500198"/>
          </a:xfrm>
          <a:prstGeom prst="rect">
            <a:avLst/>
          </a:prstGeom>
          <a:noFill/>
        </p:spPr>
      </p:pic>
      <p:pic>
        <p:nvPicPr>
          <p:cNvPr id="1034" name="Picture 10" descr="[X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072074"/>
            <a:ext cx="2871761" cy="1022988"/>
          </a:xfrm>
          <a:prstGeom prst="rect">
            <a:avLst/>
          </a:prstGeom>
          <a:noFill/>
        </p:spPr>
      </p:pic>
      <p:pic>
        <p:nvPicPr>
          <p:cNvPr id="1036" name="Picture 12" descr="Microsoft-Excel-2007-Logo.png exel image by moh_an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16691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rozložení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275" y="1489075"/>
            <a:ext cx="8518525" cy="243999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Normální rozložení: modus = medián = průměr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Asymetrie rozložení = šikmost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6082" name="Picture 2" descr="http://upload.wikimedia.org/wikipedia/commons/thumb/8/8c/Standard_deviation_diagram.svg/310px-Standard_deviation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7018024" cy="3509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šikmého rozložení</a:t>
            </a:r>
            <a:endParaRPr lang="cs-CZ" dirty="0"/>
          </a:p>
        </p:txBody>
      </p:sp>
      <p:pic>
        <p:nvPicPr>
          <p:cNvPr id="4" name="Picture 4" descr="Rozdělení mezd v roce 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685067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šikmého rozložení</a:t>
            </a:r>
            <a:endParaRPr lang="cs-CZ" dirty="0"/>
          </a:p>
        </p:txBody>
      </p:sp>
      <p:pic>
        <p:nvPicPr>
          <p:cNvPr id="5" name="Picture 2" descr="\begin{figure}&#10;\centering&#10;\fbox{\includegraphics[clip, width=\sirka]{eps/g2.eps}}\end{figur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798146" cy="4699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u kardinálních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Rozpětí</a:t>
            </a:r>
            <a:r>
              <a:rPr lang="cs-CZ" dirty="0" smtClean="0"/>
              <a:t>: rozdíl mezi nejmenší a nejvyšší hodnotou</a:t>
            </a:r>
          </a:p>
          <a:p>
            <a:r>
              <a:rPr lang="cs-CZ" b="1" dirty="0" smtClean="0"/>
              <a:t>Rozptyl</a:t>
            </a:r>
            <a:r>
              <a:rPr lang="cs-CZ" dirty="0" smtClean="0"/>
              <a:t>: vypovídá o rozložení hodnot kolem aritmetického průměru</a:t>
            </a:r>
          </a:p>
          <a:p>
            <a:r>
              <a:rPr lang="cs-CZ" sz="1200" dirty="0" smtClean="0"/>
              <a:t>(průměrná čtvercová chyba (ve čtvercích jednotek původní proměnné) – součet druhých mocnin odchylek všech jednotlivých hodnot od průměru dělený rozsahem souboru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Směrodatná odchylka</a:t>
            </a:r>
            <a:r>
              <a:rPr lang="cs-CZ" dirty="0" smtClean="0"/>
              <a:t>: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Druhá </a:t>
            </a:r>
            <a:r>
              <a:rPr lang="cs-CZ" dirty="0" smtClean="0"/>
              <a:t>odmocnina </a:t>
            </a:r>
            <a:r>
              <a:rPr lang="cs-CZ" dirty="0" smtClean="0"/>
              <a:t>rozptylu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ukazuje homogenitu/variabilitu souboru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čím </a:t>
            </a:r>
            <a:r>
              <a:rPr lang="cs-CZ" dirty="0" smtClean="0"/>
              <a:t>menší SO je, tím více můžeme věřit aritmetickému </a:t>
            </a:r>
            <a:r>
              <a:rPr lang="cs-CZ" dirty="0" smtClean="0"/>
              <a:t>průměru</a:t>
            </a:r>
          </a:p>
          <a:p>
            <a:endParaRPr lang="cs-CZ" dirty="0" smtClean="0"/>
          </a:p>
        </p:txBody>
      </p:sp>
      <p:pic>
        <p:nvPicPr>
          <p:cNvPr id="47106" name="Picture 2" descr="s^2=\frac{1}{n-1}\sum_{i=1}^n (x_i-\overline{x})^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71810"/>
            <a:ext cx="2428892" cy="665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 a standardní odchylka</a:t>
            </a:r>
            <a:endParaRPr lang="cs-CZ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0808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8208912" cy="15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dat a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Kategorizace spojitých proměnných (CATEGORIZE</a:t>
            </a:r>
            <a:r>
              <a:rPr lang="cs-CZ" dirty="0" smtClean="0"/>
              <a:t>) </a:t>
            </a:r>
            <a:r>
              <a:rPr lang="cs-CZ" dirty="0" smtClean="0">
                <a:sym typeface="Wingdings" pitchFamily="2" charset="2"/>
              </a:rPr>
              <a:t> vytvoření intervalů</a:t>
            </a:r>
          </a:p>
          <a:p>
            <a:r>
              <a:rPr lang="cs-CZ" i="1" dirty="0" smtClean="0">
                <a:sym typeface="Wingdings" pitchFamily="2" charset="2"/>
              </a:rPr>
              <a:t>Otázka: Proč je důležité </a:t>
            </a:r>
            <a:r>
              <a:rPr lang="cs-CZ" i="1" dirty="0" err="1" smtClean="0">
                <a:sym typeface="Wingdings" pitchFamily="2" charset="2"/>
              </a:rPr>
              <a:t>rekategorizovat</a:t>
            </a:r>
            <a:r>
              <a:rPr lang="cs-CZ" i="1" dirty="0" smtClean="0">
                <a:sym typeface="Wingdings" pitchFamily="2" charset="2"/>
              </a:rPr>
              <a:t> proměnné?</a:t>
            </a:r>
            <a:endParaRPr lang="cs-CZ" i="1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Slučování kategorií (spíše spokojen – velice spokojen = </a:t>
            </a:r>
            <a:r>
              <a:rPr lang="cs-CZ" dirty="0" err="1" smtClean="0"/>
              <a:t>spokojen</a:t>
            </a:r>
            <a:r>
              <a:rPr lang="cs-CZ" dirty="0" smtClean="0"/>
              <a:t>)</a:t>
            </a:r>
          </a:p>
          <a:p>
            <a:r>
              <a:rPr lang="cs-CZ" i="1" dirty="0" smtClean="0">
                <a:sym typeface="Wingdings" pitchFamily="2" charset="2"/>
              </a:rPr>
              <a:t>Otázka: </a:t>
            </a:r>
            <a:r>
              <a:rPr lang="cs-CZ" i="1" dirty="0" smtClean="0">
                <a:sym typeface="Wingdings" pitchFamily="2" charset="2"/>
              </a:rPr>
              <a:t>Kdy je vhodné slučovat  </a:t>
            </a:r>
            <a:r>
              <a:rPr lang="cs-CZ" i="1" dirty="0" smtClean="0">
                <a:sym typeface="Wingdings" pitchFamily="2" charset="2"/>
              </a:rPr>
              <a:t>proměnné?</a:t>
            </a:r>
          </a:p>
          <a:p>
            <a:r>
              <a:rPr lang="cs-CZ" i="1" dirty="0" smtClean="0">
                <a:sym typeface="Wingdings" pitchFamily="2" charset="2"/>
              </a:rPr>
              <a:t>Otázka: </a:t>
            </a:r>
            <a:r>
              <a:rPr lang="cs-CZ" i="1" dirty="0" smtClean="0">
                <a:sym typeface="Wingdings" pitchFamily="2" charset="2"/>
              </a:rPr>
              <a:t>Lze </a:t>
            </a:r>
            <a:r>
              <a:rPr lang="cs-CZ" i="1" dirty="0" smtClean="0">
                <a:sym typeface="Wingdings" pitchFamily="2" charset="2"/>
              </a:rPr>
              <a:t>slučovat  </a:t>
            </a:r>
            <a:r>
              <a:rPr lang="cs-CZ" i="1" dirty="0" smtClean="0">
                <a:sym typeface="Wingdings" pitchFamily="2" charset="2"/>
              </a:rPr>
              <a:t>i nominální proměnné</a:t>
            </a:r>
            <a:r>
              <a:rPr lang="cs-CZ" i="1" dirty="0" smtClean="0">
                <a:sym typeface="Wingdings" pitchFamily="2" charset="2"/>
              </a:rPr>
              <a:t>?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COUNT – vytváří novou proměnnou (pro sady otázek – kolik z nabízených možností respondent zvolil)</a:t>
            </a:r>
            <a:endParaRPr lang="cs-CZ" dirty="0"/>
          </a:p>
        </p:txBody>
      </p:sp>
      <p:pic>
        <p:nvPicPr>
          <p:cNvPr id="49154" name="Picture 2" descr="http://t0.gstatic.com/images?q=tbn:vc7Ils4fA6u57M:http://www.knotjustjigs.co.uk/images/abacus-counting-frame-wooden-bea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6524">
            <a:off x="6904797" y="4418585"/>
            <a:ext cx="1741988" cy="2264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0038" y="411163"/>
            <a:ext cx="8520112" cy="6477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Připomeňme si…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489075"/>
            <a:ext cx="8524875" cy="4984750"/>
          </a:xfrm>
        </p:spPr>
        <p:txBody>
          <a:bodyPr/>
          <a:lstStyle/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800" b="1" dirty="0" smtClean="0">
              <a:latin typeface="Calibri" pitchFamily="34" charset="0"/>
              <a:cs typeface="Calibri" pitchFamily="34" charset="0"/>
            </a:endParaRP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Hypotéza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proměnné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otázky v dotazníku </a:t>
            </a: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Hypotéza: Lidé s vyšším vzděláním navštěvují knihovny častěji, než lidé s nižším vzděláním.</a:t>
            </a: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Proměnné: vzdělání, frekvence návštěv knihovny</a:t>
            </a: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Otázky: </a:t>
            </a:r>
          </a:p>
          <a:p>
            <a:pPr marL="574675" lvl="1" indent="-174625" algn="just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600" i="1" dirty="0" smtClean="0">
                <a:latin typeface="Calibri" pitchFamily="34" charset="0"/>
                <a:cs typeface="Calibri" pitchFamily="34" charset="0"/>
              </a:rPr>
              <a:t>Jaké je Vaše nejvyšší ukončené vzdělání?</a:t>
            </a:r>
          </a:p>
          <a:p>
            <a:pPr marL="574675" lvl="1" indent="-174625" algn="just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600" i="1" dirty="0" smtClean="0">
                <a:latin typeface="Calibri" pitchFamily="34" charset="0"/>
                <a:cs typeface="Calibri" pitchFamily="34" charset="0"/>
              </a:rPr>
              <a:t>Jak často navštěvujete knihovnu?</a:t>
            </a: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Šipka doprava se zářezem 3"/>
          <p:cNvSpPr/>
          <p:nvPr/>
        </p:nvSpPr>
        <p:spPr bwMode="auto">
          <a:xfrm>
            <a:off x="1785918" y="2071678"/>
            <a:ext cx="500066" cy="357190"/>
          </a:xfrm>
          <a:prstGeom prst="notchedRightArrow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Šipka doprava se zářezem 4"/>
          <p:cNvSpPr/>
          <p:nvPr/>
        </p:nvSpPr>
        <p:spPr bwMode="auto">
          <a:xfrm>
            <a:off x="4000496" y="2071678"/>
            <a:ext cx="500066" cy="357190"/>
          </a:xfrm>
          <a:prstGeom prst="notchedRightArrow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0038" y="411163"/>
            <a:ext cx="8520112" cy="6477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Třídění druhého stupně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489075"/>
            <a:ext cx="8524875" cy="49847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Porovnání rozložení znaku v podsouborech populace (dle jiného znaku)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Hypotézy nás vedou v tom, jaké vlastnosti a jejich souvislosti sledovat</a:t>
            </a:r>
          </a:p>
          <a:p>
            <a:pPr marL="514350" indent="-514350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800" i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14350" indent="-514350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Kdy to má smysl:</a:t>
            </a:r>
          </a:p>
          <a:p>
            <a:pPr marL="514350" indent="-514350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Jedná-li se o reprezentativní výběrový soubor (ideálně náhodný výběr)</a:t>
            </a:r>
          </a:p>
          <a:p>
            <a:pPr marL="514350" indent="-514350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600" dirty="0" smtClean="0">
                <a:latin typeface="Calibri" pitchFamily="34" charset="0"/>
                <a:cs typeface="Calibri" pitchFamily="34" charset="0"/>
              </a:rPr>
              <a:t>Jde-li o nezávislý výběr</a:t>
            </a:r>
            <a:endParaRPr lang="cs-CZ" sz="260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0038" y="411163"/>
            <a:ext cx="8520112" cy="6477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Jak statistika vypovídá o základním souboru?	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489075"/>
            <a:ext cx="8524875" cy="427757"/>
          </a:xfrm>
        </p:spPr>
        <p:txBody>
          <a:bodyPr/>
          <a:lstStyle/>
          <a:p>
            <a:r>
              <a:rPr lang="cs-CZ" sz="2800" dirty="0" smtClean="0">
                <a:latin typeface="Calibri" pitchFamily="34" charset="0"/>
                <a:cs typeface="Calibri" pitchFamily="34" charset="0"/>
              </a:rPr>
              <a:t>Hlavní roli hraje 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směrodatná odchylka / výběrová chyba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:</a:t>
            </a:r>
            <a:endParaRPr lang="cs-CZ" sz="260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 bwMode="auto">
          <a:xfrm>
            <a:off x="395536" y="2204864"/>
            <a:ext cx="8208912" cy="1800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8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 95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jistotou (5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riziko chyby) můžeme tvrdit, že:</a:t>
            </a:r>
          </a:p>
          <a:p>
            <a:pPr algn="ctr"/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průměr 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základního souboru (parametr) </a:t>
            </a:r>
          </a:p>
          <a:p>
            <a:pPr algn="ctr"/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</a:p>
          <a:p>
            <a:pPr algn="ctr"/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průměr výběrového souboru (statistika)</a:t>
            </a:r>
          </a:p>
          <a:p>
            <a:pPr algn="ctr"/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± 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 směrodatné chyby</a:t>
            </a:r>
            <a:endParaRPr lang="cs-CZ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395536" y="4293096"/>
            <a:ext cx="8208912" cy="1800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8000"/>
            </a:schemeClr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 99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jistotou (1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riziko chyby) můžeme tvrdit, že:</a:t>
            </a:r>
          </a:p>
          <a:p>
            <a:pPr algn="ctr"/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průměr 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základního souboru (parametr) </a:t>
            </a:r>
          </a:p>
          <a:p>
            <a:pPr algn="ctr"/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</a:p>
          <a:p>
            <a:pPr algn="ctr"/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průměr výběrového souboru (statistika)</a:t>
            </a:r>
          </a:p>
          <a:p>
            <a:pPr algn="ctr"/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± 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 směrodatné chyby</a:t>
            </a:r>
            <a:endParaRPr lang="cs-CZ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testování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Testování 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nulové hypotézy o neexistenci vztahu mezi proměnnými</a:t>
            </a:r>
          </a:p>
          <a:p>
            <a:pPr marL="514350" indent="-514350" algn="just" eaLnBrk="1" hangingPunct="1">
              <a:buFont typeface="+mj-lt"/>
              <a:buAutoNum type="arabicPeriod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Hypotéza zamítnuta </a:t>
            </a:r>
            <a:r>
              <a:rPr lang="cs-CZ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testování alternativní </a:t>
            </a:r>
            <a:r>
              <a:rPr lang="cs-CZ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hypotézy</a:t>
            </a:r>
            <a:endParaRPr lang="cs-CZ" sz="2400" i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14350" indent="-514350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4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14350" indent="-514350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Příklad nulové hypotézy:</a:t>
            </a:r>
          </a:p>
          <a:p>
            <a:pPr marL="514350" lvl="0" indent="-514350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Rozložení četností hodnot proměnné (vlastností jednotky), např. </a:t>
            </a:r>
            <a:r>
              <a:rPr lang="cs-CZ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příjmu, věku, míry anomie, spokojenosti v </a:t>
            </a:r>
            <a:r>
              <a:rPr lang="cs-CZ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životě (atd.) ve </a:t>
            </a:r>
            <a:r>
              <a:rPr lang="cs-CZ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výběrovém souboru odpovídá rozložení proměnné v </a:t>
            </a:r>
            <a:r>
              <a:rPr lang="cs-CZ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populaci.</a:t>
            </a:r>
          </a:p>
          <a:p>
            <a:pPr marL="514350" lvl="0" indent="-514350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Mezi vzděláním a výší příjmu není žádný 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vztah.</a:t>
            </a:r>
            <a:endParaRPr lang="cs-CZ" sz="2400" i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8" y="411163"/>
            <a:ext cx="8513762" cy="803260"/>
          </a:xfrm>
        </p:spPr>
        <p:txBody>
          <a:bodyPr/>
          <a:lstStyle/>
          <a:p>
            <a:r>
              <a:rPr lang="cs-CZ" dirty="0" smtClean="0"/>
              <a:t>Aplikace na online dotazování, které zvládají </a:t>
            </a:r>
            <a:r>
              <a:rPr lang="cs-CZ" dirty="0" err="1" smtClean="0"/>
              <a:t>nějkteré</a:t>
            </a:r>
            <a:r>
              <a:rPr lang="cs-CZ" dirty="0" smtClean="0"/>
              <a:t> základní i složitější statistické operace</a:t>
            </a:r>
            <a:endParaRPr lang="cs-CZ" dirty="0"/>
          </a:p>
        </p:txBody>
      </p:sp>
      <p:pic>
        <p:nvPicPr>
          <p:cNvPr id="35842" name="Picture 2" descr="http://www.workline.cz/Portals/3/Grafika/katalogfotografieloga/easy_research_biz/logo_easyresearch_bi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857760"/>
            <a:ext cx="2361084" cy="1166816"/>
          </a:xfrm>
          <a:prstGeom prst="rect">
            <a:avLst/>
          </a:prstGeom>
          <a:noFill/>
        </p:spPr>
      </p:pic>
      <p:pic>
        <p:nvPicPr>
          <p:cNvPr id="35844" name="Picture 4" descr="Surv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857364"/>
            <a:ext cx="2286016" cy="1022693"/>
          </a:xfrm>
          <a:prstGeom prst="rect">
            <a:avLst/>
          </a:prstGeom>
          <a:noFill/>
        </p:spPr>
      </p:pic>
      <p:pic>
        <p:nvPicPr>
          <p:cNvPr id="35846" name="Picture 6" descr="http://files.plagiarismtoday.com/wp-content/uploads/2009/01/polldadd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4331551" cy="1071570"/>
          </a:xfrm>
          <a:prstGeom prst="rect">
            <a:avLst/>
          </a:prstGeom>
          <a:noFill/>
        </p:spPr>
      </p:pic>
      <p:pic>
        <p:nvPicPr>
          <p:cNvPr id="35848" name="Picture 8" descr="http://memberwise.org/images/zoomerang_logo7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500438"/>
            <a:ext cx="2492651" cy="919165"/>
          </a:xfrm>
          <a:prstGeom prst="rect">
            <a:avLst/>
          </a:prstGeom>
          <a:noFill/>
        </p:spPr>
      </p:pic>
      <p:pic>
        <p:nvPicPr>
          <p:cNvPr id="35850" name="Picture 10" descr="http://2ukltd.com/internet-marketing-blog/wp-content/uploads/2010/03/survey-monkey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286124"/>
            <a:ext cx="2251249" cy="2071702"/>
          </a:xfrm>
          <a:prstGeom prst="rect">
            <a:avLst/>
          </a:prstGeom>
          <a:noFill/>
        </p:spPr>
      </p:pic>
      <p:pic>
        <p:nvPicPr>
          <p:cNvPr id="35852" name="Picture 12" descr="http://doctor-shop.com/images/images/surveygizmo-logo-2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715016"/>
            <a:ext cx="5222527" cy="919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pro statistické testování nulových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T-test o shodě dvou průměrů (parametrický test)</a:t>
            </a:r>
          </a:p>
          <a:p>
            <a:pPr marL="514350" indent="-514350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Man-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Whitney</a:t>
            </a:r>
            <a:r>
              <a:rPr lang="cs-CZ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test (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neparametrický</a:t>
            </a:r>
            <a:r>
              <a:rPr lang="cs-CZ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test)</a:t>
            </a:r>
          </a:p>
          <a:p>
            <a:pPr marL="514350" indent="-514350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14350" indent="-514350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cs-CZ" sz="2400" u="sng" dirty="0" smtClean="0">
                <a:latin typeface="Calibri" pitchFamily="34" charset="0"/>
                <a:cs typeface="Calibri" pitchFamily="34" charset="0"/>
              </a:rPr>
              <a:t>Zlaté pravidlo pro induktivní statistiku: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vysoká hodnota testu signifikance (tj.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  <a:sym typeface="Symbol"/>
              </a:rPr>
              <a:t>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  <a:sym typeface="Symbol"/>
              </a:rPr>
              <a:t>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 0,05)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držíme nulovou hypotézu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nízká hodnota testu signifikance (tj.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  <a:sym typeface="Symbol"/>
              </a:rPr>
              <a:t>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  <a:sym typeface="Symbol"/>
              </a:rPr>
              <a:t>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 0,05)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zamítáme nulovou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hypotézu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Calibri" pitchFamily="34" charset="0"/>
                <a:cs typeface="Calibri" pitchFamily="34" charset="0"/>
              </a:rPr>
              <a:t>Porovnávání průměrů</a:t>
            </a:r>
            <a:endParaRPr lang="cs-CZ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7552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 bwMode="auto">
          <a:xfrm>
            <a:off x="3779912" y="2060848"/>
            <a:ext cx="1000132" cy="207170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479715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Směrodatná </a:t>
            </a:r>
            <a:r>
              <a:rPr lang="cs-CZ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odchylka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 normálního rozložení: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68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případů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 směrodatná odchylka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95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případů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směrodatné odchylky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99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případů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směrodatné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odchylky</a:t>
            </a:r>
            <a:endParaRPr lang="cs-CZ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 rozložení</a:t>
            </a:r>
            <a:endParaRPr lang="cs-CZ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85058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pic>
        <p:nvPicPr>
          <p:cNvPr id="5" name="Picture 4" descr="graf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78724" cy="4812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Calibri" pitchFamily="34" charset="0"/>
                <a:cs typeface="Calibri" pitchFamily="34" charset="0"/>
              </a:rPr>
              <a:t>Fáze vyhodnocování dat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Kódování</a:t>
            </a:r>
          </a:p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Třídění prvního stupně</a:t>
            </a:r>
          </a:p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(Úpravy znaků)</a:t>
            </a:r>
          </a:p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Třídění druhého stupně</a:t>
            </a:r>
            <a:endParaRPr lang="cs-CZ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Calibri" pitchFamily="34" charset="0"/>
                <a:cs typeface="Calibri" pitchFamily="34" charset="0"/>
              </a:rPr>
              <a:t>Kódování	</a:t>
            </a: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Jednotlivým variantám znaku jsou přiřazovány symboly (čísla) podle kódovacího čísla</a:t>
            </a:r>
          </a:p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Kódování často probíhá přímo v terénu nebo ho provádí aplikace</a:t>
            </a:r>
          </a:p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 algn="just" eaLnBrk="1" hangingPunct="1"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Zápis do matice dat:</a:t>
            </a:r>
          </a:p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Jednotlivé případy = 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řádky</a:t>
            </a:r>
          </a:p>
          <a:p>
            <a:pPr marL="174625" indent="-174625" algn="just" eaLnBrk="1" hangingPunct="1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Jednotlivé proměnné = sloupce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proměnných</a:t>
            </a:r>
            <a:endParaRPr lang="cs-CZ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786058"/>
            <a:ext cx="2330462" cy="144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95275" y="1489075"/>
            <a:ext cx="8518525" cy="430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Nominální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Známe hodnoty, ale můžeme o nich říci pouze to, že jsou různé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Nelze provádět aritmetické </a:t>
            </a:r>
            <a:r>
              <a:rPr lang="cs-CZ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operace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Přiřazení znaku je symbolické</a:t>
            </a: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cs-CZ" sz="2000" b="1" kern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Pořadové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cs-CZ" sz="20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Můžeme určit pořadí (vzdělání, spokojenost</a:t>
            </a:r>
            <a:r>
              <a:rPr kumimoji="0" lang="cs-CZ" sz="20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Znaky = míra </a:t>
            </a:r>
            <a:r>
              <a:rPr lang="cs-CZ" sz="2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pořadovosti</a:t>
            </a:r>
            <a:endParaRPr kumimoji="0" lang="cs-CZ" sz="200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cs-CZ" sz="2000" b="1" kern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Kardinální (intervalové, spojité)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Můžeme říci, o kolik je jedna hodnota vyšší než druhá (měsíční příjem, počet dětí v domácnosti atd</a:t>
            </a:r>
            <a:r>
              <a:rPr kumimoji="0" 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Přiřazení znaku = reálné číslo</a:t>
            </a:r>
            <a:endParaRPr kumimoji="0" lang="cs-CZ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 v dotazníku a její 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 2. </a:t>
            </a:r>
            <a:r>
              <a:rPr lang="cs-CZ" b="1" dirty="0" smtClean="0"/>
              <a:t>Považujete obor Informační studia a knihovnictví za perspektivní?</a:t>
            </a:r>
          </a:p>
          <a:p>
            <a:endParaRPr lang="cs-CZ" b="1" dirty="0" smtClean="0"/>
          </a:p>
          <a:p>
            <a:r>
              <a:rPr lang="cs-CZ" dirty="0" smtClean="0"/>
              <a:t>velmi perspektivní				1	</a:t>
            </a:r>
          </a:p>
          <a:p>
            <a:r>
              <a:rPr lang="cs-CZ" dirty="0" smtClean="0"/>
              <a:t>spíše perspektivní				2</a:t>
            </a:r>
          </a:p>
          <a:p>
            <a:r>
              <a:rPr lang="cs-CZ" dirty="0" smtClean="0"/>
              <a:t>spíše neperspektivní			3</a:t>
            </a:r>
          </a:p>
          <a:p>
            <a:r>
              <a:rPr lang="cs-CZ" dirty="0" smtClean="0"/>
              <a:t>zcela neperspektivní			4</a:t>
            </a:r>
          </a:p>
          <a:p>
            <a:r>
              <a:rPr lang="cs-CZ" dirty="0" smtClean="0"/>
              <a:t>nevím, nemohu odpovědět		-1</a:t>
            </a:r>
          </a:p>
          <a:p>
            <a:r>
              <a:rPr lang="cs-CZ" dirty="0" smtClean="0"/>
              <a:t>neodpověděl/a					-2</a:t>
            </a:r>
          </a:p>
        </p:txBody>
      </p:sp>
      <p:sp>
        <p:nvSpPr>
          <p:cNvPr id="4" name="Vývojový diagram: postup 3"/>
          <p:cNvSpPr/>
          <p:nvPr/>
        </p:nvSpPr>
        <p:spPr bwMode="auto">
          <a:xfrm>
            <a:off x="214282" y="4071942"/>
            <a:ext cx="4143404" cy="857256"/>
          </a:xfrm>
          <a:prstGeom prst="flowChartProcess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Oválný popisek 5"/>
          <p:cNvSpPr/>
          <p:nvPr/>
        </p:nvSpPr>
        <p:spPr bwMode="auto">
          <a:xfrm>
            <a:off x="2714612" y="5072074"/>
            <a:ext cx="2714644" cy="1571636"/>
          </a:xfrm>
          <a:prstGeom prst="wedgeEllipseCallout">
            <a:avLst>
              <a:gd name="adj1" fmla="val -54029"/>
              <a:gd name="adj2" fmla="val -7241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Chybějící hodnoty (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missing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values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214282" y="2285992"/>
            <a:ext cx="3143272" cy="257176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Oválný popisek 7"/>
          <p:cNvSpPr/>
          <p:nvPr/>
        </p:nvSpPr>
        <p:spPr bwMode="auto">
          <a:xfrm>
            <a:off x="4786314" y="3714752"/>
            <a:ext cx="2428892" cy="1500198"/>
          </a:xfrm>
          <a:prstGeom prst="wedgeEllipseCallout">
            <a:avLst>
              <a:gd name="adj1" fmla="val -124954"/>
              <a:gd name="adj2" fmla="val -871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Zapisujeme</a:t>
            </a:r>
            <a:r>
              <a:rPr kumimoji="0" lang="cs-CZ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jako „</a:t>
            </a:r>
            <a:r>
              <a:rPr kumimoji="0" lang="cs-CZ" sz="1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value</a:t>
            </a:r>
            <a:r>
              <a:rPr kumimoji="0" lang="cs-CZ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1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labels</a:t>
            </a:r>
            <a:r>
              <a:rPr lang="cs-CZ" sz="1800" b="1" dirty="0" smtClean="0"/>
              <a:t>“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Vývojový diagram: postup 8"/>
          <p:cNvSpPr/>
          <p:nvPr/>
        </p:nvSpPr>
        <p:spPr bwMode="auto">
          <a:xfrm>
            <a:off x="3786182" y="2214554"/>
            <a:ext cx="428628" cy="2714644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Oválný popisek 9"/>
          <p:cNvSpPr/>
          <p:nvPr/>
        </p:nvSpPr>
        <p:spPr bwMode="auto">
          <a:xfrm>
            <a:off x="6500826" y="2000240"/>
            <a:ext cx="2357454" cy="1571636"/>
          </a:xfrm>
          <a:prstGeom prst="wedgeEllipseCallout">
            <a:avLst>
              <a:gd name="adj1" fmla="val -156309"/>
              <a:gd name="adj2" fmla="val -32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Hodnoty proměnné</a:t>
            </a:r>
          </a:p>
        </p:txBody>
      </p:sp>
      <p:sp>
        <p:nvSpPr>
          <p:cNvPr id="12" name="Elipsa 11"/>
          <p:cNvSpPr/>
          <p:nvPr/>
        </p:nvSpPr>
        <p:spPr bwMode="auto">
          <a:xfrm>
            <a:off x="142844" y="1428736"/>
            <a:ext cx="571504" cy="500066"/>
          </a:xfrm>
          <a:prstGeom prst="ellipse">
            <a:avLst/>
          </a:prstGeom>
          <a:solidFill>
            <a:schemeClr val="accent3">
              <a:alpha val="17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– zahrnutí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(chyba)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95275" y="1489075"/>
            <a:ext cx="8518525" cy="430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773437" cy="328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P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671186" cy="5010169"/>
          </a:xfrm>
        </p:spPr>
      </p:pic>
      <p:sp>
        <p:nvSpPr>
          <p:cNvPr id="7" name="Popisek se šipkou dolů 6"/>
          <p:cNvSpPr/>
          <p:nvPr/>
        </p:nvSpPr>
        <p:spPr bwMode="auto">
          <a:xfrm>
            <a:off x="214282" y="214290"/>
            <a:ext cx="1643074" cy="178595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Q1_</a:t>
            </a:r>
            <a:r>
              <a:rPr lang="cs-CZ" sz="1600" dirty="0" err="1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prinos</a:t>
            </a:r>
            <a:endParaRPr lang="cs-CZ" sz="1600" dirty="0" smtClean="0">
              <a:solidFill>
                <a:schemeClr val="bg1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Studium na KISK hodnotím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jako: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Popisek se šipkou doleva 8"/>
          <p:cNvSpPr/>
          <p:nvPr/>
        </p:nvSpPr>
        <p:spPr bwMode="auto">
          <a:xfrm>
            <a:off x="1214414" y="1714488"/>
            <a:ext cx="3214710" cy="1785950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1 velmi 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2 spíše 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3 spíše nepřínosné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4 zcela nepřínosné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-1 nevím / nemohu odpovědět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-2 Neodpověděl/a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Popisek se šipkou nahoru 9"/>
          <p:cNvSpPr/>
          <p:nvPr/>
        </p:nvSpPr>
        <p:spPr bwMode="auto">
          <a:xfrm>
            <a:off x="0" y="4071942"/>
            <a:ext cx="928694" cy="1643074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Případy (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cases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  <p:sp>
        <p:nvSpPr>
          <p:cNvPr id="11" name="Popisek se šipkou nahoru 10"/>
          <p:cNvSpPr/>
          <p:nvPr/>
        </p:nvSpPr>
        <p:spPr bwMode="auto">
          <a:xfrm>
            <a:off x="4500562" y="2357430"/>
            <a:ext cx="2857520" cy="3857652"/>
          </a:xfrm>
          <a:prstGeom prst="upArrowCallout">
            <a:avLst>
              <a:gd name="adj1" fmla="val 25000"/>
              <a:gd name="adj2" fmla="val 25000"/>
              <a:gd name="adj3" fmla="val 11426"/>
              <a:gd name="adj4" fmla="val 8056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dirty="0" smtClean="0"/>
              <a:t>Q8_1 Povinné (A) kurzy mají logickou časovou posloupnost.</a:t>
            </a:r>
          </a:p>
          <a:p>
            <a:r>
              <a:rPr lang="cs-CZ" sz="1600" dirty="0" smtClean="0"/>
              <a:t>Q8_2 Obsahy jednotlivých povinných (A) kurzů se nepřekrývají.</a:t>
            </a:r>
          </a:p>
          <a:p>
            <a:r>
              <a:rPr lang="cs-CZ" sz="1600" dirty="0" smtClean="0"/>
              <a:t>Q8_3 Jsem spokojen/a s tematickou šíří nabídky povinně volitelných (B) kurzů.</a:t>
            </a:r>
          </a:p>
          <a:p>
            <a:r>
              <a:rPr lang="cs-CZ" sz="1600" dirty="0" smtClean="0"/>
              <a:t>Q8_4 Jsem spokojen/a s počtem nabízených povinně volitelných (B) kurzů.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36441</TotalTime>
  <Words>1021</Words>
  <Application>Microsoft Office PowerPoint</Application>
  <PresentationFormat>Předvádění na obrazovce (4:3)</PresentationFormat>
  <Paragraphs>204</Paragraphs>
  <Slides>33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Výchozí návrh</vt:lpstr>
      <vt:lpstr>1_Výchozí návrh</vt:lpstr>
      <vt:lpstr>Metodologie ISK  Základy statistického zpracování dat</vt:lpstr>
      <vt:lpstr>Programy na statistické zpracování dat</vt:lpstr>
      <vt:lpstr>Aplikace na online dotazování, které zvládají nějkteré základní i složitější statistické operace</vt:lpstr>
      <vt:lpstr>Fáze vyhodnocování dat </vt:lpstr>
      <vt:lpstr>Kódování </vt:lpstr>
      <vt:lpstr>Druhy proměnných</vt:lpstr>
      <vt:lpstr>Otázka v dotazníku a její zpracování</vt:lpstr>
      <vt:lpstr>Ukázka – zahrnutí missing values (chyba)</vt:lpstr>
      <vt:lpstr>Snímek 9</vt:lpstr>
      <vt:lpstr>Definování proměnných</vt:lpstr>
      <vt:lpstr>Třídění prvního stupně</vt:lpstr>
      <vt:lpstr>Třídění prvního stupně</vt:lpstr>
      <vt:lpstr>Rozložení hodnot proměnných</vt:lpstr>
      <vt:lpstr>Zobrazování výsledků</vt:lpstr>
      <vt:lpstr>Zobrazování výsledků</vt:lpstr>
      <vt:lpstr>Deskriptvní statistika a čištění dat</vt:lpstr>
      <vt:lpstr>Charakteristiky rozložení proměnné: modus, medián, průměr</vt:lpstr>
      <vt:lpstr>Charakteristiky rozložení proměnné: modus, medián, průměr</vt:lpstr>
      <vt:lpstr>Charakteristiky rozložení proměnné: modus, medián, průměr</vt:lpstr>
      <vt:lpstr>Normální rozložení</vt:lpstr>
      <vt:lpstr>Ukázka šikmého rozložení</vt:lpstr>
      <vt:lpstr>Ukázka šikmého rozložení</vt:lpstr>
      <vt:lpstr>Rozložení u kardinálních dat</vt:lpstr>
      <vt:lpstr>Průměr a standardní odchylka</vt:lpstr>
      <vt:lpstr>Transformace dat a proměnných</vt:lpstr>
      <vt:lpstr>Připomeňme si…</vt:lpstr>
      <vt:lpstr>Třídění druhého stupně</vt:lpstr>
      <vt:lpstr>Jak statistika vypovídá o základním souboru? </vt:lpstr>
      <vt:lpstr>Statistické testování hypotéz</vt:lpstr>
      <vt:lpstr>Testy pro statistické testování nulových hypotéz</vt:lpstr>
      <vt:lpstr>Porovnávání průměrů</vt:lpstr>
      <vt:lpstr>Tabulky rozložení</vt:lpstr>
      <vt:lpstr>Grafy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Laďka Suchá</dc:creator>
  <dc:description>PresentationLoad.com</dc:description>
  <cp:lastModifiedBy>Honza Zikuška</cp:lastModifiedBy>
  <cp:revision>131</cp:revision>
  <cp:lastPrinted>2009-03-06T13:45:37Z</cp:lastPrinted>
  <dcterms:created xsi:type="dcterms:W3CDTF">2007-11-27T23:54:21Z</dcterms:created>
  <dcterms:modified xsi:type="dcterms:W3CDTF">2011-04-29T06:30:05Z</dcterms:modified>
</cp:coreProperties>
</file>