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7" r:id="rId3"/>
    <p:sldId id="326" r:id="rId4"/>
    <p:sldId id="273" r:id="rId5"/>
    <p:sldId id="325" r:id="rId6"/>
    <p:sldId id="329" r:id="rId7"/>
    <p:sldId id="321" r:id="rId8"/>
    <p:sldId id="322" r:id="rId9"/>
    <p:sldId id="323" r:id="rId10"/>
    <p:sldId id="324" r:id="rId11"/>
    <p:sldId id="328" r:id="rId12"/>
    <p:sldId id="319" r:id="rId13"/>
    <p:sldId id="25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cal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9933"/>
    <a:srgbClr val="FFCC66"/>
    <a:srgbClr val="FF9900"/>
    <a:srgbClr val="F3D001"/>
    <a:srgbClr val="F4EE00"/>
    <a:srgbClr val="FFFF00"/>
    <a:srgbClr val="0080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69" d="100"/>
          <a:sy n="69" d="100"/>
        </p:scale>
        <p:origin x="-8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BA4715-E144-4939-8316-D1A79755534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AADA69-C461-401A-A080-4D0FF3DDC80C}" type="slidenum">
              <a:rPr lang="ru-RU"/>
              <a:pPr/>
              <a:t>1</a:t>
            </a:fld>
            <a:endParaRPr lang="ru-RU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015F6C-853D-4FE0-85F9-400206772587}" type="slidenum">
              <a:rPr lang="ru-RU"/>
              <a:pPr/>
              <a:t>4</a:t>
            </a:fld>
            <a:endParaRPr lang="ru-RU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77C7C-E9ED-46D9-90A9-E7298B3EF79F}" type="slidenum">
              <a:rPr lang="ru-RU"/>
              <a:pPr/>
              <a:t>13</a:t>
            </a:fld>
            <a:endParaRPr lang="ru-RU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fontAlgn="base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fontAlgn="base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bibliothecaeconomica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08497"/>
            <a:ext cx="8208912" cy="2520503"/>
          </a:xfrm>
          <a:noFill/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sz="5400" dirty="0" smtClean="0">
                <a:solidFill>
                  <a:srgbClr val="FFFF00"/>
                </a:solidFill>
              </a:rPr>
              <a:t>Úvodní hodina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sz="2800" dirty="0" smtClean="0"/>
              <a:t>do </a:t>
            </a:r>
            <a:r>
              <a:rPr lang="cs-CZ" sz="2800" dirty="0" smtClean="0"/>
              <a:t>předmětu Knihovnické procesy a služby</a:t>
            </a:r>
            <a:endParaRPr lang="uk-UA" sz="22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221088"/>
            <a:ext cx="3671888" cy="4333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Martin Krčál</a:t>
            </a:r>
            <a:endParaRPr lang="uk-UA" sz="2400" dirty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6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b="1" dirty="0" smtClean="0"/>
              <a:t>VIKBB42 Knihovnické procesy a služby</a:t>
            </a:r>
            <a:endParaRPr lang="cs-CZ" b="1" dirty="0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 dirty="0" smtClean="0">
                <a:latin typeface="Tahoma" pitchFamily="34" charset="0"/>
              </a:rPr>
              <a:t>Brno, </a:t>
            </a:r>
            <a:r>
              <a:rPr lang="cs-CZ" b="1" dirty="0" smtClean="0">
                <a:latin typeface="Tahoma" pitchFamily="34" charset="0"/>
              </a:rPr>
              <a:t>24. </a:t>
            </a:r>
            <a:r>
              <a:rPr lang="cs-CZ" b="1" dirty="0" smtClean="0">
                <a:latin typeface="Tahoma" pitchFamily="34" charset="0"/>
              </a:rPr>
              <a:t>února 2011</a:t>
            </a:r>
            <a:endParaRPr lang="cs-CZ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potřeby e-</a:t>
            </a:r>
            <a:r>
              <a:rPr lang="cs-CZ" dirty="0" err="1" smtClean="0"/>
              <a:t>prezenčky</a:t>
            </a:r>
            <a:endParaRPr lang="cs-CZ" dirty="0" smtClean="0"/>
          </a:p>
          <a:p>
            <a:r>
              <a:rPr lang="cs-CZ" dirty="0" smtClean="0"/>
              <a:t>projekt MU</a:t>
            </a:r>
          </a:p>
          <a:p>
            <a:r>
              <a:rPr lang="cs-CZ" dirty="0" smtClean="0"/>
              <a:t>hodnocena bude kvalita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645024"/>
            <a:ext cx="4104456" cy="279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548680"/>
            <a:ext cx="1725499" cy="56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akvizice – ÚK FSS MU (za 14 dnů)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</a:t>
            </a:r>
            <a:r>
              <a:rPr lang="cs-CZ" dirty="0" smtClean="0"/>
              <a:t>k diskuzi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rot="21366760">
            <a:off x="1997689" y="1673502"/>
            <a:ext cx="5591785" cy="720080"/>
          </a:xfrm>
        </p:spPr>
        <p:txBody>
          <a:bodyPr/>
          <a:lstStyle/>
          <a:p>
            <a:r>
              <a:rPr lang="cs-CZ" sz="3200" dirty="0" smtClean="0"/>
              <a:t>Co očekáváte od kurzu?</a:t>
            </a:r>
            <a:endParaRPr lang="cs-CZ" sz="3200" dirty="0"/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9744" y="2348880"/>
            <a:ext cx="2304256" cy="3925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obsah 2"/>
          <p:cNvSpPr txBox="1">
            <a:spLocks/>
          </p:cNvSpPr>
          <p:nvPr/>
        </p:nvSpPr>
        <p:spPr bwMode="auto">
          <a:xfrm rot="618686">
            <a:off x="909360" y="3165100"/>
            <a:ext cx="677112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1950" marR="0" lvl="0" indent="-3619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lang="cs-CZ" sz="3200" kern="0" dirty="0" smtClean="0">
                <a:latin typeface="+mn-lt"/>
              </a:rPr>
              <a:t>Co byste v něm chtěli mít</a:t>
            </a:r>
            <a:r>
              <a:rPr lang="en-US" sz="3200" kern="0" dirty="0" smtClean="0">
                <a:latin typeface="+mn-lt"/>
              </a:rPr>
              <a:t>?</a:t>
            </a: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 rot="610283">
            <a:off x="1135257" y="4349126"/>
            <a:ext cx="559178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1950" marR="0" lvl="0" indent="-3619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Pracujete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knihovn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ě?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 rot="21405734">
            <a:off x="914523" y="5635865"/>
            <a:ext cx="677112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1950" marR="0" lvl="0" indent="-3619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lang="cs-CZ" sz="3200" kern="0" dirty="0" smtClean="0">
                <a:latin typeface="+mn-lt"/>
              </a:rPr>
              <a:t>Chcete pracovat v knihovně</a:t>
            </a:r>
            <a:r>
              <a:rPr lang="en-US" sz="3200" kern="0" dirty="0" smtClean="0">
                <a:latin typeface="+mn-lt"/>
              </a:rPr>
              <a:t>?</a:t>
            </a: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r>
              <a:rPr lang="cs-CZ" sz="4000" dirty="0"/>
              <a:t>Závěr</a:t>
            </a:r>
            <a:endParaRPr lang="en-US" sz="400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b="1" dirty="0"/>
              <a:t>Děkuji Vám za pozornost</a:t>
            </a:r>
            <a:endParaRPr lang="en-US" b="1" dirty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ln/>
        </p:spPr>
      </p:pic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cs-CZ" sz="2000" b="1" dirty="0">
                <a:latin typeface="Verdana" pitchFamily="34" charset="0"/>
              </a:rPr>
              <a:t>Martin Krčál</a:t>
            </a:r>
          </a:p>
          <a:p>
            <a:pPr algn="r"/>
            <a:r>
              <a:rPr lang="cs-CZ" sz="2000" b="1" dirty="0" err="1">
                <a:latin typeface="Verdana" pitchFamily="34" charset="0"/>
              </a:rPr>
              <a:t>krcal</a:t>
            </a:r>
            <a:r>
              <a:rPr lang="cs-CZ" sz="2000" b="1" dirty="0">
                <a:latin typeface="Verdana" pitchFamily="34" charset="0"/>
              </a:rPr>
              <a:t>@</a:t>
            </a:r>
            <a:r>
              <a:rPr lang="cs-CZ" sz="2000" b="1" dirty="0" err="1">
                <a:latin typeface="Verdana" pitchFamily="34" charset="0"/>
              </a:rPr>
              <a:t>fss.muni.cz</a:t>
            </a:r>
            <a:endParaRPr 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Inspirace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knihoven</a:t>
            </a:r>
          </a:p>
          <a:p>
            <a:r>
              <a:rPr lang="cs-CZ" dirty="0" smtClean="0"/>
              <a:t>Kurz na VŠE</a:t>
            </a:r>
          </a:p>
          <a:p>
            <a:pPr lvl="1"/>
            <a:r>
              <a:rPr lang="cs-CZ" dirty="0" smtClean="0"/>
              <a:t>Národohospodářská fakulta</a:t>
            </a:r>
          </a:p>
          <a:p>
            <a:pPr lvl="1"/>
            <a:r>
              <a:rPr lang="cs-CZ" dirty="0" smtClean="0"/>
              <a:t>CIKS</a:t>
            </a:r>
          </a:p>
          <a:p>
            <a:r>
              <a:rPr lang="cs-CZ" dirty="0" err="1" smtClean="0">
                <a:hlinkClick r:id="rId2"/>
              </a:rPr>
              <a:t>Bibliotheca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economica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782" y="3429000"/>
            <a:ext cx="2523899" cy="30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seznámení s důležitými procesy v knihovnách</a:t>
            </a:r>
          </a:p>
          <a:p>
            <a:r>
              <a:rPr lang="cs-CZ" dirty="0" smtClean="0"/>
              <a:t>důraz na praxi</a:t>
            </a:r>
          </a:p>
          <a:p>
            <a:r>
              <a:rPr lang="cs-CZ" dirty="0" smtClean="0"/>
              <a:t>vybudování DL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odborná + beletrie</a:t>
            </a:r>
          </a:p>
          <a:p>
            <a:r>
              <a:rPr lang="cs-CZ" dirty="0" smtClean="0"/>
              <a:t>doplnění e-</a:t>
            </a:r>
            <a:r>
              <a:rPr lang="cs-CZ" dirty="0" err="1" smtClean="0"/>
              <a:t>prezenčky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3760" y="4581128"/>
            <a:ext cx="2160240" cy="202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Hlavní témata kurzu</a:t>
            </a:r>
            <a:endParaRPr lang="cs-CZ" sz="4000" dirty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484784"/>
            <a:ext cx="7777484" cy="5184304"/>
          </a:xfrm>
        </p:spPr>
        <p:txBody>
          <a:bodyPr/>
          <a:lstStyle/>
          <a:p>
            <a:r>
              <a:rPr lang="cs-CZ" sz="3600" dirty="0" smtClean="0"/>
              <a:t> akvizice</a:t>
            </a:r>
          </a:p>
          <a:p>
            <a:r>
              <a:rPr lang="cs-CZ" sz="3600" dirty="0" smtClean="0"/>
              <a:t> katalogizace</a:t>
            </a:r>
          </a:p>
          <a:p>
            <a:r>
              <a:rPr lang="cs-CZ" sz="3600" dirty="0" smtClean="0"/>
              <a:t> redukce textu</a:t>
            </a:r>
          </a:p>
          <a:p>
            <a:r>
              <a:rPr lang="cs-CZ" sz="3600" dirty="0" smtClean="0"/>
              <a:t> rešerše </a:t>
            </a:r>
            <a:r>
              <a:rPr lang="cs-CZ" sz="3600" dirty="0" smtClean="0"/>
              <a:t>a tvorba </a:t>
            </a:r>
            <a:r>
              <a:rPr lang="cs-CZ" sz="3600" dirty="0" smtClean="0"/>
              <a:t>bibliografií</a:t>
            </a:r>
          </a:p>
          <a:p>
            <a:r>
              <a:rPr lang="cs-CZ" sz="3600" dirty="0" smtClean="0"/>
              <a:t> citace a citování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88640"/>
            <a:ext cx="2631579" cy="23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témata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 získávání </a:t>
            </a:r>
            <a:r>
              <a:rPr lang="cs-CZ" sz="3200" dirty="0" smtClean="0"/>
              <a:t>dok. </a:t>
            </a:r>
            <a:r>
              <a:rPr lang="cs-CZ" sz="3200" dirty="0" smtClean="0"/>
              <a:t>z externích </a:t>
            </a:r>
            <a:r>
              <a:rPr lang="cs-CZ" sz="3200" dirty="0" smtClean="0"/>
              <a:t>zdrojů</a:t>
            </a:r>
          </a:p>
          <a:p>
            <a:pPr lvl="1"/>
            <a:r>
              <a:rPr lang="cs-CZ" sz="2600" dirty="0" smtClean="0"/>
              <a:t>MVS</a:t>
            </a:r>
            <a:r>
              <a:rPr lang="cs-CZ" sz="2600" dirty="0" smtClean="0"/>
              <a:t>, MMVS, </a:t>
            </a:r>
            <a:r>
              <a:rPr lang="cs-CZ" sz="2600" dirty="0" smtClean="0"/>
              <a:t>EDD</a:t>
            </a:r>
            <a:endParaRPr lang="cs-CZ" sz="2600" dirty="0" smtClean="0"/>
          </a:p>
          <a:p>
            <a:r>
              <a:rPr lang="cs-CZ" sz="3200" dirty="0" smtClean="0"/>
              <a:t> digitalizace</a:t>
            </a:r>
          </a:p>
          <a:p>
            <a:pPr lvl="1"/>
            <a:r>
              <a:rPr lang="cs-CZ" sz="2600" dirty="0" smtClean="0"/>
              <a:t>skenování, OCR</a:t>
            </a:r>
            <a:r>
              <a:rPr lang="cs-CZ" sz="2600" dirty="0" smtClean="0"/>
              <a:t>, problematika </a:t>
            </a:r>
            <a:r>
              <a:rPr lang="cs-CZ" sz="2600" dirty="0" err="1" smtClean="0"/>
              <a:t>repozitářů</a:t>
            </a:r>
            <a:r>
              <a:rPr lang="cs-CZ" sz="2600" dirty="0" smtClean="0"/>
              <a:t>, autorské </a:t>
            </a:r>
            <a:r>
              <a:rPr lang="cs-CZ" sz="2600" dirty="0" smtClean="0"/>
              <a:t>právo</a:t>
            </a:r>
          </a:p>
          <a:p>
            <a:r>
              <a:rPr lang="cs-CZ" sz="3200" dirty="0" smtClean="0"/>
              <a:t> </a:t>
            </a:r>
            <a:r>
              <a:rPr lang="cs-CZ" sz="3200" dirty="0" err="1" smtClean="0"/>
              <a:t>mashups</a:t>
            </a:r>
            <a:r>
              <a:rPr lang="cs-CZ" sz="3200" dirty="0" smtClean="0"/>
              <a:t>, API</a:t>
            </a:r>
          </a:p>
          <a:p>
            <a:r>
              <a:rPr lang="cs-CZ" sz="3200" dirty="0" smtClean="0"/>
              <a:t> propagace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dobrovolná</a:t>
            </a:r>
          </a:p>
          <a:p>
            <a:r>
              <a:rPr lang="cs-CZ" dirty="0" smtClean="0"/>
              <a:t>výuka = znalosti pro projekt</a:t>
            </a:r>
          </a:p>
          <a:p>
            <a:r>
              <a:rPr lang="cs-CZ" dirty="0" smtClean="0"/>
              <a:t>vhodné pro prezenční studenty bez praxe </a:t>
            </a:r>
            <a:r>
              <a:rPr lang="cs-CZ" smtClean="0"/>
              <a:t>v knihovně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Semestrální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každý student si najde:</a:t>
            </a:r>
          </a:p>
          <a:p>
            <a:r>
              <a:rPr lang="cs-CZ" dirty="0" smtClean="0"/>
              <a:t>1 odbornou knihu</a:t>
            </a:r>
          </a:p>
          <a:p>
            <a:pPr lvl="1"/>
            <a:r>
              <a:rPr lang="cs-CZ" dirty="0" smtClean="0"/>
              <a:t>oblast knihovnictví a informační vědy</a:t>
            </a:r>
          </a:p>
          <a:p>
            <a:r>
              <a:rPr lang="cs-CZ" dirty="0" smtClean="0"/>
              <a:t>1 odbornou knihu</a:t>
            </a:r>
          </a:p>
          <a:p>
            <a:pPr lvl="1"/>
            <a:r>
              <a:rPr lang="cs-CZ" dirty="0" smtClean="0"/>
              <a:t>libovolný obor</a:t>
            </a:r>
          </a:p>
          <a:p>
            <a:r>
              <a:rPr lang="cs-CZ" dirty="0" smtClean="0"/>
              <a:t>1 </a:t>
            </a:r>
            <a:r>
              <a:rPr lang="cs-CZ" dirty="0" smtClean="0"/>
              <a:t>beletristickou knihu</a:t>
            </a:r>
            <a:endParaRPr lang="cs-CZ" dirty="0" smtClean="0"/>
          </a:p>
          <a:p>
            <a:pPr lvl="1"/>
            <a:r>
              <a:rPr lang="cs-CZ" dirty="0" smtClean="0"/>
              <a:t>nechráněné dílo</a:t>
            </a:r>
            <a:endParaRPr lang="cs-CZ" dirty="0" smtClean="0"/>
          </a:p>
          <a:p>
            <a:r>
              <a:rPr lang="cs-CZ" dirty="0" smtClean="0"/>
              <a:t>pouze z fondu knihoven 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Semestrální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knihovnická + beletrie</a:t>
            </a:r>
          </a:p>
          <a:p>
            <a:r>
              <a:rPr lang="cs-CZ" sz="2800" dirty="0" smtClean="0"/>
              <a:t>anotace</a:t>
            </a:r>
          </a:p>
          <a:p>
            <a:r>
              <a:rPr lang="cs-CZ" sz="2800" dirty="0" smtClean="0"/>
              <a:t>citace</a:t>
            </a:r>
          </a:p>
          <a:p>
            <a:r>
              <a:rPr lang="cs-CZ" sz="2800" dirty="0" smtClean="0"/>
              <a:t>digitalizace</a:t>
            </a:r>
          </a:p>
          <a:p>
            <a:r>
              <a:rPr lang="cs-CZ" sz="2800" dirty="0" smtClean="0"/>
              <a:t>medailon autora</a:t>
            </a:r>
          </a:p>
          <a:p>
            <a:pPr lvl="1"/>
            <a:r>
              <a:rPr lang="cs-CZ" dirty="0" err="1" smtClean="0"/>
              <a:t>info</a:t>
            </a:r>
            <a:r>
              <a:rPr lang="cs-CZ" dirty="0" smtClean="0"/>
              <a:t> o autorovi</a:t>
            </a:r>
          </a:p>
          <a:p>
            <a:pPr lvl="1"/>
            <a:r>
              <a:rPr lang="cs-CZ" dirty="0" smtClean="0"/>
              <a:t>další díla</a:t>
            </a:r>
          </a:p>
          <a:p>
            <a:r>
              <a:rPr lang="cs-CZ" sz="2800" dirty="0" smtClean="0"/>
              <a:t>podobná literatura </a:t>
            </a:r>
            <a:r>
              <a:rPr lang="cs-CZ" sz="2000" dirty="0" smtClean="0"/>
              <a:t>(jen u knihovnické)</a:t>
            </a:r>
            <a:endParaRPr lang="cs-CZ" sz="2800" dirty="0" smtClean="0"/>
          </a:p>
          <a:p>
            <a:r>
              <a:rPr lang="cs-CZ" sz="2800" dirty="0" smtClean="0"/>
              <a:t>dostupnost v jiných knihovnách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Semestrální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kniha z jiného oboru</a:t>
            </a:r>
          </a:p>
          <a:p>
            <a:r>
              <a:rPr lang="cs-CZ" sz="2800" dirty="0" smtClean="0"/>
              <a:t>anotace</a:t>
            </a:r>
          </a:p>
          <a:p>
            <a:r>
              <a:rPr lang="cs-CZ" sz="2800" dirty="0" smtClean="0"/>
              <a:t>citace</a:t>
            </a:r>
          </a:p>
          <a:p>
            <a:r>
              <a:rPr lang="cs-CZ" sz="2800" dirty="0" smtClean="0"/>
              <a:t>digitalizace</a:t>
            </a:r>
          </a:p>
          <a:p>
            <a:r>
              <a:rPr lang="cs-CZ" sz="2800" dirty="0" smtClean="0"/>
              <a:t>podobná literatura</a:t>
            </a:r>
          </a:p>
          <a:p>
            <a:r>
              <a:rPr lang="cs-CZ" sz="2800" dirty="0" smtClean="0"/>
              <a:t>dostupnost v jiných knihovnách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2899</TotalTime>
  <Words>238</Words>
  <Application>Microsoft Office PowerPoint</Application>
  <PresentationFormat>Předvádění na obrazovce (4:3)</PresentationFormat>
  <Paragraphs>76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template</vt:lpstr>
      <vt:lpstr>Úvodní hodina do předmětu Knihovnické procesy a služby</vt:lpstr>
      <vt:lpstr>Inspirace</vt:lpstr>
      <vt:lpstr>Cíl kurzu</vt:lpstr>
      <vt:lpstr>Hlavní témata kurzu</vt:lpstr>
      <vt:lpstr>Hlavní témata kurzu</vt:lpstr>
      <vt:lpstr>Účast</vt:lpstr>
      <vt:lpstr>Semestrální projekt</vt:lpstr>
      <vt:lpstr>Semestrální projekt</vt:lpstr>
      <vt:lpstr>Semestrální projekt</vt:lpstr>
      <vt:lpstr>Digitalizace</vt:lpstr>
      <vt:lpstr>Praxe</vt:lpstr>
      <vt:lpstr>Otázky k diskuzi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CIKT</cp:lastModifiedBy>
  <cp:revision>121</cp:revision>
  <dcterms:created xsi:type="dcterms:W3CDTF">2008-06-02T21:04:14Z</dcterms:created>
  <dcterms:modified xsi:type="dcterms:W3CDTF">2011-02-23T22:20:56Z</dcterms:modified>
</cp:coreProperties>
</file>