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7" r:id="rId3"/>
    <p:sldId id="330" r:id="rId4"/>
    <p:sldId id="326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42" r:id="rId14"/>
    <p:sldId id="339" r:id="rId15"/>
    <p:sldId id="340" r:id="rId16"/>
    <p:sldId id="341" r:id="rId17"/>
    <p:sldId id="354" r:id="rId18"/>
    <p:sldId id="355" r:id="rId19"/>
    <p:sldId id="360" r:id="rId20"/>
    <p:sldId id="363" r:id="rId21"/>
    <p:sldId id="361" r:id="rId22"/>
    <p:sldId id="362" r:id="rId23"/>
    <p:sldId id="344" r:id="rId24"/>
    <p:sldId id="346" r:id="rId25"/>
    <p:sldId id="345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8" r:id="rId34"/>
    <p:sldId id="359" r:id="rId35"/>
    <p:sldId id="357" r:id="rId36"/>
    <p:sldId id="343" r:id="rId37"/>
    <p:sldId id="25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9933"/>
    <a:srgbClr val="FFCC66"/>
    <a:srgbClr val="FF9900"/>
    <a:srgbClr val="F3D001"/>
    <a:srgbClr val="F4EE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8" d="100"/>
          <a:sy n="88" d="100"/>
        </p:scale>
        <p:origin x="-11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82" d="100"/>
          <a:sy n="82" d="100"/>
        </p:scale>
        <p:origin x="-14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5BF28-A7A7-4177-823C-9F1425CD3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B28D3-0A92-4ECF-B44B-0F999A8688F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C1EEF-1F5B-416C-B08C-0824EAAFA8DB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544736"/>
            <a:ext cx="7777162" cy="508000"/>
          </a:xfrm>
        </p:spPr>
        <p:txBody>
          <a:bodyPr/>
          <a:lstStyle>
            <a:lvl1pPr>
              <a:defRPr sz="44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776"/>
            <a:ext cx="7777162" cy="5256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361950" indent="-3619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4493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57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65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722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179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636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4094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://www.tydenik-knihy.cz/" TargetMode="External"/><Relationship Id="rId7" Type="http://schemas.openxmlformats.org/officeDocument/2006/relationships/hyperlink" Target="http://www.ulrichsweb.com/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www.sckn.cz/ceskeknih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manachlabyrint.cz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krevue.cz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sigma.nkp.cz/web/ok.htm" TargetMode="Externa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letrhdetskeknihy.cz/" TargetMode="External"/><Relationship Id="rId2" Type="http://schemas.openxmlformats.org/officeDocument/2006/relationships/hyperlink" Target="http://www.bookworld.cz/cz/menu/uvodni-informa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ipziger-buchmesse.de/" TargetMode="External"/><Relationship Id="rId4" Type="http://schemas.openxmlformats.org/officeDocument/2006/relationships/hyperlink" Target="http://www.buchmesse.d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weco.cz/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hyperlink" Target="http://www.phoenixbooks.co.uk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s.cz/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hyperlink" Target="http://www.devar.cz/" TargetMode="External"/><Relationship Id="rId4" Type="http://schemas.openxmlformats.org/officeDocument/2006/relationships/hyperlink" Target="http://www.minerva.at/csp/miw/vmiw/vhomepage.csp" TargetMode="External"/><Relationship Id="rId9" Type="http://schemas.openxmlformats.org/officeDocument/2006/relationships/image" Target="../media/image21.png"/><Relationship Id="rId14" Type="http://schemas.openxmlformats.org/officeDocument/2006/relationships/hyperlink" Target="http://www.euromedia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s.cz/" TargetMode="External"/><Relationship Id="rId7" Type="http://schemas.openxmlformats.org/officeDocument/2006/relationships/hyperlink" Target="http://www.euromedia.cz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enixbooks.co.uk/" TargetMode="External"/><Relationship Id="rId5" Type="http://schemas.openxmlformats.org/officeDocument/2006/relationships/hyperlink" Target="http://www.devar.cz/" TargetMode="External"/><Relationship Id="rId4" Type="http://schemas.openxmlformats.org/officeDocument/2006/relationships/hyperlink" Target="http://www.suweco.cz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nihy.abz.cz/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://www.kosmas.cz/" TargetMode="External"/><Relationship Id="rId2" Type="http://schemas.openxmlformats.org/officeDocument/2006/relationships/hyperlink" Target="http://www.barvic-novotn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nihycz.cz/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://www.knizniweb.cz/" TargetMode="External"/><Relationship Id="rId4" Type="http://schemas.openxmlformats.org/officeDocument/2006/relationships/hyperlink" Target="http://knihy.cpress.cz/" TargetMode="External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knihovna.fss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enixbooks.co.u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8208963" cy="288131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cs-CZ" sz="7200" smtClean="0">
                <a:solidFill>
                  <a:srgbClr val="FFFF00"/>
                </a:solidFill>
              </a:rPr>
              <a:t>Akvizice</a:t>
            </a:r>
            <a:r>
              <a:rPr lang="cs-CZ" sz="4800" smtClean="0"/>
              <a:t/>
            </a:r>
            <a:br>
              <a:rPr lang="cs-CZ" sz="4800" smtClean="0"/>
            </a:br>
            <a:r>
              <a:rPr lang="cs-CZ" sz="2800" smtClean="0"/>
              <a:t>proces akvizice v prostředí knihoven</a:t>
            </a:r>
            <a:endParaRPr lang="uk-UA" sz="22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221163"/>
            <a:ext cx="3671888" cy="4333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sz="2400" smtClean="0"/>
              <a:t>Martin Krčál</a:t>
            </a:r>
            <a:endParaRPr lang="uk-UA" sz="2400" smtClean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53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VIKBB42 Knihovnické procesy a služby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>
                <a:latin typeface="Tahoma" pitchFamily="34" charset="0"/>
              </a:rPr>
              <a:t>Brno, 3. března 2011</a:t>
            </a:r>
            <a:endParaRPr lang="cs-CZ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z="4000" smtClean="0"/>
              <a:t>Povinnosti vydavatelů v ČR</a:t>
            </a:r>
            <a:endParaRPr lang="cs-CZ" smtClean="0"/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4 povinné výtisky</a:t>
            </a:r>
          </a:p>
          <a:p>
            <a:pPr lvl="1" eaLnBrk="1" hangingPunct="1"/>
            <a:r>
              <a:rPr lang="cs-CZ" smtClean="0"/>
              <a:t>NK (2x), MZK, SVK Olomouc</a:t>
            </a:r>
          </a:p>
          <a:p>
            <a:pPr eaLnBrk="1" hangingPunct="1"/>
            <a:r>
              <a:rPr lang="cs-CZ" smtClean="0"/>
              <a:t>regionální povinný výtisk</a:t>
            </a:r>
          </a:p>
          <a:p>
            <a:pPr lvl="1" eaLnBrk="1" hangingPunct="1"/>
            <a:r>
              <a:rPr lang="cs-CZ" smtClean="0"/>
              <a:t>příslušné SVK</a:t>
            </a:r>
          </a:p>
          <a:p>
            <a:pPr eaLnBrk="1" hangingPunct="1"/>
            <a:r>
              <a:rPr lang="cs-CZ" smtClean="0"/>
              <a:t>písemná nabídka 19 knihovnám ke koupi </a:t>
            </a:r>
            <a:r>
              <a:rPr lang="cs-CZ" sz="2800" smtClean="0"/>
              <a:t>(vyhláška MK)</a:t>
            </a:r>
            <a:endParaRPr lang="cs-CZ" smtClean="0"/>
          </a:p>
          <a:p>
            <a:pPr eaLnBrk="1" hangingPunct="1"/>
            <a:r>
              <a:rPr lang="cs-CZ" smtClean="0"/>
              <a:t>sankce až 50 000 Kč</a:t>
            </a:r>
          </a:p>
          <a:p>
            <a:pPr eaLnBrk="1" hangingPunct="1"/>
            <a:r>
              <a:rPr lang="cs-CZ" smtClean="0"/>
              <a:t>povinné údaje v dokumentu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Povinný výtisk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Tiskový zákon 46/2000 Sb.</a:t>
            </a:r>
          </a:p>
          <a:p>
            <a:pPr lvl="1" eaLnBrk="1" hangingPunct="1"/>
            <a:r>
              <a:rPr lang="cs-CZ" smtClean="0"/>
              <a:t>pro časopisy</a:t>
            </a:r>
          </a:p>
          <a:p>
            <a:pPr eaLnBrk="1" hangingPunct="1"/>
            <a:r>
              <a:rPr lang="cs-CZ" smtClean="0"/>
              <a:t>pro tištěné dokumenty</a:t>
            </a:r>
          </a:p>
          <a:p>
            <a:pPr eaLnBrk="1" hangingPunct="1"/>
            <a:r>
              <a:rPr lang="cs-CZ" smtClean="0"/>
              <a:t>diskuze – elektronické dokumenty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Ostatní zdroje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z členství v organizacích</a:t>
            </a:r>
          </a:p>
          <a:p>
            <a:pPr eaLnBrk="1" hangingPunct="1"/>
            <a:r>
              <a:rPr lang="cs-CZ" smtClean="0"/>
              <a:t>mateřská instituce</a:t>
            </a:r>
          </a:p>
          <a:p>
            <a:pPr eaLnBrk="1" hangingPunct="1"/>
            <a:r>
              <a:rPr lang="cs-CZ" smtClean="0"/>
              <a:t>ze služebních cest</a:t>
            </a:r>
          </a:p>
          <a:p>
            <a:pPr eaLnBrk="1" hangingPunct="1"/>
            <a:r>
              <a:rPr lang="cs-CZ" smtClean="0"/>
              <a:t>atd.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16338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1042988" y="1557338"/>
            <a:ext cx="7777162" cy="36004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5400" smtClean="0"/>
          </a:p>
          <a:p>
            <a:pPr algn="ctr" eaLnBrk="1" hangingPunct="1">
              <a:buFontTx/>
              <a:buNone/>
            </a:pPr>
            <a:r>
              <a:rPr lang="cs-CZ" sz="5400" b="1" smtClean="0">
                <a:solidFill>
                  <a:srgbClr val="33CC33"/>
                </a:solidFill>
              </a:rPr>
              <a:t>PROCESY</a:t>
            </a:r>
            <a:r>
              <a:rPr lang="cs-CZ" sz="5400" b="1" smtClean="0"/>
              <a:t> AKVIZICE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Profilování knih. fondu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trvalá a stěžejní funkce akvizice</a:t>
            </a:r>
          </a:p>
          <a:p>
            <a:pPr eaLnBrk="1" hangingPunct="1"/>
            <a:r>
              <a:rPr lang="cs-CZ" smtClean="0"/>
              <a:t>optimální struktura a profil fondu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429000"/>
            <a:ext cx="25336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Hlediska profilování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tematické </a:t>
            </a:r>
            <a:r>
              <a:rPr lang="cs-CZ" sz="2400" smtClean="0"/>
              <a:t>- klasifikace v knihovně</a:t>
            </a:r>
          </a:p>
          <a:p>
            <a:pPr eaLnBrk="1" hangingPunct="1"/>
            <a:r>
              <a:rPr lang="cs-CZ" smtClean="0"/>
              <a:t>druhové </a:t>
            </a:r>
            <a:r>
              <a:rPr lang="cs-CZ" sz="2400" smtClean="0"/>
              <a:t>- druhy dokumentů</a:t>
            </a:r>
            <a:endParaRPr lang="cs-CZ" smtClean="0"/>
          </a:p>
          <a:p>
            <a:pPr eaLnBrk="1" hangingPunct="1"/>
            <a:r>
              <a:rPr lang="cs-CZ" smtClean="0"/>
              <a:t>geografické</a:t>
            </a:r>
            <a:r>
              <a:rPr lang="cs-CZ" sz="2400" smtClean="0"/>
              <a:t> – významné země dle expertů </a:t>
            </a:r>
          </a:p>
          <a:p>
            <a:pPr eaLnBrk="1" hangingPunct="1"/>
            <a:r>
              <a:rPr lang="cs-CZ" smtClean="0"/>
              <a:t>institucionální</a:t>
            </a:r>
            <a:r>
              <a:rPr lang="cs-CZ" sz="2400" smtClean="0"/>
              <a:t> – top pracoviště</a:t>
            </a:r>
            <a:endParaRPr lang="cs-CZ" smtClean="0"/>
          </a:p>
          <a:p>
            <a:pPr eaLnBrk="1" hangingPunct="1"/>
            <a:r>
              <a:rPr lang="cs-CZ" smtClean="0"/>
              <a:t>autorské</a:t>
            </a:r>
            <a:r>
              <a:rPr lang="cs-CZ" sz="2400" smtClean="0"/>
              <a:t> – top autoři oboru</a:t>
            </a:r>
            <a:endParaRPr lang="cs-CZ" smtClean="0"/>
          </a:p>
          <a:p>
            <a:pPr eaLnBrk="1" hangingPunct="1"/>
            <a:r>
              <a:rPr lang="cs-CZ" smtClean="0"/>
              <a:t>životnost</a:t>
            </a:r>
            <a:r>
              <a:rPr lang="cs-CZ" sz="2400" smtClean="0"/>
              <a:t> – zastarávání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Sledování produkce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aktivní a soustavné</a:t>
            </a:r>
          </a:p>
          <a:p>
            <a:pPr eaLnBrk="1" hangingPunct="1"/>
            <a:r>
              <a:rPr lang="cs-CZ" smtClean="0"/>
              <a:t>návštěvy knihkupectví</a:t>
            </a:r>
          </a:p>
          <a:p>
            <a:pPr eaLnBrk="1" hangingPunct="1"/>
            <a:r>
              <a:rPr lang="cs-CZ" smtClean="0"/>
              <a:t>účast na knižních veletrzích a výstavách</a:t>
            </a:r>
          </a:p>
          <a:p>
            <a:pPr eaLnBrk="1" hangingPunct="1"/>
            <a:r>
              <a:rPr lang="cs-CZ" smtClean="0"/>
              <a:t>sledovat recenze, lit. novinky, odborný knihkupecký tisk</a:t>
            </a:r>
          </a:p>
          <a:p>
            <a:pPr eaLnBrk="1" hangingPunct="1"/>
            <a:r>
              <a:rPr lang="cs-CZ" smtClean="0"/>
              <a:t>spolupráce s uživateli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Zdroje o novinkách na trhu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3000" smtClean="0"/>
              <a:t>ediční plány nakladatelů</a:t>
            </a:r>
          </a:p>
          <a:p>
            <a:pPr>
              <a:lnSpc>
                <a:spcPct val="110000"/>
              </a:lnSpc>
            </a:pPr>
            <a:r>
              <a:rPr lang="cs-CZ" sz="3000" smtClean="0"/>
              <a:t>webové stránky nakladatelů</a:t>
            </a:r>
          </a:p>
          <a:p>
            <a:pPr>
              <a:lnSpc>
                <a:spcPct val="110000"/>
              </a:lnSpc>
            </a:pPr>
            <a:r>
              <a:rPr lang="cs-CZ" sz="3000" smtClean="0">
                <a:hlinkClick r:id="rId2"/>
              </a:rPr>
              <a:t>České knihy</a:t>
            </a:r>
            <a:r>
              <a:rPr lang="cs-CZ" sz="3000" smtClean="0"/>
              <a:t> (SČNK)</a:t>
            </a:r>
          </a:p>
          <a:p>
            <a:pPr>
              <a:lnSpc>
                <a:spcPct val="110000"/>
              </a:lnSpc>
            </a:pPr>
            <a:r>
              <a:rPr lang="cs-CZ" sz="3000" smtClean="0">
                <a:hlinkClick r:id="rId3"/>
              </a:rPr>
              <a:t>Knihy</a:t>
            </a:r>
            <a:r>
              <a:rPr lang="cs-CZ" sz="3000" smtClean="0"/>
              <a:t> (týdeník)</a:t>
            </a:r>
          </a:p>
          <a:p>
            <a:pPr>
              <a:lnSpc>
                <a:spcPct val="110000"/>
              </a:lnSpc>
            </a:pPr>
            <a:r>
              <a:rPr lang="cs-CZ" sz="3000" smtClean="0">
                <a:hlinkClick r:id="rId4"/>
              </a:rPr>
              <a:t>Ohlášené knihy</a:t>
            </a:r>
            <a:r>
              <a:rPr lang="cs-CZ" sz="3000" smtClean="0"/>
              <a:t> (NKP)</a:t>
            </a:r>
          </a:p>
          <a:p>
            <a:pPr>
              <a:lnSpc>
                <a:spcPct val="110000"/>
              </a:lnSpc>
            </a:pPr>
            <a:r>
              <a:rPr lang="cs-CZ" sz="3000" smtClean="0">
                <a:hlinkClick r:id="rId5"/>
              </a:rPr>
              <a:t>K-revue</a:t>
            </a:r>
            <a:r>
              <a:rPr lang="cs-CZ" sz="3000" smtClean="0"/>
              <a:t> (měsíčník)</a:t>
            </a:r>
          </a:p>
          <a:p>
            <a:pPr>
              <a:lnSpc>
                <a:spcPct val="110000"/>
              </a:lnSpc>
            </a:pPr>
            <a:r>
              <a:rPr lang="cs-CZ" sz="3000" smtClean="0">
                <a:hlinkClick r:id="rId6"/>
              </a:rPr>
              <a:t>Almanach Labyrint</a:t>
            </a:r>
            <a:r>
              <a:rPr lang="cs-CZ" sz="3000" smtClean="0"/>
              <a:t> (ročenka)</a:t>
            </a:r>
          </a:p>
          <a:p>
            <a:pPr>
              <a:lnSpc>
                <a:spcPct val="110000"/>
              </a:lnSpc>
            </a:pPr>
            <a:r>
              <a:rPr lang="cs-CZ" sz="3000" smtClean="0">
                <a:hlinkClick r:id="rId7"/>
              </a:rPr>
              <a:t>Ulrichsweb Directory</a:t>
            </a:r>
            <a:endParaRPr lang="cs-CZ" sz="3000" smtClean="0"/>
          </a:p>
          <a:p>
            <a:pPr lvl="1">
              <a:lnSpc>
                <a:spcPct val="90000"/>
              </a:lnSpc>
            </a:pPr>
            <a:r>
              <a:rPr lang="cs-CZ" sz="2400" smtClean="0"/>
              <a:t>časopisy</a:t>
            </a:r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40650" y="404813"/>
            <a:ext cx="115411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12088" y="1700213"/>
            <a:ext cx="10144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6188" y="3284538"/>
            <a:ext cx="13938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08850" y="4149725"/>
            <a:ext cx="15890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4388" y="4918075"/>
            <a:ext cx="1916112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88125" y="6021388"/>
            <a:ext cx="23510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Česká knižní veletrhy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sz="3000" smtClean="0">
                <a:hlinkClick r:id="rId2"/>
              </a:rPr>
              <a:t>Svět knihy</a:t>
            </a:r>
            <a:r>
              <a:rPr lang="cs-CZ" sz="2200" smtClean="0">
                <a:hlinkClick r:id="rId2"/>
              </a:rPr>
              <a:t> </a:t>
            </a:r>
            <a:r>
              <a:rPr lang="cs-CZ" sz="2200" smtClean="0"/>
              <a:t>– Praha, květen, mezinárodní</a:t>
            </a:r>
          </a:p>
          <a:p>
            <a:r>
              <a:rPr lang="cs-CZ" sz="3000" smtClean="0"/>
              <a:t>LIBRI </a:t>
            </a:r>
            <a:r>
              <a:rPr lang="cs-CZ" sz="2200" smtClean="0"/>
              <a:t>– Olomouc, listopad</a:t>
            </a:r>
          </a:p>
          <a:p>
            <a:r>
              <a:rPr lang="cs-CZ" sz="3000" smtClean="0">
                <a:hlinkClick r:id="rId3"/>
              </a:rPr>
              <a:t>Veletrh dětské knihy </a:t>
            </a:r>
            <a:r>
              <a:rPr lang="cs-CZ" sz="2200" smtClean="0"/>
              <a:t>– Liberec, duben</a:t>
            </a:r>
          </a:p>
          <a:p>
            <a:r>
              <a:rPr lang="cs-CZ" sz="3000" smtClean="0">
                <a:hlinkClick r:id="rId4"/>
              </a:rPr>
              <a:t>Frankfurter Buchmesse</a:t>
            </a:r>
            <a:r>
              <a:rPr lang="cs-CZ" sz="3000" smtClean="0"/>
              <a:t> </a:t>
            </a:r>
            <a:r>
              <a:rPr lang="cs-CZ" sz="2200" smtClean="0"/>
              <a:t>– Frankfurt nad Mohanem, říjen</a:t>
            </a:r>
          </a:p>
          <a:p>
            <a:r>
              <a:rPr lang="cs-CZ" sz="3000" smtClean="0">
                <a:hlinkClick r:id="rId5"/>
              </a:rPr>
              <a:t>Leipziger Buchmesse</a:t>
            </a:r>
            <a:r>
              <a:rPr lang="cs-CZ" sz="2200" smtClean="0">
                <a:hlinkClick r:id="rId5"/>
              </a:rPr>
              <a:t> </a:t>
            </a:r>
            <a:r>
              <a:rPr lang="cs-CZ" sz="2200" smtClean="0"/>
              <a:t>– Lipsko, březen</a:t>
            </a:r>
            <a:endParaRPr lang="cs-CZ" sz="1800" smtClean="0"/>
          </a:p>
          <a:p>
            <a:endParaRPr lang="cs-CZ" sz="1800" smtClean="0"/>
          </a:p>
          <a:p>
            <a:endParaRPr lang="cs-CZ" sz="2200" smtClean="0"/>
          </a:p>
          <a:p>
            <a:endParaRPr lang="cs-CZ" sz="30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/>
              <a:t>Český trh - zajímavosti</a:t>
            </a:r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Střední trh, +SVK</a:t>
            </a:r>
          </a:p>
          <a:p>
            <a:r>
              <a:rPr lang="cs-CZ" smtClean="0"/>
              <a:t>Obvyklý náklad: 3000-5000 výt.</a:t>
            </a:r>
          </a:p>
          <a:p>
            <a:r>
              <a:rPr lang="cs-CZ" smtClean="0"/>
              <a:t>Nejvyšší náklad: 60000 výtisků</a:t>
            </a:r>
          </a:p>
          <a:p>
            <a:r>
              <a:rPr lang="cs-CZ" smtClean="0"/>
              <a:t>Překlady: 1/3 produkce</a:t>
            </a:r>
          </a:p>
          <a:p>
            <a:r>
              <a:rPr lang="cs-CZ" smtClean="0"/>
              <a:t>Cena knihy: </a:t>
            </a:r>
            <a:r>
              <a:rPr lang="en-US" smtClean="0"/>
              <a:t>pr</a:t>
            </a:r>
            <a:r>
              <a:rPr lang="cs-CZ" smtClean="0"/>
              <a:t>ůměr 500 Kč</a:t>
            </a:r>
          </a:p>
          <a:p>
            <a:r>
              <a:rPr lang="cs-CZ" smtClean="0"/>
              <a:t>Sleva pro knihovny: obvykle </a:t>
            </a:r>
            <a:r>
              <a:rPr lang="cs-CZ" smtClean="0">
                <a:solidFill>
                  <a:srgbClr val="008000"/>
                </a:solidFill>
              </a:rPr>
              <a:t>30</a:t>
            </a:r>
            <a:r>
              <a:rPr lang="en-US" smtClean="0">
                <a:solidFill>
                  <a:srgbClr val="008000"/>
                </a:solidFill>
              </a:rPr>
              <a:t>%</a:t>
            </a:r>
            <a:endParaRPr lang="cs-CZ" smtClean="0">
              <a:solidFill>
                <a:srgbClr val="008000"/>
              </a:solidFill>
            </a:endParaRPr>
          </a:p>
          <a:p>
            <a:endParaRPr 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Místo úvodu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systém knihovny</a:t>
            </a:r>
          </a:p>
          <a:p>
            <a:pPr lvl="1" eaLnBrk="1" hangingPunct="1"/>
            <a:r>
              <a:rPr lang="cs-CZ" smtClean="0"/>
              <a:t>prvky</a:t>
            </a:r>
          </a:p>
          <a:p>
            <a:pPr lvl="1" eaLnBrk="1" hangingPunct="1"/>
            <a:r>
              <a:rPr lang="cs-CZ" smtClean="0"/>
              <a:t>vazby</a:t>
            </a:r>
          </a:p>
          <a:p>
            <a:pPr eaLnBrk="1" hangingPunct="1"/>
            <a:r>
              <a:rPr lang="cs-CZ" smtClean="0"/>
              <a:t>role akvizice</a:t>
            </a:r>
          </a:p>
          <a:p>
            <a:pPr lvl="1" eaLnBrk="1" hangingPunct="1"/>
            <a:r>
              <a:rPr lang="cs-CZ" smtClean="0"/>
              <a:t>prvky systému akvizice</a:t>
            </a:r>
          </a:p>
          <a:p>
            <a:pPr lvl="1" eaLnBrk="1" hangingPunct="1"/>
            <a:r>
              <a:rPr lang="cs-CZ" smtClean="0"/>
              <a:t>okolní systémy</a:t>
            </a:r>
          </a:p>
          <a:p>
            <a:pPr eaLnBrk="1" hangingPunct="1"/>
            <a:endParaRPr lang="cs-CZ" smtClean="0"/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Zprostředkovatelé</a:t>
            </a:r>
          </a:p>
        </p:txBody>
      </p:sp>
      <p:pic>
        <p:nvPicPr>
          <p:cNvPr id="5632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484313"/>
            <a:ext cx="2520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8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652963"/>
            <a:ext cx="2667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9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2708275"/>
            <a:ext cx="2209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0" name="Picture 1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9975" y="4149725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2" name="Picture 12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88125" y="908050"/>
            <a:ext cx="21812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4" name="Picture 14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2205038"/>
            <a:ext cx="1771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5" name="Picture 1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67175" y="5661025"/>
            <a:ext cx="4010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/>
              <a:t>Zprostředkovatelé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>
                <a:hlinkClick r:id="rId2"/>
              </a:rPr>
              <a:t>Starman Bohemia</a:t>
            </a:r>
            <a:r>
              <a:rPr lang="cs-CZ" smtClean="0"/>
              <a:t> – knihy</a:t>
            </a:r>
          </a:p>
          <a:p>
            <a:r>
              <a:rPr lang="cs-CZ" smtClean="0">
                <a:hlinkClick r:id="rId3"/>
              </a:rPr>
              <a:t>Intes</a:t>
            </a:r>
            <a:r>
              <a:rPr lang="cs-CZ" smtClean="0"/>
              <a:t> – knihy</a:t>
            </a:r>
          </a:p>
          <a:p>
            <a:r>
              <a:rPr lang="cs-CZ" smtClean="0">
                <a:hlinkClick r:id="rId4"/>
              </a:rPr>
              <a:t>SUWECO</a:t>
            </a:r>
            <a:r>
              <a:rPr lang="cs-CZ" smtClean="0"/>
              <a:t> – časopisy</a:t>
            </a:r>
          </a:p>
          <a:p>
            <a:r>
              <a:rPr lang="cs-CZ" smtClean="0"/>
              <a:t>Bonus=Ebsco+Minerva – časopisy</a:t>
            </a:r>
          </a:p>
          <a:p>
            <a:r>
              <a:rPr lang="cs-CZ" smtClean="0">
                <a:hlinkClick r:id="rId5"/>
              </a:rPr>
              <a:t>Devar</a:t>
            </a:r>
            <a:r>
              <a:rPr lang="cs-CZ" smtClean="0"/>
              <a:t> - učebnice</a:t>
            </a:r>
          </a:p>
          <a:p>
            <a:r>
              <a:rPr lang="cs-CZ" smtClean="0">
                <a:hlinkClick r:id="rId6"/>
              </a:rPr>
              <a:t>Phoenix Books</a:t>
            </a:r>
            <a:r>
              <a:rPr lang="cs-CZ" smtClean="0"/>
              <a:t> – knihy, UK</a:t>
            </a:r>
          </a:p>
          <a:p>
            <a:r>
              <a:rPr lang="cs-CZ" smtClean="0">
                <a:hlinkClick r:id="rId7"/>
              </a:rPr>
              <a:t>Euromedia Group</a:t>
            </a:r>
            <a:r>
              <a:rPr lang="cs-CZ" smtClean="0"/>
              <a:t> - knihy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/>
              <a:t>Internetová knihkupectví</a:t>
            </a:r>
          </a:p>
        </p:txBody>
      </p:sp>
      <p:pic>
        <p:nvPicPr>
          <p:cNvPr id="3789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652963"/>
            <a:ext cx="25781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429000"/>
            <a:ext cx="2660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2205038"/>
            <a:ext cx="11414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7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4724400"/>
            <a:ext cx="23510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8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1913" y="3644900"/>
            <a:ext cx="2400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9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8175" y="1844675"/>
            <a:ext cx="22542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Dezideráta</a:t>
            </a: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požadované tituly spadající do profilu knihovny</a:t>
            </a:r>
          </a:p>
          <a:p>
            <a:pPr eaLnBrk="1" hangingPunct="1"/>
            <a:r>
              <a:rPr lang="cs-CZ" smtClean="0"/>
              <a:t>nejen nové věci, ale i starší tituly</a:t>
            </a:r>
          </a:p>
          <a:p>
            <a:pPr eaLnBrk="1" hangingPunct="1"/>
            <a:r>
              <a:rPr lang="cs-CZ" smtClean="0"/>
              <a:t>pravidelná aktualizace</a:t>
            </a:r>
          </a:p>
          <a:p>
            <a:pPr eaLnBrk="1" hangingPunct="1"/>
            <a:r>
              <a:rPr lang="cs-CZ" smtClean="0"/>
              <a:t>návaznost na akviziční systém</a:t>
            </a:r>
          </a:p>
          <a:p>
            <a:pPr lvl="1" eaLnBrk="1" hangingPunct="1"/>
            <a:r>
              <a:rPr lang="cs-CZ" smtClean="0"/>
              <a:t>např. v KS modul akvizice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Evidence objednávek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sz="3000" smtClean="0"/>
              <a:t>podklad o objednání</a:t>
            </a:r>
          </a:p>
          <a:p>
            <a:pPr lvl="1"/>
            <a:r>
              <a:rPr lang="cs-CZ" sz="2400" smtClean="0"/>
              <a:t>pro vyloučení duplicit</a:t>
            </a:r>
          </a:p>
          <a:p>
            <a:pPr lvl="1"/>
            <a:r>
              <a:rPr lang="cs-CZ" sz="2400" smtClean="0"/>
              <a:t>pro účetnictví</a:t>
            </a:r>
          </a:p>
          <a:p>
            <a:r>
              <a:rPr lang="cs-CZ" sz="3000" smtClean="0"/>
              <a:t>tištěná evidence</a:t>
            </a:r>
          </a:p>
          <a:p>
            <a:r>
              <a:rPr lang="cs-CZ" sz="3000" smtClean="0"/>
              <a:t>elektronická evidence</a:t>
            </a:r>
          </a:p>
          <a:p>
            <a:r>
              <a:rPr lang="cs-CZ" sz="3000" smtClean="0"/>
              <a:t>provázání na systémy knihovny</a:t>
            </a:r>
          </a:p>
          <a:p>
            <a:pPr lvl="1"/>
            <a:r>
              <a:rPr lang="cs-CZ" sz="2400" smtClean="0"/>
              <a:t>AKS, účetní systém, evidenční systémy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Nové knihy na FSS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096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88913"/>
            <a:ext cx="1009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4740">
            <a:off x="1331913" y="1484313"/>
            <a:ext cx="7416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Objednávka - forma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3000" smtClean="0"/>
              <a:t>označení objednávka</a:t>
            </a:r>
          </a:p>
          <a:p>
            <a:pPr>
              <a:lnSpc>
                <a:spcPct val="110000"/>
              </a:lnSpc>
            </a:pPr>
            <a:r>
              <a:rPr lang="cs-CZ" sz="3000" smtClean="0"/>
              <a:t>adresa dodavatele</a:t>
            </a:r>
          </a:p>
          <a:p>
            <a:pPr>
              <a:lnSpc>
                <a:spcPct val="110000"/>
              </a:lnSpc>
            </a:pPr>
            <a:r>
              <a:rPr lang="cs-CZ" sz="3000" smtClean="0"/>
              <a:t>fakturační údaje objednávajícího</a:t>
            </a:r>
          </a:p>
          <a:p>
            <a:pPr lvl="1">
              <a:lnSpc>
                <a:spcPct val="90000"/>
              </a:lnSpc>
            </a:pPr>
            <a:r>
              <a:rPr lang="cs-CZ" sz="2400" smtClean="0"/>
              <a:t>adresa, IČ, DIČ, kontaktní údaje</a:t>
            </a:r>
          </a:p>
          <a:p>
            <a:pPr>
              <a:lnSpc>
                <a:spcPct val="110000"/>
              </a:lnSpc>
            </a:pPr>
            <a:r>
              <a:rPr lang="cs-CZ" sz="3000" smtClean="0"/>
              <a:t>seznam knih</a:t>
            </a:r>
            <a:r>
              <a:rPr lang="cs-CZ" sz="2000" smtClean="0"/>
              <a:t> </a:t>
            </a:r>
            <a:r>
              <a:rPr lang="cs-CZ" sz="2400" smtClean="0"/>
              <a:t>(jednoznačná identifikace)</a:t>
            </a:r>
          </a:p>
          <a:p>
            <a:pPr>
              <a:lnSpc>
                <a:spcPct val="110000"/>
              </a:lnSpc>
            </a:pPr>
            <a:r>
              <a:rPr lang="cs-CZ" smtClean="0"/>
              <a:t>počet výtisků</a:t>
            </a:r>
          </a:p>
          <a:p>
            <a:pPr>
              <a:lnSpc>
                <a:spcPct val="110000"/>
              </a:lnSpc>
            </a:pPr>
            <a:r>
              <a:rPr lang="cs-CZ" smtClean="0"/>
              <a:t>verifikace objednávky</a:t>
            </a:r>
          </a:p>
          <a:p>
            <a:pPr lvl="1">
              <a:lnSpc>
                <a:spcPct val="90000"/>
              </a:lnSpc>
            </a:pPr>
            <a:r>
              <a:rPr lang="cs-CZ" sz="2600" smtClean="0"/>
              <a:t>razítko, podpis vedoucího knihovny nebo oprávněné osoby, jméno zpracovatele objednávky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E-objednávka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sz="3000" smtClean="0"/>
              <a:t>vyplnění formuláře u objednávajícího</a:t>
            </a:r>
          </a:p>
          <a:p>
            <a:r>
              <a:rPr lang="cs-CZ" sz="3000" smtClean="0"/>
              <a:t>registrace + účet</a:t>
            </a:r>
          </a:p>
          <a:p>
            <a:pPr lvl="1"/>
            <a:r>
              <a:rPr lang="cs-CZ" sz="2400" smtClean="0"/>
              <a:t>výhodné pro pravidelné objednávky</a:t>
            </a:r>
          </a:p>
          <a:p>
            <a:pPr lvl="1"/>
            <a:r>
              <a:rPr lang="cs-CZ" sz="2400" smtClean="0"/>
              <a:t>objednávky uloženy v systému dodavatele</a:t>
            </a:r>
          </a:p>
          <a:p>
            <a:pPr lvl="1"/>
            <a:r>
              <a:rPr lang="cs-CZ" sz="2400" smtClean="0"/>
              <a:t>stav objednávky</a:t>
            </a:r>
          </a:p>
          <a:p>
            <a:pPr lvl="1"/>
            <a:r>
              <a:rPr lang="cs-CZ" sz="2400" smtClean="0"/>
              <a:t>rychlost</a:t>
            </a:r>
          </a:p>
          <a:p>
            <a:r>
              <a:rPr lang="cs-CZ" sz="3000" smtClean="0"/>
              <a:t>vytištění objednávky</a:t>
            </a:r>
          </a:p>
          <a:p>
            <a:r>
              <a:rPr lang="cs-CZ" sz="3000" smtClean="0"/>
              <a:t>jednodušší</a:t>
            </a:r>
          </a:p>
          <a:p>
            <a:pPr lvl="1"/>
            <a:r>
              <a:rPr lang="cs-CZ" sz="2400" smtClean="0"/>
              <a:t>např. odpadá problém identifikace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Urgence objednávky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sz="3000" smtClean="0"/>
              <a:t>při nedodržení termínu dodávky</a:t>
            </a:r>
          </a:p>
          <a:p>
            <a:r>
              <a:rPr lang="cs-CZ" sz="3000" smtClean="0"/>
              <a:t>datum urgence!!!</a:t>
            </a:r>
          </a:p>
          <a:p>
            <a:r>
              <a:rPr lang="cs-CZ" sz="3000" smtClean="0"/>
              <a:t>sledování nedodaných dokumentů v AKS nebo interních systémech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Dodání dokumentu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sz="3000" smtClean="0"/>
              <a:t>příjem dokumentu</a:t>
            </a:r>
          </a:p>
          <a:p>
            <a:pPr lvl="1"/>
            <a:r>
              <a:rPr lang="cs-CZ" sz="2400" smtClean="0"/>
              <a:t>dodací list</a:t>
            </a:r>
          </a:p>
          <a:p>
            <a:pPr lvl="1"/>
            <a:r>
              <a:rPr lang="cs-CZ" sz="2400" smtClean="0"/>
              <a:t>faktura</a:t>
            </a:r>
          </a:p>
          <a:p>
            <a:pPr lvl="1"/>
            <a:r>
              <a:rPr lang="cs-CZ" sz="2400" smtClean="0"/>
              <a:t>průvodní seznam (výměna)</a:t>
            </a:r>
          </a:p>
          <a:p>
            <a:pPr lvl="1"/>
            <a:r>
              <a:rPr lang="cs-CZ" sz="2400" smtClean="0"/>
              <a:t>darovací seznam (dar)</a:t>
            </a:r>
          </a:p>
          <a:p>
            <a:r>
              <a:rPr lang="cs-CZ" sz="3000" smtClean="0"/>
              <a:t>Verifikace + kontrola knihy</a:t>
            </a:r>
          </a:p>
          <a:p>
            <a:r>
              <a:rPr lang="cs-CZ" sz="3000" smtClean="0"/>
              <a:t>odstranění ze systému objednávek</a:t>
            </a:r>
          </a:p>
          <a:p>
            <a:r>
              <a:rPr lang="cs-CZ" sz="3000" smtClean="0"/>
              <a:t>adjustace = označení vlastnictví</a:t>
            </a:r>
          </a:p>
          <a:p>
            <a:r>
              <a:rPr lang="cs-CZ" sz="3000" smtClean="0"/>
              <a:t>likvidace faktur = proplacení</a:t>
            </a:r>
          </a:p>
          <a:p>
            <a:endParaRPr lang="cs-CZ" sz="3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Akvizice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co to je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Možnosti platby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sz="3000" smtClean="0"/>
              <a:t>faktura</a:t>
            </a:r>
          </a:p>
          <a:p>
            <a:r>
              <a:rPr lang="cs-CZ" sz="3000" smtClean="0"/>
              <a:t>hotovost</a:t>
            </a:r>
          </a:p>
          <a:p>
            <a:pPr lvl="1"/>
            <a:r>
              <a:rPr lang="cs-CZ" sz="2400" smtClean="0"/>
              <a:t>paragon nebo daňový doklad</a:t>
            </a:r>
          </a:p>
          <a:p>
            <a:r>
              <a:rPr lang="cs-CZ" sz="3000" smtClean="0"/>
              <a:t>kartou</a:t>
            </a:r>
          </a:p>
          <a:p>
            <a:pPr lvl="1"/>
            <a:r>
              <a:rPr lang="cs-CZ" sz="2400" smtClean="0"/>
              <a:t>v praxi pouze do zahraničí (omezeně)</a:t>
            </a:r>
          </a:p>
          <a:p>
            <a:pPr lvl="1"/>
            <a:r>
              <a:rPr lang="cs-CZ" sz="2400" smtClean="0"/>
              <a:t>např. Amazon</a:t>
            </a:r>
          </a:p>
          <a:p>
            <a:pPr lvl="1"/>
            <a:r>
              <a:rPr lang="cs-CZ" sz="2400" smtClean="0"/>
              <a:t>zprostředkovatelé (</a:t>
            </a:r>
            <a:r>
              <a:rPr lang="cs-CZ" sz="2400" smtClean="0">
                <a:hlinkClick r:id="rId2"/>
              </a:rPr>
              <a:t>Phoenix Books</a:t>
            </a:r>
            <a:r>
              <a:rPr lang="cs-CZ" sz="2400" smtClean="0"/>
              <a:t>)</a:t>
            </a:r>
          </a:p>
          <a:p>
            <a:endParaRPr lang="cs-CZ" sz="30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Prvotní evidence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sz="3000" smtClean="0"/>
              <a:t>přírůstkový seznam</a:t>
            </a:r>
          </a:p>
          <a:p>
            <a:pPr lvl="1"/>
            <a:r>
              <a:rPr lang="cs-CZ" sz="2400" smtClean="0"/>
              <a:t>hlavní účetní doklad o fondu</a:t>
            </a:r>
          </a:p>
          <a:p>
            <a:pPr lvl="1"/>
            <a:r>
              <a:rPr lang="cs-CZ" sz="2400" smtClean="0"/>
              <a:t>jednotlivé dokumenty</a:t>
            </a:r>
          </a:p>
          <a:p>
            <a:pPr lvl="1"/>
            <a:r>
              <a:rPr lang="cs-CZ" sz="2400" smtClean="0"/>
              <a:t>u seriálů pouze celý ročník nebo svazek</a:t>
            </a:r>
          </a:p>
          <a:p>
            <a:pPr lvl="1"/>
            <a:r>
              <a:rPr lang="cs-CZ" sz="2400" smtClean="0"/>
              <a:t>vyhláška </a:t>
            </a:r>
            <a:r>
              <a:rPr lang="cs-CZ" sz="2400" smtClean="0">
                <a:hlinkClick r:id="rId2"/>
              </a:rPr>
              <a:t>MK ČR č. 88/2002</a:t>
            </a:r>
            <a:endParaRPr lang="cs-CZ" sz="2400" smtClean="0"/>
          </a:p>
          <a:p>
            <a:pPr lvl="1"/>
            <a:r>
              <a:rPr lang="cs-CZ" sz="2400" smtClean="0"/>
              <a:t>neurčena forma</a:t>
            </a:r>
          </a:p>
          <a:p>
            <a:pPr lvl="1"/>
            <a:r>
              <a:rPr lang="cs-CZ" sz="2400" smtClean="0"/>
              <a:t>datum zapsání, přír. číslo, způsob nabytí autora, název, místo a rok vydání (včetně případného omezení doby platnosti) + jiné údaje zaručující nezaměnitelnost</a:t>
            </a:r>
          </a:p>
          <a:p>
            <a:r>
              <a:rPr lang="cs-CZ" sz="3000" smtClean="0"/>
              <a:t>tištěně x elektronicky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Přírůstkový seznam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5652">
            <a:off x="6510338" y="1535113"/>
            <a:ext cx="230981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6769100" cy="5472113"/>
          </a:xfrm>
        </p:spPr>
        <p:txBody>
          <a:bodyPr/>
          <a:lstStyle/>
          <a:p>
            <a:r>
              <a:rPr lang="cs-CZ" sz="3000" smtClean="0"/>
              <a:t>jedinečné přírůstkové číslo</a:t>
            </a:r>
          </a:p>
          <a:p>
            <a:r>
              <a:rPr lang="cs-CZ" sz="3000" smtClean="0"/>
              <a:t>čitelnost PS</a:t>
            </a:r>
          </a:p>
          <a:p>
            <a:r>
              <a:rPr lang="cs-CZ" sz="3000" smtClean="0"/>
              <a:t>jasné opravy</a:t>
            </a:r>
            <a:endParaRPr lang="cs-CZ" sz="3000" smtClean="0">
              <a:latin typeface="Arial" charset="0"/>
            </a:endParaRPr>
          </a:p>
          <a:p>
            <a:pPr lvl="1"/>
            <a:r>
              <a:rPr lang="cs-CZ" sz="2400" smtClean="0"/>
              <a:t>škrtnutí, přepis</a:t>
            </a:r>
          </a:p>
          <a:p>
            <a:r>
              <a:rPr lang="cs-CZ" sz="3000" smtClean="0"/>
              <a:t>nepadělatelný</a:t>
            </a:r>
          </a:p>
          <a:p>
            <a:r>
              <a:rPr lang="cs-CZ" sz="3000" smtClean="0"/>
              <a:t>zdroj pro statistiky</a:t>
            </a:r>
          </a:p>
          <a:p>
            <a:pPr lvl="1"/>
            <a:r>
              <a:rPr lang="cs-CZ" sz="2400" smtClean="0"/>
              <a:t>spíše přes AKS a evidenční systémy</a:t>
            </a:r>
          </a:p>
          <a:p>
            <a:endParaRPr lang="cs-CZ" sz="30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/>
              <a:t>Seznam úbytků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52436">
            <a:off x="6227763" y="93663"/>
            <a:ext cx="2713037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Co bylo vyřazeno</a:t>
            </a:r>
          </a:p>
          <a:p>
            <a:r>
              <a:rPr lang="cs-CZ" smtClean="0"/>
              <a:t>Náležitosti:</a:t>
            </a:r>
          </a:p>
          <a:p>
            <a:pPr lvl="1"/>
            <a:r>
              <a:rPr lang="cs-CZ" smtClean="0"/>
              <a:t>datum zapsání</a:t>
            </a:r>
          </a:p>
          <a:p>
            <a:pPr lvl="1"/>
            <a:r>
              <a:rPr lang="cs-CZ" smtClean="0"/>
              <a:t>číslo úbytku, </a:t>
            </a:r>
          </a:p>
          <a:p>
            <a:pPr lvl="1"/>
            <a:r>
              <a:rPr lang="cs-CZ" smtClean="0"/>
              <a:t>přírůstkové číslo, signatura, </a:t>
            </a:r>
          </a:p>
          <a:p>
            <a:pPr lvl="1"/>
            <a:r>
              <a:rPr lang="cs-CZ" smtClean="0"/>
              <a:t>autor, název, místo a rok vydání</a:t>
            </a:r>
          </a:p>
          <a:p>
            <a:pPr lvl="1"/>
            <a:r>
              <a:rPr lang="cs-CZ" smtClean="0"/>
              <a:t>důvod odpisu nebo vyřazení + odvolání na příslušný schvalovací doklad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/>
              <a:t>Seznam úbytků</a:t>
            </a:r>
          </a:p>
        </p:txBody>
      </p:sp>
      <p:sp>
        <p:nvSpPr>
          <p:cNvPr id="50178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Hromadné úbytky</a:t>
            </a:r>
          </a:p>
          <a:p>
            <a:pPr lvl="1"/>
            <a:r>
              <a:rPr lang="cs-CZ" smtClean="0"/>
              <a:t>Odkaz na samostatný seznam</a:t>
            </a:r>
          </a:p>
          <a:p>
            <a:r>
              <a:rPr lang="cs-CZ" smtClean="0"/>
              <a:t>Ne dokumenty s omezenou dobou platnosti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51202" name="Zástupný symbol pro obsah 2"/>
          <p:cNvSpPr>
            <a:spLocks noGrp="1"/>
          </p:cNvSpPr>
          <p:nvPr>
            <p:ph idx="1"/>
          </p:nvPr>
        </p:nvSpPr>
        <p:spPr>
          <a:xfrm>
            <a:off x="1042988" y="1916113"/>
            <a:ext cx="7777162" cy="42497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5400" b="1" smtClean="0"/>
              <a:t>POŽADAVKY</a:t>
            </a:r>
          </a:p>
          <a:p>
            <a:pPr algn="ctr" eaLnBrk="1" hangingPunct="1">
              <a:buFontTx/>
              <a:buNone/>
            </a:pPr>
            <a:r>
              <a:rPr lang="cs-CZ" sz="5400" b="1" smtClean="0"/>
              <a:t>NA</a:t>
            </a:r>
          </a:p>
          <a:p>
            <a:pPr algn="ctr" eaLnBrk="1" hangingPunct="1">
              <a:buFontTx/>
              <a:buNone/>
            </a:pPr>
            <a:r>
              <a:rPr lang="cs-CZ" sz="5400" b="1" smtClean="0">
                <a:solidFill>
                  <a:srgbClr val="33CC33"/>
                </a:solidFill>
              </a:rPr>
              <a:t>AKVIZITÉRA</a:t>
            </a:r>
            <a:endParaRPr lang="cs-CZ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Inovace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060575"/>
            <a:ext cx="43418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4000" smtClean="0"/>
              <a:t>Závěr</a:t>
            </a:r>
            <a:endParaRPr lang="en-US" sz="40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114696" name="Picture 8" descr="billboar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03713" y="1773238"/>
            <a:ext cx="2284412" cy="2047875"/>
          </a:xfrm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2000" b="1">
                <a:latin typeface="Verdana" pitchFamily="34" charset="0"/>
              </a:rPr>
              <a:t>Martin Krčál</a:t>
            </a:r>
          </a:p>
          <a:p>
            <a:pPr algn="r"/>
            <a:r>
              <a:rPr lang="cs-CZ" sz="2000" b="1">
                <a:latin typeface="Verdana" pitchFamily="34" charset="0"/>
              </a:rPr>
              <a:t>krcal@fss.muni.cz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Akvizice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doplňování knihovního fondu</a:t>
            </a:r>
          </a:p>
          <a:p>
            <a:pPr eaLnBrk="1" hangingPunct="1"/>
            <a:r>
              <a:rPr lang="cs-CZ" smtClean="0"/>
              <a:t>vhodná akviziční politika</a:t>
            </a:r>
          </a:p>
          <a:p>
            <a:pPr lvl="1" eaLnBrk="1" hangingPunct="1"/>
            <a:r>
              <a:rPr lang="cs-CZ" smtClean="0"/>
              <a:t>návaznost na další procesy</a:t>
            </a:r>
          </a:p>
          <a:p>
            <a:pPr lvl="1" eaLnBrk="1" hangingPunct="1"/>
            <a:r>
              <a:rPr lang="cs-CZ" smtClean="0"/>
              <a:t>znalost oboru a knihovny</a:t>
            </a:r>
          </a:p>
          <a:p>
            <a:pPr lvl="1" eaLnBrk="1" hangingPunct="1"/>
            <a:r>
              <a:rPr lang="cs-CZ" smtClean="0"/>
              <a:t>znalost cílové skupiny</a:t>
            </a:r>
          </a:p>
          <a:p>
            <a:pPr eaLnBrk="1" hangingPunct="1"/>
            <a:r>
              <a:rPr lang="cs-CZ" smtClean="0"/>
              <a:t>koordinovaná akvizice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3413" y="4581525"/>
            <a:ext cx="2160587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Způsoby akvizice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nákup</a:t>
            </a:r>
          </a:p>
          <a:p>
            <a:pPr eaLnBrk="1" hangingPunct="1"/>
            <a:r>
              <a:rPr lang="cs-CZ" smtClean="0"/>
              <a:t>výměna</a:t>
            </a:r>
          </a:p>
          <a:p>
            <a:pPr eaLnBrk="1" hangingPunct="1"/>
            <a:r>
              <a:rPr lang="cs-CZ" smtClean="0"/>
              <a:t>dar</a:t>
            </a:r>
          </a:p>
          <a:p>
            <a:pPr eaLnBrk="1" hangingPunct="1"/>
            <a:r>
              <a:rPr lang="cs-CZ" smtClean="0"/>
              <a:t>povinný výtisk</a:t>
            </a:r>
          </a:p>
          <a:p>
            <a:pPr eaLnBrk="1" hangingPunct="1"/>
            <a:r>
              <a:rPr lang="cs-CZ" smtClean="0"/>
              <a:t>ostatní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716338"/>
            <a:ext cx="399573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Nákup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nejčastější</a:t>
            </a:r>
          </a:p>
          <a:p>
            <a:pPr eaLnBrk="1" hangingPunct="1"/>
            <a:r>
              <a:rPr lang="cs-CZ" smtClean="0"/>
              <a:t>kde se nakupuje</a:t>
            </a:r>
          </a:p>
          <a:p>
            <a:pPr lvl="1" eaLnBrk="1" hangingPunct="1"/>
            <a:r>
              <a:rPr lang="cs-CZ" smtClean="0"/>
              <a:t>nakladatelství</a:t>
            </a:r>
          </a:p>
          <a:p>
            <a:pPr lvl="1" eaLnBrk="1" hangingPunct="1"/>
            <a:r>
              <a:rPr lang="cs-CZ" smtClean="0"/>
              <a:t>distributor/zprostředkovatel</a:t>
            </a:r>
          </a:p>
          <a:p>
            <a:pPr lvl="1" eaLnBrk="1" hangingPunct="1"/>
            <a:r>
              <a:rPr lang="cs-CZ" smtClean="0"/>
              <a:t>knihkupectví</a:t>
            </a:r>
          </a:p>
          <a:p>
            <a:pPr lvl="1" eaLnBrk="1" hangingPunct="1"/>
            <a:r>
              <a:rPr lang="cs-CZ" smtClean="0"/>
              <a:t>antikvariát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652963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Výměna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-26988"/>
            <a:ext cx="3397250" cy="278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poč. v 17. století</a:t>
            </a:r>
          </a:p>
          <a:p>
            <a:pPr eaLnBrk="1" hangingPunct="1"/>
            <a:r>
              <a:rPr lang="cs-CZ" smtClean="0"/>
              <a:t>1886 Bruselská konvence</a:t>
            </a:r>
          </a:p>
          <a:p>
            <a:pPr lvl="1" eaLnBrk="1" hangingPunct="1"/>
            <a:r>
              <a:rPr lang="cs-CZ" smtClean="0"/>
              <a:t>1921 přistoupila ČR</a:t>
            </a:r>
          </a:p>
          <a:p>
            <a:pPr eaLnBrk="1" hangingPunct="1"/>
            <a:r>
              <a:rPr lang="cs-CZ" smtClean="0"/>
              <a:t>1958 Pařížské dohody</a:t>
            </a:r>
          </a:p>
          <a:p>
            <a:pPr lvl="1" eaLnBrk="1" hangingPunct="1"/>
            <a:r>
              <a:rPr lang="cs-CZ" smtClean="0"/>
              <a:t>mez. výměna oficiálních a vládních dokumentů</a:t>
            </a:r>
          </a:p>
          <a:p>
            <a:pPr lvl="1" eaLnBrk="1" hangingPunct="1"/>
            <a:r>
              <a:rPr lang="cs-CZ" smtClean="0"/>
              <a:t>mez. výměna publikací všech druhů</a:t>
            </a:r>
          </a:p>
          <a:p>
            <a:pPr eaLnBrk="1" hangingPunct="1"/>
            <a:r>
              <a:rPr lang="cs-CZ" smtClean="0"/>
              <a:t>knihovny, nakladatelství, s. osoby</a:t>
            </a:r>
          </a:p>
          <a:p>
            <a:pPr eaLnBrk="1" hangingPunct="1"/>
            <a:r>
              <a:rPr lang="cs-CZ" smtClean="0"/>
              <a:t>evidence výměny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Dar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0175" y="4222750"/>
            <a:ext cx="2844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od instituce nebo soukromé osoby</a:t>
            </a:r>
          </a:p>
          <a:p>
            <a:pPr eaLnBrk="1" hangingPunct="1"/>
            <a:r>
              <a:rPr lang="cs-CZ" smtClean="0"/>
              <a:t>dárce stanoví podmínky</a:t>
            </a:r>
          </a:p>
          <a:p>
            <a:pPr lvl="1" eaLnBrk="1" hangingPunct="1"/>
            <a:r>
              <a:rPr lang="cs-CZ" smtClean="0"/>
              <a:t>celá knihovna</a:t>
            </a:r>
          </a:p>
          <a:p>
            <a:pPr eaLnBrk="1" hangingPunct="1"/>
            <a:r>
              <a:rPr lang="cs-CZ" smtClean="0"/>
              <a:t>nebezpečí</a:t>
            </a:r>
          </a:p>
          <a:p>
            <a:pPr lvl="1" eaLnBrk="1" hangingPunct="1"/>
            <a:r>
              <a:rPr lang="cs-CZ" smtClean="0"/>
              <a:t>zastaralé, závadné, reklamní</a:t>
            </a:r>
          </a:p>
          <a:p>
            <a:pPr eaLnBrk="1" hangingPunct="1"/>
            <a:r>
              <a:rPr lang="cs-CZ" smtClean="0"/>
              <a:t>možnost dar odmítnout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Povinný výtisk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eaLnBrk="1" hangingPunct="1"/>
            <a:r>
              <a:rPr lang="cs-CZ" smtClean="0"/>
              <a:t>zákonná povinnost</a:t>
            </a:r>
          </a:p>
          <a:p>
            <a:pPr eaLnBrk="1" hangingPunct="1"/>
            <a:r>
              <a:rPr lang="cs-CZ" smtClean="0"/>
              <a:t>1537 František I (FRA)</a:t>
            </a:r>
          </a:p>
          <a:p>
            <a:pPr eaLnBrk="1" hangingPunct="1"/>
            <a:r>
              <a:rPr lang="cs-CZ" smtClean="0"/>
              <a:t>17.–18.stol. Evropa</a:t>
            </a:r>
          </a:p>
          <a:p>
            <a:pPr eaLnBrk="1" hangingPunct="1"/>
            <a:r>
              <a:rPr lang="cs-CZ" smtClean="0"/>
              <a:t>1790 zákon o © (USA)</a:t>
            </a:r>
          </a:p>
          <a:p>
            <a:pPr eaLnBrk="1" hangingPunct="1"/>
            <a:r>
              <a:rPr lang="cs-CZ" smtClean="0"/>
              <a:t>1886 Bernská konvence</a:t>
            </a:r>
          </a:p>
          <a:p>
            <a:pPr lvl="1" eaLnBrk="1" hangingPunct="1"/>
            <a:r>
              <a:rPr lang="cs-CZ" smtClean="0"/>
              <a:t>mez. dohoda o © (dnes 150+)</a:t>
            </a:r>
          </a:p>
          <a:p>
            <a:pPr eaLnBrk="1" hangingPunct="1"/>
            <a:r>
              <a:rPr lang="cs-CZ" smtClean="0"/>
              <a:t>v ČR zvláštní zákon</a:t>
            </a:r>
          </a:p>
          <a:p>
            <a:pPr lvl="1" eaLnBrk="1" hangingPunct="1"/>
            <a:r>
              <a:rPr lang="cs-CZ" sz="2000" smtClean="0"/>
              <a:t>37/1995 Sb. o neperiodických publikacích</a:t>
            </a:r>
          </a:p>
          <a:p>
            <a:pPr lvl="1" eaLnBrk="1" hangingPunct="1"/>
            <a:r>
              <a:rPr lang="cs-CZ" sz="2000" smtClean="0"/>
              <a:t>vyhláška MK 156/2003 Sb.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</TotalTime>
  <Words>679</Words>
  <Application>Microsoft Office PowerPoint</Application>
  <PresentationFormat>On-screen Show (4:3)</PresentationFormat>
  <Paragraphs>224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Tahoma</vt:lpstr>
      <vt:lpstr>Verdana</vt:lpstr>
      <vt:lpstr>Wingdings</vt:lpstr>
      <vt:lpstr>template</vt:lpstr>
      <vt:lpstr>template</vt:lpstr>
      <vt:lpstr>Akvizice proces akvizice v prostředí knihoven</vt:lpstr>
      <vt:lpstr>Místo úvodu</vt:lpstr>
      <vt:lpstr>Akvizice</vt:lpstr>
      <vt:lpstr>Akvizice</vt:lpstr>
      <vt:lpstr>Způsoby akvizice</vt:lpstr>
      <vt:lpstr>Nákup</vt:lpstr>
      <vt:lpstr>Výměna</vt:lpstr>
      <vt:lpstr>Dar</vt:lpstr>
      <vt:lpstr>Povinný výtisk</vt:lpstr>
      <vt:lpstr>Povinnosti vydavatelů v ČR</vt:lpstr>
      <vt:lpstr>Povinný výtisk</vt:lpstr>
      <vt:lpstr>Ostatní zdroje</vt:lpstr>
      <vt:lpstr>Snímek 13</vt:lpstr>
      <vt:lpstr>Profilování knih. fondu</vt:lpstr>
      <vt:lpstr>Hlediska profilování</vt:lpstr>
      <vt:lpstr>Sledování produkce</vt:lpstr>
      <vt:lpstr>Zdroje o novinkách na trhu</vt:lpstr>
      <vt:lpstr>Česká knižní veletrhy</vt:lpstr>
      <vt:lpstr>Český trh - zajímavosti</vt:lpstr>
      <vt:lpstr>Zprostředkovatelé</vt:lpstr>
      <vt:lpstr>Zprostředkovatelé</vt:lpstr>
      <vt:lpstr>Internetová knihkupectví</vt:lpstr>
      <vt:lpstr>Dezideráta</vt:lpstr>
      <vt:lpstr>Evidence objednávek</vt:lpstr>
      <vt:lpstr>Nové knihy na FSS</vt:lpstr>
      <vt:lpstr>Objednávka - forma</vt:lpstr>
      <vt:lpstr>E-objednávka</vt:lpstr>
      <vt:lpstr>Urgence objednávky</vt:lpstr>
      <vt:lpstr>Dodání dokumentu</vt:lpstr>
      <vt:lpstr>Možnosti platby</vt:lpstr>
      <vt:lpstr>Prvotní evidence</vt:lpstr>
      <vt:lpstr>Přírůstkový seznam</vt:lpstr>
      <vt:lpstr>Seznam úbytků</vt:lpstr>
      <vt:lpstr>Seznam úbytků</vt:lpstr>
      <vt:lpstr>Snímek 35</vt:lpstr>
      <vt:lpstr>Inovace</vt:lpstr>
      <vt:lpstr>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134</cp:revision>
  <dcterms:created xsi:type="dcterms:W3CDTF">2008-06-02T21:04:14Z</dcterms:created>
  <dcterms:modified xsi:type="dcterms:W3CDTF">2011-03-03T16:58:48Z</dcterms:modified>
</cp:coreProperties>
</file>