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  <p:sldMasterId id="2147483660" r:id="rId3"/>
  </p:sldMasterIdLst>
  <p:notesMasterIdLst>
    <p:notesMasterId r:id="rId45"/>
  </p:notesMasterIdLst>
  <p:handoutMasterIdLst>
    <p:handoutMasterId r:id="rId46"/>
  </p:handoutMasterIdLst>
  <p:sldIdLst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D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75" d="100"/>
          <a:sy n="75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0956F-1B41-48BB-B038-D0C7C62BF259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361C160-4C5B-4B7C-9D58-CFEF31A18674}">
      <dgm:prSet phldrT="[Text]"/>
      <dgm:spPr/>
      <dgm:t>
        <a:bodyPr/>
        <a:lstStyle/>
        <a:p>
          <a:r>
            <a:rPr lang="cs-CZ" b="1" u="sng" dirty="0" smtClean="0"/>
            <a:t>Příběhová próza    s dětským hrdinou (kompoziční typy)</a:t>
          </a:r>
          <a:endParaRPr lang="cs-CZ" b="1" u="sng" dirty="0"/>
        </a:p>
      </dgm:t>
    </dgm:pt>
    <dgm:pt modelId="{C875B386-37CD-4C7D-AF3D-B2E8A2515021}" type="parTrans" cxnId="{55E9A31D-3664-409C-8AA1-AFC8B8F92EC8}">
      <dgm:prSet/>
      <dgm:spPr/>
      <dgm:t>
        <a:bodyPr/>
        <a:lstStyle/>
        <a:p>
          <a:endParaRPr lang="cs-CZ"/>
        </a:p>
      </dgm:t>
    </dgm:pt>
    <dgm:pt modelId="{8D086563-D50B-4327-B7FA-97066B9C8013}" type="sibTrans" cxnId="{55E9A31D-3664-409C-8AA1-AFC8B8F92EC8}">
      <dgm:prSet/>
      <dgm:spPr/>
      <dgm:t>
        <a:bodyPr/>
        <a:lstStyle/>
        <a:p>
          <a:endParaRPr lang="cs-CZ"/>
        </a:p>
      </dgm:t>
    </dgm:pt>
    <dgm:pt modelId="{26FF3C4D-BD98-4490-B24E-CD46D8592A4D}">
      <dgm:prSet phldrT="[Text]"/>
      <dgm:spPr/>
      <dgm:t>
        <a:bodyPr/>
        <a:lstStyle/>
        <a:p>
          <a:r>
            <a:rPr lang="cs-CZ" dirty="0" smtClean="0"/>
            <a:t>Příběh s klasickou syžetovou výstavbou</a:t>
          </a:r>
          <a:endParaRPr lang="cs-CZ" dirty="0"/>
        </a:p>
      </dgm:t>
    </dgm:pt>
    <dgm:pt modelId="{D8D7767B-4EE5-421B-A709-8D8566782B82}" type="parTrans" cxnId="{689647D3-08F3-4BC9-8E2C-2468F4A55006}">
      <dgm:prSet/>
      <dgm:spPr/>
      <dgm:t>
        <a:bodyPr/>
        <a:lstStyle/>
        <a:p>
          <a:endParaRPr lang="cs-CZ"/>
        </a:p>
      </dgm:t>
    </dgm:pt>
    <dgm:pt modelId="{C76B7415-6F03-4576-A66D-9FB6ECC18B06}" type="sibTrans" cxnId="{689647D3-08F3-4BC9-8E2C-2468F4A55006}">
      <dgm:prSet/>
      <dgm:spPr/>
      <dgm:t>
        <a:bodyPr/>
        <a:lstStyle/>
        <a:p>
          <a:endParaRPr lang="cs-CZ"/>
        </a:p>
      </dgm:t>
    </dgm:pt>
    <dgm:pt modelId="{14998C2D-FFC5-4A13-97F5-0C71B8837C02}">
      <dgm:prSet phldrT="[Text]"/>
      <dgm:spPr/>
      <dgm:t>
        <a:bodyPr/>
        <a:lstStyle/>
        <a:p>
          <a:r>
            <a:rPr lang="cs-CZ" dirty="0" smtClean="0"/>
            <a:t>Příběh s epizodickou výstavbou</a:t>
          </a:r>
          <a:endParaRPr lang="cs-CZ" dirty="0"/>
        </a:p>
      </dgm:t>
    </dgm:pt>
    <dgm:pt modelId="{A2778427-15AA-452F-843A-53AA2AEDACCB}" type="parTrans" cxnId="{07829460-8B02-4CD3-859F-EFF1259F5222}">
      <dgm:prSet/>
      <dgm:spPr/>
      <dgm:t>
        <a:bodyPr/>
        <a:lstStyle/>
        <a:p>
          <a:endParaRPr lang="cs-CZ"/>
        </a:p>
      </dgm:t>
    </dgm:pt>
    <dgm:pt modelId="{479AFDF5-BE9D-4E69-A7EB-EDAE809C43F3}" type="sibTrans" cxnId="{07829460-8B02-4CD3-859F-EFF1259F5222}">
      <dgm:prSet/>
      <dgm:spPr/>
      <dgm:t>
        <a:bodyPr/>
        <a:lstStyle/>
        <a:p>
          <a:endParaRPr lang="cs-CZ"/>
        </a:p>
      </dgm:t>
    </dgm:pt>
    <dgm:pt modelId="{53DBB68D-BF6D-4B17-B929-941D6F0E41AA}">
      <dgm:prSet phldrT="[Text]"/>
      <dgm:spPr/>
      <dgm:t>
        <a:bodyPr/>
        <a:lstStyle/>
        <a:p>
          <a:r>
            <a:rPr lang="cs-CZ" dirty="0" smtClean="0"/>
            <a:t>Příběh s klasickou dějovou strukturou, ale s otevřeným koncem</a:t>
          </a:r>
          <a:endParaRPr lang="cs-CZ" dirty="0"/>
        </a:p>
      </dgm:t>
    </dgm:pt>
    <dgm:pt modelId="{97A9AEEE-A636-4490-A90C-9E9A102A0A13}" type="parTrans" cxnId="{AC3961F5-F409-4F56-A178-80D67F2C962D}">
      <dgm:prSet/>
      <dgm:spPr/>
      <dgm:t>
        <a:bodyPr/>
        <a:lstStyle/>
        <a:p>
          <a:endParaRPr lang="cs-CZ"/>
        </a:p>
      </dgm:t>
    </dgm:pt>
    <dgm:pt modelId="{11E9AE9F-8405-4754-9844-0883DF9EEA32}" type="sibTrans" cxnId="{AC3961F5-F409-4F56-A178-80D67F2C962D}">
      <dgm:prSet/>
      <dgm:spPr/>
      <dgm:t>
        <a:bodyPr/>
        <a:lstStyle/>
        <a:p>
          <a:endParaRPr lang="cs-CZ"/>
        </a:p>
      </dgm:t>
    </dgm:pt>
    <dgm:pt modelId="{F2DE6893-C5D8-4E01-830A-3DD5F5375592}" type="pres">
      <dgm:prSet presAssocID="{4FF0956F-1B41-48BB-B038-D0C7C62BF2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D5ADDA6-CE33-4B26-996B-0E279D8B6CA8}" type="pres">
      <dgm:prSet presAssocID="{0361C160-4C5B-4B7C-9D58-CFEF31A18674}" presName="hierRoot1" presStyleCnt="0">
        <dgm:presLayoutVars>
          <dgm:hierBranch val="init"/>
        </dgm:presLayoutVars>
      </dgm:prSet>
      <dgm:spPr/>
    </dgm:pt>
    <dgm:pt modelId="{D34D082B-EE61-401B-A6C0-DCF65A8AA821}" type="pres">
      <dgm:prSet presAssocID="{0361C160-4C5B-4B7C-9D58-CFEF31A18674}" presName="rootComposite1" presStyleCnt="0"/>
      <dgm:spPr/>
    </dgm:pt>
    <dgm:pt modelId="{CBFEBB88-6C9C-4EC2-808F-176C02FC20A1}" type="pres">
      <dgm:prSet presAssocID="{0361C160-4C5B-4B7C-9D58-CFEF31A18674}" presName="rootText1" presStyleLbl="node0" presStyleIdx="0" presStyleCnt="1" custScaleY="142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50EDA0A-CD5D-452F-A600-4486651CE183}" type="pres">
      <dgm:prSet presAssocID="{0361C160-4C5B-4B7C-9D58-CFEF31A18674}" presName="rootConnector1" presStyleLbl="node1" presStyleIdx="0" presStyleCnt="0"/>
      <dgm:spPr/>
      <dgm:t>
        <a:bodyPr/>
        <a:lstStyle/>
        <a:p>
          <a:endParaRPr lang="cs-CZ"/>
        </a:p>
      </dgm:t>
    </dgm:pt>
    <dgm:pt modelId="{9C88AF89-6D8D-4F47-935E-BE4BF64806D2}" type="pres">
      <dgm:prSet presAssocID="{0361C160-4C5B-4B7C-9D58-CFEF31A18674}" presName="hierChild2" presStyleCnt="0"/>
      <dgm:spPr/>
    </dgm:pt>
    <dgm:pt modelId="{07AA19C2-A38D-46D8-93C3-A171F7B2FEE8}" type="pres">
      <dgm:prSet presAssocID="{D8D7767B-4EE5-421B-A709-8D8566782B82}" presName="Name37" presStyleLbl="parChTrans1D2" presStyleIdx="0" presStyleCnt="3"/>
      <dgm:spPr/>
      <dgm:t>
        <a:bodyPr/>
        <a:lstStyle/>
        <a:p>
          <a:endParaRPr lang="cs-CZ"/>
        </a:p>
      </dgm:t>
    </dgm:pt>
    <dgm:pt modelId="{EA891EE3-8006-4951-AB0B-CDC6B0131203}" type="pres">
      <dgm:prSet presAssocID="{26FF3C4D-BD98-4490-B24E-CD46D8592A4D}" presName="hierRoot2" presStyleCnt="0">
        <dgm:presLayoutVars>
          <dgm:hierBranch val="init"/>
        </dgm:presLayoutVars>
      </dgm:prSet>
      <dgm:spPr/>
    </dgm:pt>
    <dgm:pt modelId="{A4C40BDC-E90B-4679-A44A-B52533F4F590}" type="pres">
      <dgm:prSet presAssocID="{26FF3C4D-BD98-4490-B24E-CD46D8592A4D}" presName="rootComposite" presStyleCnt="0"/>
      <dgm:spPr/>
    </dgm:pt>
    <dgm:pt modelId="{8C5D30EC-FFA2-4F49-85A8-B0388AB962A9}" type="pres">
      <dgm:prSet presAssocID="{26FF3C4D-BD98-4490-B24E-CD46D8592A4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B687793-5A77-407A-8767-A79CE4AB5D39}" type="pres">
      <dgm:prSet presAssocID="{26FF3C4D-BD98-4490-B24E-CD46D8592A4D}" presName="rootConnector" presStyleLbl="node2" presStyleIdx="0" presStyleCnt="3"/>
      <dgm:spPr/>
      <dgm:t>
        <a:bodyPr/>
        <a:lstStyle/>
        <a:p>
          <a:endParaRPr lang="cs-CZ"/>
        </a:p>
      </dgm:t>
    </dgm:pt>
    <dgm:pt modelId="{518976F3-936A-4016-98AA-F650DA3717E5}" type="pres">
      <dgm:prSet presAssocID="{26FF3C4D-BD98-4490-B24E-CD46D8592A4D}" presName="hierChild4" presStyleCnt="0"/>
      <dgm:spPr/>
    </dgm:pt>
    <dgm:pt modelId="{59E72243-A9DE-4ACF-B911-5C834E738C38}" type="pres">
      <dgm:prSet presAssocID="{26FF3C4D-BD98-4490-B24E-CD46D8592A4D}" presName="hierChild5" presStyleCnt="0"/>
      <dgm:spPr/>
    </dgm:pt>
    <dgm:pt modelId="{529CBB2C-3BD7-416B-8A04-6D1693EB6012}" type="pres">
      <dgm:prSet presAssocID="{A2778427-15AA-452F-843A-53AA2AEDACCB}" presName="Name37" presStyleLbl="parChTrans1D2" presStyleIdx="1" presStyleCnt="3"/>
      <dgm:spPr/>
      <dgm:t>
        <a:bodyPr/>
        <a:lstStyle/>
        <a:p>
          <a:endParaRPr lang="cs-CZ"/>
        </a:p>
      </dgm:t>
    </dgm:pt>
    <dgm:pt modelId="{8CFE6D35-1C9A-4621-B1FF-D0F2263E5635}" type="pres">
      <dgm:prSet presAssocID="{14998C2D-FFC5-4A13-97F5-0C71B8837C02}" presName="hierRoot2" presStyleCnt="0">
        <dgm:presLayoutVars>
          <dgm:hierBranch val="init"/>
        </dgm:presLayoutVars>
      </dgm:prSet>
      <dgm:spPr/>
    </dgm:pt>
    <dgm:pt modelId="{A217576C-964E-4BCC-B888-E8A0AC6BF5DF}" type="pres">
      <dgm:prSet presAssocID="{14998C2D-FFC5-4A13-97F5-0C71B8837C02}" presName="rootComposite" presStyleCnt="0"/>
      <dgm:spPr/>
    </dgm:pt>
    <dgm:pt modelId="{55C0F956-EC44-44C4-B50C-9EC9190EAA5D}" type="pres">
      <dgm:prSet presAssocID="{14998C2D-FFC5-4A13-97F5-0C71B8837C0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B2B6DF-CDF1-491C-93E3-7F5F67C716A4}" type="pres">
      <dgm:prSet presAssocID="{14998C2D-FFC5-4A13-97F5-0C71B8837C02}" presName="rootConnector" presStyleLbl="node2" presStyleIdx="1" presStyleCnt="3"/>
      <dgm:spPr/>
      <dgm:t>
        <a:bodyPr/>
        <a:lstStyle/>
        <a:p>
          <a:endParaRPr lang="cs-CZ"/>
        </a:p>
      </dgm:t>
    </dgm:pt>
    <dgm:pt modelId="{3787377A-B644-4D65-93CC-4454E4886BD7}" type="pres">
      <dgm:prSet presAssocID="{14998C2D-FFC5-4A13-97F5-0C71B8837C02}" presName="hierChild4" presStyleCnt="0"/>
      <dgm:spPr/>
    </dgm:pt>
    <dgm:pt modelId="{B41BAFAC-D56C-44C7-B05F-20F355B6C4BA}" type="pres">
      <dgm:prSet presAssocID="{14998C2D-FFC5-4A13-97F5-0C71B8837C02}" presName="hierChild5" presStyleCnt="0"/>
      <dgm:spPr/>
    </dgm:pt>
    <dgm:pt modelId="{09ACB896-130B-475A-8D24-61E8C69B9779}" type="pres">
      <dgm:prSet presAssocID="{97A9AEEE-A636-4490-A90C-9E9A102A0A13}" presName="Name37" presStyleLbl="parChTrans1D2" presStyleIdx="2" presStyleCnt="3"/>
      <dgm:spPr/>
      <dgm:t>
        <a:bodyPr/>
        <a:lstStyle/>
        <a:p>
          <a:endParaRPr lang="cs-CZ"/>
        </a:p>
      </dgm:t>
    </dgm:pt>
    <dgm:pt modelId="{71BFD8E6-DD2F-429A-9BFC-22DE3BA91AB3}" type="pres">
      <dgm:prSet presAssocID="{53DBB68D-BF6D-4B17-B929-941D6F0E41AA}" presName="hierRoot2" presStyleCnt="0">
        <dgm:presLayoutVars>
          <dgm:hierBranch val="init"/>
        </dgm:presLayoutVars>
      </dgm:prSet>
      <dgm:spPr/>
    </dgm:pt>
    <dgm:pt modelId="{88F6FA7C-AFF0-4F95-A6E7-6994A1888B83}" type="pres">
      <dgm:prSet presAssocID="{53DBB68D-BF6D-4B17-B929-941D6F0E41AA}" presName="rootComposite" presStyleCnt="0"/>
      <dgm:spPr/>
    </dgm:pt>
    <dgm:pt modelId="{10CB6E2D-A157-44FF-B9B3-FADF06918E0E}" type="pres">
      <dgm:prSet presAssocID="{53DBB68D-BF6D-4B17-B929-941D6F0E41A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D2125E3-AA6F-4DF7-B0AF-BC67E48215E5}" type="pres">
      <dgm:prSet presAssocID="{53DBB68D-BF6D-4B17-B929-941D6F0E41AA}" presName="rootConnector" presStyleLbl="node2" presStyleIdx="2" presStyleCnt="3"/>
      <dgm:spPr/>
      <dgm:t>
        <a:bodyPr/>
        <a:lstStyle/>
        <a:p>
          <a:endParaRPr lang="cs-CZ"/>
        </a:p>
      </dgm:t>
    </dgm:pt>
    <dgm:pt modelId="{44E3DB81-DAAA-44B3-A29E-7FC51905A3FF}" type="pres">
      <dgm:prSet presAssocID="{53DBB68D-BF6D-4B17-B929-941D6F0E41AA}" presName="hierChild4" presStyleCnt="0"/>
      <dgm:spPr/>
    </dgm:pt>
    <dgm:pt modelId="{A9DBB48C-7A57-4500-935C-B5C9B4F898E1}" type="pres">
      <dgm:prSet presAssocID="{53DBB68D-BF6D-4B17-B929-941D6F0E41AA}" presName="hierChild5" presStyleCnt="0"/>
      <dgm:spPr/>
    </dgm:pt>
    <dgm:pt modelId="{3F1617E7-B44A-4AEA-AD9B-2107E253FC38}" type="pres">
      <dgm:prSet presAssocID="{0361C160-4C5B-4B7C-9D58-CFEF31A18674}" presName="hierChild3" presStyleCnt="0"/>
      <dgm:spPr/>
    </dgm:pt>
  </dgm:ptLst>
  <dgm:cxnLst>
    <dgm:cxn modelId="{C698D67A-3B6C-4F43-A766-97E83A716760}" type="presOf" srcId="{26FF3C4D-BD98-4490-B24E-CD46D8592A4D}" destId="{5B687793-5A77-407A-8767-A79CE4AB5D39}" srcOrd="1" destOrd="0" presId="urn:microsoft.com/office/officeart/2005/8/layout/orgChart1"/>
    <dgm:cxn modelId="{D50E452D-ED2B-418F-9ED8-731788A35649}" type="presOf" srcId="{26FF3C4D-BD98-4490-B24E-CD46D8592A4D}" destId="{8C5D30EC-FFA2-4F49-85A8-B0388AB962A9}" srcOrd="0" destOrd="0" presId="urn:microsoft.com/office/officeart/2005/8/layout/orgChart1"/>
    <dgm:cxn modelId="{9349CAB9-B75F-40DA-AFB5-D661867B991C}" type="presOf" srcId="{A2778427-15AA-452F-843A-53AA2AEDACCB}" destId="{529CBB2C-3BD7-416B-8A04-6D1693EB6012}" srcOrd="0" destOrd="0" presId="urn:microsoft.com/office/officeart/2005/8/layout/orgChart1"/>
    <dgm:cxn modelId="{07829460-8B02-4CD3-859F-EFF1259F5222}" srcId="{0361C160-4C5B-4B7C-9D58-CFEF31A18674}" destId="{14998C2D-FFC5-4A13-97F5-0C71B8837C02}" srcOrd="1" destOrd="0" parTransId="{A2778427-15AA-452F-843A-53AA2AEDACCB}" sibTransId="{479AFDF5-BE9D-4E69-A7EB-EDAE809C43F3}"/>
    <dgm:cxn modelId="{4B6737DC-CC7C-45C1-9262-D2723409BC6C}" type="presOf" srcId="{97A9AEEE-A636-4490-A90C-9E9A102A0A13}" destId="{09ACB896-130B-475A-8D24-61E8C69B9779}" srcOrd="0" destOrd="0" presId="urn:microsoft.com/office/officeart/2005/8/layout/orgChart1"/>
    <dgm:cxn modelId="{450A8301-359A-48C4-8788-9BCEC0570B6C}" type="presOf" srcId="{14998C2D-FFC5-4A13-97F5-0C71B8837C02}" destId="{55C0F956-EC44-44C4-B50C-9EC9190EAA5D}" srcOrd="0" destOrd="0" presId="urn:microsoft.com/office/officeart/2005/8/layout/orgChart1"/>
    <dgm:cxn modelId="{51A9A4BA-42D0-48C5-92EF-C6263D33A7B8}" type="presOf" srcId="{53DBB68D-BF6D-4B17-B929-941D6F0E41AA}" destId="{7D2125E3-AA6F-4DF7-B0AF-BC67E48215E5}" srcOrd="1" destOrd="0" presId="urn:microsoft.com/office/officeart/2005/8/layout/orgChart1"/>
    <dgm:cxn modelId="{B7373A21-6249-4BED-BBCC-6ABE492735B5}" type="presOf" srcId="{4FF0956F-1B41-48BB-B038-D0C7C62BF259}" destId="{F2DE6893-C5D8-4E01-830A-3DD5F5375592}" srcOrd="0" destOrd="0" presId="urn:microsoft.com/office/officeart/2005/8/layout/orgChart1"/>
    <dgm:cxn modelId="{EE62E70C-56A7-4A0D-B520-515257DCC745}" type="presOf" srcId="{0361C160-4C5B-4B7C-9D58-CFEF31A18674}" destId="{D50EDA0A-CD5D-452F-A600-4486651CE183}" srcOrd="1" destOrd="0" presId="urn:microsoft.com/office/officeart/2005/8/layout/orgChart1"/>
    <dgm:cxn modelId="{291EA909-153E-4290-871B-D254F4DC82D8}" type="presOf" srcId="{D8D7767B-4EE5-421B-A709-8D8566782B82}" destId="{07AA19C2-A38D-46D8-93C3-A171F7B2FEE8}" srcOrd="0" destOrd="0" presId="urn:microsoft.com/office/officeart/2005/8/layout/orgChart1"/>
    <dgm:cxn modelId="{DD957302-2DC7-4F70-AB86-ADE9F69985DE}" type="presOf" srcId="{53DBB68D-BF6D-4B17-B929-941D6F0E41AA}" destId="{10CB6E2D-A157-44FF-B9B3-FADF06918E0E}" srcOrd="0" destOrd="0" presId="urn:microsoft.com/office/officeart/2005/8/layout/orgChart1"/>
    <dgm:cxn modelId="{AC3961F5-F409-4F56-A178-80D67F2C962D}" srcId="{0361C160-4C5B-4B7C-9D58-CFEF31A18674}" destId="{53DBB68D-BF6D-4B17-B929-941D6F0E41AA}" srcOrd="2" destOrd="0" parTransId="{97A9AEEE-A636-4490-A90C-9E9A102A0A13}" sibTransId="{11E9AE9F-8405-4754-9844-0883DF9EEA32}"/>
    <dgm:cxn modelId="{57AC71C5-81B7-42AC-941B-4F38A61D4DB6}" type="presOf" srcId="{14998C2D-FFC5-4A13-97F5-0C71B8837C02}" destId="{6BB2B6DF-CDF1-491C-93E3-7F5F67C716A4}" srcOrd="1" destOrd="0" presId="urn:microsoft.com/office/officeart/2005/8/layout/orgChart1"/>
    <dgm:cxn modelId="{689647D3-08F3-4BC9-8E2C-2468F4A55006}" srcId="{0361C160-4C5B-4B7C-9D58-CFEF31A18674}" destId="{26FF3C4D-BD98-4490-B24E-CD46D8592A4D}" srcOrd="0" destOrd="0" parTransId="{D8D7767B-4EE5-421B-A709-8D8566782B82}" sibTransId="{C76B7415-6F03-4576-A66D-9FB6ECC18B06}"/>
    <dgm:cxn modelId="{55E9A31D-3664-409C-8AA1-AFC8B8F92EC8}" srcId="{4FF0956F-1B41-48BB-B038-D0C7C62BF259}" destId="{0361C160-4C5B-4B7C-9D58-CFEF31A18674}" srcOrd="0" destOrd="0" parTransId="{C875B386-37CD-4C7D-AF3D-B2E8A2515021}" sibTransId="{8D086563-D50B-4327-B7FA-97066B9C8013}"/>
    <dgm:cxn modelId="{583E024E-F1ED-4D40-B685-EB841C2E917B}" type="presOf" srcId="{0361C160-4C5B-4B7C-9D58-CFEF31A18674}" destId="{CBFEBB88-6C9C-4EC2-808F-176C02FC20A1}" srcOrd="0" destOrd="0" presId="urn:microsoft.com/office/officeart/2005/8/layout/orgChart1"/>
    <dgm:cxn modelId="{344351D5-0458-4AE6-B0EE-89BB07011618}" type="presParOf" srcId="{F2DE6893-C5D8-4E01-830A-3DD5F5375592}" destId="{4D5ADDA6-CE33-4B26-996B-0E279D8B6CA8}" srcOrd="0" destOrd="0" presId="urn:microsoft.com/office/officeart/2005/8/layout/orgChart1"/>
    <dgm:cxn modelId="{BFF9F502-97C8-45FE-BB08-D7199918CB47}" type="presParOf" srcId="{4D5ADDA6-CE33-4B26-996B-0E279D8B6CA8}" destId="{D34D082B-EE61-401B-A6C0-DCF65A8AA821}" srcOrd="0" destOrd="0" presId="urn:microsoft.com/office/officeart/2005/8/layout/orgChart1"/>
    <dgm:cxn modelId="{A453E207-0B30-4CCF-908D-570B3EA16F0A}" type="presParOf" srcId="{D34D082B-EE61-401B-A6C0-DCF65A8AA821}" destId="{CBFEBB88-6C9C-4EC2-808F-176C02FC20A1}" srcOrd="0" destOrd="0" presId="urn:microsoft.com/office/officeart/2005/8/layout/orgChart1"/>
    <dgm:cxn modelId="{ECCB3161-AB21-4503-8788-81B189C144D2}" type="presParOf" srcId="{D34D082B-EE61-401B-A6C0-DCF65A8AA821}" destId="{D50EDA0A-CD5D-452F-A600-4486651CE183}" srcOrd="1" destOrd="0" presId="urn:microsoft.com/office/officeart/2005/8/layout/orgChart1"/>
    <dgm:cxn modelId="{8D7676F0-291B-445B-9925-9840B6BCF74F}" type="presParOf" srcId="{4D5ADDA6-CE33-4B26-996B-0E279D8B6CA8}" destId="{9C88AF89-6D8D-4F47-935E-BE4BF64806D2}" srcOrd="1" destOrd="0" presId="urn:microsoft.com/office/officeart/2005/8/layout/orgChart1"/>
    <dgm:cxn modelId="{F208F72C-10CE-4685-8323-85AD06CBCF5B}" type="presParOf" srcId="{9C88AF89-6D8D-4F47-935E-BE4BF64806D2}" destId="{07AA19C2-A38D-46D8-93C3-A171F7B2FEE8}" srcOrd="0" destOrd="0" presId="urn:microsoft.com/office/officeart/2005/8/layout/orgChart1"/>
    <dgm:cxn modelId="{668EB182-D0F0-4989-96C7-458E29EC26B3}" type="presParOf" srcId="{9C88AF89-6D8D-4F47-935E-BE4BF64806D2}" destId="{EA891EE3-8006-4951-AB0B-CDC6B0131203}" srcOrd="1" destOrd="0" presId="urn:microsoft.com/office/officeart/2005/8/layout/orgChart1"/>
    <dgm:cxn modelId="{5953F99B-B89A-4AE2-B982-2CE7F143F177}" type="presParOf" srcId="{EA891EE3-8006-4951-AB0B-CDC6B0131203}" destId="{A4C40BDC-E90B-4679-A44A-B52533F4F590}" srcOrd="0" destOrd="0" presId="urn:microsoft.com/office/officeart/2005/8/layout/orgChart1"/>
    <dgm:cxn modelId="{A14912C2-8F3D-421D-BCF6-B27F4A35A6E8}" type="presParOf" srcId="{A4C40BDC-E90B-4679-A44A-B52533F4F590}" destId="{8C5D30EC-FFA2-4F49-85A8-B0388AB962A9}" srcOrd="0" destOrd="0" presId="urn:microsoft.com/office/officeart/2005/8/layout/orgChart1"/>
    <dgm:cxn modelId="{1CCFAD7F-DB69-4972-9F91-A02177CDA210}" type="presParOf" srcId="{A4C40BDC-E90B-4679-A44A-B52533F4F590}" destId="{5B687793-5A77-407A-8767-A79CE4AB5D39}" srcOrd="1" destOrd="0" presId="urn:microsoft.com/office/officeart/2005/8/layout/orgChart1"/>
    <dgm:cxn modelId="{7324ACEF-FE1D-4EEA-A7A8-C1967D42916C}" type="presParOf" srcId="{EA891EE3-8006-4951-AB0B-CDC6B0131203}" destId="{518976F3-936A-4016-98AA-F650DA3717E5}" srcOrd="1" destOrd="0" presId="urn:microsoft.com/office/officeart/2005/8/layout/orgChart1"/>
    <dgm:cxn modelId="{FC274D7F-0CBA-4749-BFC0-E8A3BEB4FA51}" type="presParOf" srcId="{EA891EE3-8006-4951-AB0B-CDC6B0131203}" destId="{59E72243-A9DE-4ACF-B911-5C834E738C38}" srcOrd="2" destOrd="0" presId="urn:microsoft.com/office/officeart/2005/8/layout/orgChart1"/>
    <dgm:cxn modelId="{F10F9063-5B26-422A-9455-F6E0E0830E97}" type="presParOf" srcId="{9C88AF89-6D8D-4F47-935E-BE4BF64806D2}" destId="{529CBB2C-3BD7-416B-8A04-6D1693EB6012}" srcOrd="2" destOrd="0" presId="urn:microsoft.com/office/officeart/2005/8/layout/orgChart1"/>
    <dgm:cxn modelId="{810A5A8F-E85C-4E72-982D-185D206090F8}" type="presParOf" srcId="{9C88AF89-6D8D-4F47-935E-BE4BF64806D2}" destId="{8CFE6D35-1C9A-4621-B1FF-D0F2263E5635}" srcOrd="3" destOrd="0" presId="urn:microsoft.com/office/officeart/2005/8/layout/orgChart1"/>
    <dgm:cxn modelId="{B552E706-5C19-4D6C-8CC8-DADDE789B782}" type="presParOf" srcId="{8CFE6D35-1C9A-4621-B1FF-D0F2263E5635}" destId="{A217576C-964E-4BCC-B888-E8A0AC6BF5DF}" srcOrd="0" destOrd="0" presId="urn:microsoft.com/office/officeart/2005/8/layout/orgChart1"/>
    <dgm:cxn modelId="{5498A221-AF77-4ABA-8044-4608316F3ABF}" type="presParOf" srcId="{A217576C-964E-4BCC-B888-E8A0AC6BF5DF}" destId="{55C0F956-EC44-44C4-B50C-9EC9190EAA5D}" srcOrd="0" destOrd="0" presId="urn:microsoft.com/office/officeart/2005/8/layout/orgChart1"/>
    <dgm:cxn modelId="{CAE54E18-54D9-410D-B7C0-D885752130EF}" type="presParOf" srcId="{A217576C-964E-4BCC-B888-E8A0AC6BF5DF}" destId="{6BB2B6DF-CDF1-491C-93E3-7F5F67C716A4}" srcOrd="1" destOrd="0" presId="urn:microsoft.com/office/officeart/2005/8/layout/orgChart1"/>
    <dgm:cxn modelId="{D48EE770-10D6-46C3-844A-19086417E2FB}" type="presParOf" srcId="{8CFE6D35-1C9A-4621-B1FF-D0F2263E5635}" destId="{3787377A-B644-4D65-93CC-4454E4886BD7}" srcOrd="1" destOrd="0" presId="urn:microsoft.com/office/officeart/2005/8/layout/orgChart1"/>
    <dgm:cxn modelId="{03D11D09-6988-4E3E-A68C-D3B230B2AD9D}" type="presParOf" srcId="{8CFE6D35-1C9A-4621-B1FF-D0F2263E5635}" destId="{B41BAFAC-D56C-44C7-B05F-20F355B6C4BA}" srcOrd="2" destOrd="0" presId="urn:microsoft.com/office/officeart/2005/8/layout/orgChart1"/>
    <dgm:cxn modelId="{7ADF4F9E-D92E-40A9-A868-AEAA56261D79}" type="presParOf" srcId="{9C88AF89-6D8D-4F47-935E-BE4BF64806D2}" destId="{09ACB896-130B-475A-8D24-61E8C69B9779}" srcOrd="4" destOrd="0" presId="urn:microsoft.com/office/officeart/2005/8/layout/orgChart1"/>
    <dgm:cxn modelId="{883906C2-A7ED-4402-839E-17B42622AB0F}" type="presParOf" srcId="{9C88AF89-6D8D-4F47-935E-BE4BF64806D2}" destId="{71BFD8E6-DD2F-429A-9BFC-22DE3BA91AB3}" srcOrd="5" destOrd="0" presId="urn:microsoft.com/office/officeart/2005/8/layout/orgChart1"/>
    <dgm:cxn modelId="{2CA7C500-8F9A-445A-BF38-1EBBD22EC401}" type="presParOf" srcId="{71BFD8E6-DD2F-429A-9BFC-22DE3BA91AB3}" destId="{88F6FA7C-AFF0-4F95-A6E7-6994A1888B83}" srcOrd="0" destOrd="0" presId="urn:microsoft.com/office/officeart/2005/8/layout/orgChart1"/>
    <dgm:cxn modelId="{85845D28-9151-438B-98F0-932A7B5AD6A2}" type="presParOf" srcId="{88F6FA7C-AFF0-4F95-A6E7-6994A1888B83}" destId="{10CB6E2D-A157-44FF-B9B3-FADF06918E0E}" srcOrd="0" destOrd="0" presId="urn:microsoft.com/office/officeart/2005/8/layout/orgChart1"/>
    <dgm:cxn modelId="{C76F6B47-AC55-495A-9A7B-2B519135A580}" type="presParOf" srcId="{88F6FA7C-AFF0-4F95-A6E7-6994A1888B83}" destId="{7D2125E3-AA6F-4DF7-B0AF-BC67E48215E5}" srcOrd="1" destOrd="0" presId="urn:microsoft.com/office/officeart/2005/8/layout/orgChart1"/>
    <dgm:cxn modelId="{38F264E7-C761-476F-9B80-4E85D77AAD03}" type="presParOf" srcId="{71BFD8E6-DD2F-429A-9BFC-22DE3BA91AB3}" destId="{44E3DB81-DAAA-44B3-A29E-7FC51905A3FF}" srcOrd="1" destOrd="0" presId="urn:microsoft.com/office/officeart/2005/8/layout/orgChart1"/>
    <dgm:cxn modelId="{396769AC-BF9D-4ACF-8138-6838E18AC7F2}" type="presParOf" srcId="{71BFD8E6-DD2F-429A-9BFC-22DE3BA91AB3}" destId="{A9DBB48C-7A57-4500-935C-B5C9B4F898E1}" srcOrd="2" destOrd="0" presId="urn:microsoft.com/office/officeart/2005/8/layout/orgChart1"/>
    <dgm:cxn modelId="{8FACFF2B-924B-47A2-B2B2-61EC7D0066EA}" type="presParOf" srcId="{4D5ADDA6-CE33-4B26-996B-0E279D8B6CA8}" destId="{3F1617E7-B44A-4AEA-AD9B-2107E253FC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ACB896-130B-475A-8D24-61E8C69B9779}">
      <dsp:nvSpPr>
        <dsp:cNvPr id="0" name=""/>
        <dsp:cNvSpPr/>
      </dsp:nvSpPr>
      <dsp:spPr>
        <a:xfrm>
          <a:off x="3528392" y="2276140"/>
          <a:ext cx="2496363" cy="43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626"/>
              </a:lnTo>
              <a:lnTo>
                <a:pt x="2496363" y="216626"/>
              </a:lnTo>
              <a:lnTo>
                <a:pt x="2496363" y="433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CBB2C-3BD7-416B-8A04-6D1693EB6012}">
      <dsp:nvSpPr>
        <dsp:cNvPr id="0" name=""/>
        <dsp:cNvSpPr/>
      </dsp:nvSpPr>
      <dsp:spPr>
        <a:xfrm>
          <a:off x="3482672" y="2276140"/>
          <a:ext cx="91440" cy="433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A19C2-A38D-46D8-93C3-A171F7B2FEE8}">
      <dsp:nvSpPr>
        <dsp:cNvPr id="0" name=""/>
        <dsp:cNvSpPr/>
      </dsp:nvSpPr>
      <dsp:spPr>
        <a:xfrm>
          <a:off x="1032028" y="2276140"/>
          <a:ext cx="2496363" cy="433253"/>
        </a:xfrm>
        <a:custGeom>
          <a:avLst/>
          <a:gdLst/>
          <a:ahLst/>
          <a:cxnLst/>
          <a:rect l="0" t="0" r="0" b="0"/>
          <a:pathLst>
            <a:path>
              <a:moveTo>
                <a:pt x="2496363" y="0"/>
              </a:moveTo>
              <a:lnTo>
                <a:pt x="2496363" y="216626"/>
              </a:lnTo>
              <a:lnTo>
                <a:pt x="0" y="216626"/>
              </a:lnTo>
              <a:lnTo>
                <a:pt x="0" y="433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EBB88-6C9C-4EC2-808F-176C02FC20A1}">
      <dsp:nvSpPr>
        <dsp:cNvPr id="0" name=""/>
        <dsp:cNvSpPr/>
      </dsp:nvSpPr>
      <dsp:spPr>
        <a:xfrm>
          <a:off x="2496836" y="811331"/>
          <a:ext cx="2063110" cy="1464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u="sng" kern="1200" dirty="0" smtClean="0"/>
            <a:t>Příběhová próza    s dětským hrdinou (kompoziční typy)</a:t>
          </a:r>
          <a:endParaRPr lang="cs-CZ" sz="1800" b="1" u="sng" kern="1200" dirty="0"/>
        </a:p>
      </dsp:txBody>
      <dsp:txXfrm>
        <a:off x="2496836" y="811331"/>
        <a:ext cx="2063110" cy="1464808"/>
      </dsp:txXfrm>
    </dsp:sp>
    <dsp:sp modelId="{8C5D30EC-FFA2-4F49-85A8-B0388AB962A9}">
      <dsp:nvSpPr>
        <dsp:cNvPr id="0" name=""/>
        <dsp:cNvSpPr/>
      </dsp:nvSpPr>
      <dsp:spPr>
        <a:xfrm>
          <a:off x="473" y="2709393"/>
          <a:ext cx="2063110" cy="1031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Příběh s klasickou syžetovou výstavbou</a:t>
          </a:r>
          <a:endParaRPr lang="cs-CZ" sz="1800" kern="1200" dirty="0"/>
        </a:p>
      </dsp:txBody>
      <dsp:txXfrm>
        <a:off x="473" y="2709393"/>
        <a:ext cx="2063110" cy="1031555"/>
      </dsp:txXfrm>
    </dsp:sp>
    <dsp:sp modelId="{55C0F956-EC44-44C4-B50C-9EC9190EAA5D}">
      <dsp:nvSpPr>
        <dsp:cNvPr id="0" name=""/>
        <dsp:cNvSpPr/>
      </dsp:nvSpPr>
      <dsp:spPr>
        <a:xfrm>
          <a:off x="2496836" y="2709393"/>
          <a:ext cx="2063110" cy="1031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Příběh s epizodickou výstavbou</a:t>
          </a:r>
          <a:endParaRPr lang="cs-CZ" sz="1800" kern="1200" dirty="0"/>
        </a:p>
      </dsp:txBody>
      <dsp:txXfrm>
        <a:off x="2496836" y="2709393"/>
        <a:ext cx="2063110" cy="1031555"/>
      </dsp:txXfrm>
    </dsp:sp>
    <dsp:sp modelId="{10CB6E2D-A157-44FF-B9B3-FADF06918E0E}">
      <dsp:nvSpPr>
        <dsp:cNvPr id="0" name=""/>
        <dsp:cNvSpPr/>
      </dsp:nvSpPr>
      <dsp:spPr>
        <a:xfrm>
          <a:off x="4993200" y="2709393"/>
          <a:ext cx="2063110" cy="1031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Příběh s klasickou dějovou strukturou, ale s otevřeným koncem</a:t>
          </a:r>
          <a:endParaRPr lang="cs-CZ" sz="1800" kern="1200" dirty="0"/>
        </a:p>
      </dsp:txBody>
      <dsp:txXfrm>
        <a:off x="4993200" y="2709393"/>
        <a:ext cx="2063110" cy="1031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149410-CFA8-4B3E-9732-D95B1C6AF30B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5DC6AC1-2D31-426A-A463-E3D08517AD1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59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5760" cy="1477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>
                <a:latin typeface="Arial" charset="0"/>
              </a:endParaRPr>
            </a:p>
          </p:txBody>
        </p:sp>
        <p:pic>
          <p:nvPicPr>
            <p:cNvPr id="65558" name="Picture 22" descr="titl C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182490-EC38-4CD6-A2B7-AE9AFD31773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E2B507-3083-43FF-BEAB-FB373D23816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637A32-CE92-40D9-9678-37A4ADB5F6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003A50-8CDB-4786-8CF8-9F7F556874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59C032-DF4F-4414-9C04-9825695074D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ABFA2-F701-4AB5-BFEB-97C5AA8904D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882357-2872-46F4-BDCD-FA90ED3EBED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1EA345-57C0-4095-94BC-2EBE3A4441B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0EB519-F461-4004-A587-1B193F5460C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AF441F-EB0C-4349-A005-B38979B3DF8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6B383A-0B99-4614-A1A0-9D1930E11C2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12E569-EE0C-4C11-945D-9CD8037F267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8B7F0F-A5E0-43D8-AE69-719FAC62C2F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644DE4-2B3D-4C96-A8FE-C4ABCB58D9F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BFB6B2-602F-4526-B81A-33EA6FA15C9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3F4732-D473-4626-886D-F0E31CA2EFE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C4E454-F276-4A8D-ABE6-D0042CF8167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A67CB3-7CB6-4260-8978-3E62DCA2C57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B3584C-7B63-4EFF-BBAE-C6D8890E72B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DD9F71-DA48-4DAE-852C-DCD628759DE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331914-EEE7-4F6B-A81B-BA2F53F9AD1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E4A5A-A4A1-47A6-B1A5-C6B80B39A76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ECEC40-9DCF-4BC5-AB1C-1C5A228A7EA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D2D706-9933-4591-9233-624AB251D84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E5AF06-32C9-4415-833D-302847C42E0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F17EC7-7936-4D95-97B0-FEC33AB150F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D56F05-55AC-4DE8-B394-A4D99B69B1B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A2C1A6-58D8-4644-A97D-DB40745A37C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3F1CC0-4AED-4FB5-A86C-BCF5D836D23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E0CE72-9402-409F-BA1B-AA3B263C41E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BE8388-B755-4D1E-A03C-94CF42707F9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EE73A1-4C56-493B-B98E-C4A61142DC3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B2FD78-8A9B-4F09-8751-E3AF32E8C9A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34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64533" name="Picture 21" descr="zahlavi C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2F4CE050-3A20-4040-B725-0D160614718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8549" name="Picture 5" descr="zahlavi C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4A43904E-996E-4090-8E55-2F9A1D45722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10597" name="Picture 5" descr="zahlavi C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85CD191-D842-4B60-B128-ACAE5889C3F5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Příběhová próza</a:t>
            </a:r>
            <a:br>
              <a:rPr lang="cs-CZ" dirty="0" smtClean="0"/>
            </a:br>
            <a:r>
              <a:rPr lang="cs-CZ" dirty="0" smtClean="0"/>
              <a:t> ze života dětí</a:t>
            </a:r>
            <a:br>
              <a:rPr lang="cs-CZ" dirty="0" smtClean="0"/>
            </a:br>
            <a:r>
              <a:rPr lang="cs-CZ" dirty="0" smtClean="0"/>
              <a:t>(próza s dětským hrdinou)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/>
            <a:r>
              <a:rPr lang="cs-CZ" dirty="0" smtClean="0"/>
              <a:t>Část 1.</a:t>
            </a:r>
          </a:p>
          <a:p>
            <a:pPr marL="514350" indent="-514350">
              <a:lnSpc>
                <a:spcPct val="150000"/>
              </a:lnSpc>
            </a:pPr>
            <a:r>
              <a:rPr lang="cs-CZ" dirty="0" smtClean="0"/>
              <a:t>(1. polovina 20. století)</a:t>
            </a:r>
          </a:p>
          <a:p>
            <a:endParaRPr lang="cs-CZ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algn="ctr"/>
            <a:r>
              <a:rPr lang="cs-CZ" dirty="0" smtClean="0"/>
              <a:t>Mgr. Marcela Hrdličková</a:t>
            </a:r>
            <a:endParaRPr 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B1F6A23E-5FCA-4EC7-84BA-7A560ACE4EF2}" type="slidenum">
              <a:rPr lang="cs-CZ"/>
              <a:pPr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787208" cy="54833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/>
              <a:t>Jindřich Šimon </a:t>
            </a:r>
            <a:r>
              <a:rPr lang="cs-CZ" b="1" dirty="0" err="1" smtClean="0"/>
              <a:t>Baar</a:t>
            </a:r>
            <a:r>
              <a:rPr lang="cs-CZ" b="1" dirty="0" smtClean="0"/>
              <a:t> </a:t>
            </a:r>
            <a:r>
              <a:rPr lang="cs-CZ" dirty="0" smtClean="0"/>
              <a:t>(1869 – 1925)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Katolický kněz, spisovatel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představitel Katolické moderny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Život i dílo spojeno s Chodskem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Hanýžka a Martínek </a:t>
            </a:r>
            <a:r>
              <a:rPr lang="cs-CZ" dirty="0" smtClean="0"/>
              <a:t>(1927)</a:t>
            </a:r>
            <a:endParaRPr lang="cs-CZ" dirty="0"/>
          </a:p>
        </p:txBody>
      </p:sp>
      <p:pic>
        <p:nvPicPr>
          <p:cNvPr id="4" name="Obrázek 3" descr="Baar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5710" y="2042900"/>
            <a:ext cx="2591152" cy="3415609"/>
          </a:xfrm>
          <a:prstGeom prst="rect">
            <a:avLst/>
          </a:prstGeom>
        </p:spPr>
      </p:pic>
      <p:pic>
        <p:nvPicPr>
          <p:cNvPr id="5" name="Obrázek 4" descr="Hanýž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1436" y="4126260"/>
            <a:ext cx="1912218" cy="273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C) Humorně pojatý typ dětského uličníka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/>
              <a:t>František Župan </a:t>
            </a:r>
            <a:r>
              <a:rPr lang="cs-CZ" dirty="0" smtClean="0"/>
              <a:t>(1858 – 1929)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Vlastním jménem František Procházka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Učitel, spisovatel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Humoristická próza, povídky, bajky, satiry a pohádky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Pepánek nezdara </a:t>
            </a:r>
            <a:r>
              <a:rPr lang="cs-CZ" sz="1800" dirty="0" smtClean="0"/>
              <a:t>(4 díly: 1907 – 1921)</a:t>
            </a:r>
          </a:p>
          <a:p>
            <a:pPr>
              <a:lnSpc>
                <a:spcPct val="150000"/>
              </a:lnSpc>
              <a:buNone/>
            </a:pPr>
            <a:endParaRPr lang="cs-CZ" sz="1800" dirty="0"/>
          </a:p>
        </p:txBody>
      </p:sp>
      <p:pic>
        <p:nvPicPr>
          <p:cNvPr id="4" name="Obrázek 3" descr="200908041757_Pepanek_nezd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437112"/>
            <a:ext cx="1453778" cy="2200431"/>
          </a:xfrm>
          <a:prstGeom prst="rect">
            <a:avLst/>
          </a:prstGeom>
        </p:spPr>
      </p:pic>
      <p:pic>
        <p:nvPicPr>
          <p:cNvPr id="5" name="Obrázek 4" descr="pepanek-nezdara-ii-skolakem-27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437112"/>
            <a:ext cx="1586233" cy="2204864"/>
          </a:xfrm>
          <a:prstGeom prst="rect">
            <a:avLst/>
          </a:prstGeom>
        </p:spPr>
      </p:pic>
      <p:pic>
        <p:nvPicPr>
          <p:cNvPr id="6" name="Obrázek 5" descr="zupan_pepaneknezd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437112"/>
            <a:ext cx="1490472" cy="2154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1918 - 1945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Pokračuje tvorba autorů předchozího období (Benešová, Župan, </a:t>
            </a:r>
            <a:r>
              <a:rPr lang="cs-CZ" dirty="0" err="1" smtClean="0"/>
              <a:t>Baar</a:t>
            </a:r>
            <a:r>
              <a:rPr lang="cs-CZ" dirty="0" smtClean="0"/>
              <a:t> aj.)</a:t>
            </a:r>
          </a:p>
          <a:p>
            <a:r>
              <a:rPr lang="cs-CZ" dirty="0" smtClean="0"/>
              <a:t>Brak X kvalitní literatura</a:t>
            </a:r>
          </a:p>
          <a:p>
            <a:r>
              <a:rPr lang="cs-CZ" dirty="0" smtClean="0"/>
              <a:t>Důraz na komplexnost funkcí literatury pro děti a mládež</a:t>
            </a:r>
          </a:p>
          <a:p>
            <a:r>
              <a:rPr lang="cs-CZ" dirty="0" smtClean="0"/>
              <a:t>Výborní autoři, kteří počítají s dětským čtenářem (</a:t>
            </a:r>
            <a:r>
              <a:rPr lang="cs-CZ" dirty="0" err="1" smtClean="0"/>
              <a:t>Mahen</a:t>
            </a:r>
            <a:r>
              <a:rPr lang="cs-CZ" dirty="0" smtClean="0"/>
              <a:t>, K. Čapek, J. John aj.)</a:t>
            </a:r>
          </a:p>
          <a:p>
            <a:r>
              <a:rPr lang="cs-CZ" dirty="0" smtClean="0"/>
              <a:t>Okruhy:</a:t>
            </a:r>
          </a:p>
          <a:p>
            <a:pPr lvl="1"/>
            <a:r>
              <a:rPr lang="cs-CZ" dirty="0" smtClean="0"/>
              <a:t>A) Díla legionářů</a:t>
            </a:r>
          </a:p>
          <a:p>
            <a:pPr lvl="1"/>
            <a:r>
              <a:rPr lang="cs-CZ" dirty="0" smtClean="0"/>
              <a:t>B) Humoristická tvorba (nejen) pro děti</a:t>
            </a:r>
          </a:p>
          <a:p>
            <a:pPr lvl="1"/>
            <a:r>
              <a:rPr lang="cs-CZ" dirty="0" smtClean="0"/>
              <a:t>C) Děti a venkov, děti a příroda</a:t>
            </a:r>
          </a:p>
          <a:p>
            <a:pPr lvl="1"/>
            <a:r>
              <a:rPr lang="cs-CZ" dirty="0" smtClean="0"/>
              <a:t>D) Chlapecká próza ve 30. letech</a:t>
            </a:r>
          </a:p>
          <a:p>
            <a:pPr lvl="1"/>
            <a:r>
              <a:rPr lang="cs-CZ" dirty="0" smtClean="0"/>
              <a:t>E) Prózy s detektivními a dobrodružnými motivy</a:t>
            </a:r>
          </a:p>
          <a:p>
            <a:pPr lvl="1"/>
            <a:r>
              <a:rPr lang="cs-CZ" dirty="0" smtClean="0"/>
              <a:t>F) Příběhová próza s historickou tematikou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A) Díla legionářů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Často ve výborech: např. </a:t>
            </a:r>
            <a:r>
              <a:rPr lang="cs-CZ" i="1" dirty="0" smtClean="0"/>
              <a:t>Legionářské povídky</a:t>
            </a:r>
            <a:r>
              <a:rPr lang="cs-CZ" dirty="0" smtClean="0"/>
              <a:t> (1928)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3 významní autoři: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František Langer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Rudolf Medek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Josef </a:t>
            </a:r>
            <a:r>
              <a:rPr lang="cs-CZ" dirty="0" err="1" smtClean="0"/>
              <a:t>Kopta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89000"/>
            <a:ext cx="7467600" cy="5584952"/>
          </a:xfrm>
        </p:spPr>
        <p:txBody>
          <a:bodyPr>
            <a:normAutofit/>
          </a:bodyPr>
          <a:lstStyle/>
          <a:p>
            <a:pPr lvl="5"/>
            <a:r>
              <a:rPr lang="cs-CZ" sz="2800" u="sng" dirty="0" smtClean="0">
                <a:solidFill>
                  <a:schemeClr val="tx1"/>
                </a:solidFill>
              </a:rPr>
              <a:t>Josef </a:t>
            </a:r>
            <a:r>
              <a:rPr lang="cs-CZ" sz="2800" u="sng" dirty="0" err="1" smtClean="0">
                <a:solidFill>
                  <a:schemeClr val="tx1"/>
                </a:solidFill>
              </a:rPr>
              <a:t>Kopta</a:t>
            </a:r>
            <a:r>
              <a:rPr lang="cs-CZ" sz="2800" dirty="0" smtClean="0">
                <a:solidFill>
                  <a:schemeClr val="tx1"/>
                </a:solidFill>
              </a:rPr>
              <a:t> (1894 – 1962)</a:t>
            </a:r>
          </a:p>
          <a:p>
            <a:pPr lvl="6">
              <a:lnSpc>
                <a:spcPct val="200000"/>
              </a:lnSpc>
            </a:pPr>
            <a:r>
              <a:rPr lang="cs-CZ" sz="1600" dirty="0" smtClean="0">
                <a:solidFill>
                  <a:schemeClr val="tx1"/>
                </a:solidFill>
              </a:rPr>
              <a:t>Prozaik, dramatik, příležitostný básník, novinář</a:t>
            </a:r>
          </a:p>
          <a:p>
            <a:pPr lvl="6">
              <a:lnSpc>
                <a:spcPct val="200000"/>
              </a:lnSpc>
            </a:pPr>
            <a:r>
              <a:rPr lang="cs-CZ" sz="1600" i="1" dirty="0" smtClean="0">
                <a:solidFill>
                  <a:schemeClr val="tx1"/>
                </a:solidFill>
              </a:rPr>
              <a:t>O rytíři s plnovousem </a:t>
            </a:r>
            <a:r>
              <a:rPr lang="cs-CZ" sz="1600" dirty="0" smtClean="0">
                <a:solidFill>
                  <a:schemeClr val="tx1"/>
                </a:solidFill>
              </a:rPr>
              <a:t>(1928, poté in </a:t>
            </a:r>
            <a:r>
              <a:rPr lang="cs-CZ" sz="1600" i="1" dirty="0" smtClean="0">
                <a:solidFill>
                  <a:schemeClr val="tx1"/>
                </a:solidFill>
              </a:rPr>
              <a:t>Tři do kornoutu</a:t>
            </a:r>
            <a:r>
              <a:rPr lang="cs-CZ" sz="1600" dirty="0" smtClean="0">
                <a:solidFill>
                  <a:schemeClr val="tx1"/>
                </a:solidFill>
              </a:rPr>
              <a:t>) – veršovaná pohádka</a:t>
            </a:r>
          </a:p>
          <a:p>
            <a:pPr lvl="6">
              <a:lnSpc>
                <a:spcPct val="200000"/>
              </a:lnSpc>
            </a:pPr>
            <a:r>
              <a:rPr lang="cs-CZ" sz="1600" i="1" dirty="0" smtClean="0">
                <a:solidFill>
                  <a:schemeClr val="tx1"/>
                </a:solidFill>
              </a:rPr>
              <a:t>Antonín a kouzelník </a:t>
            </a:r>
            <a:r>
              <a:rPr lang="cs-CZ" sz="1600" dirty="0" smtClean="0">
                <a:solidFill>
                  <a:schemeClr val="tx1"/>
                </a:solidFill>
              </a:rPr>
              <a:t>(1930) - povídka</a:t>
            </a:r>
            <a:endParaRPr lang="cs-CZ" sz="1600" dirty="0">
              <a:solidFill>
                <a:schemeClr val="tx1"/>
              </a:solidFill>
            </a:endParaRPr>
          </a:p>
          <a:p>
            <a:pPr lvl="6">
              <a:lnSpc>
                <a:spcPct val="200000"/>
              </a:lnSpc>
            </a:pPr>
            <a:r>
              <a:rPr lang="cs-CZ" sz="1600" i="1" dirty="0" smtClean="0">
                <a:solidFill>
                  <a:schemeClr val="tx1"/>
                </a:solidFill>
              </a:rPr>
              <a:t>Přívoz pod ořechy</a:t>
            </a:r>
            <a:r>
              <a:rPr lang="cs-CZ" sz="1600" dirty="0" smtClean="0">
                <a:solidFill>
                  <a:schemeClr val="tx1"/>
                </a:solidFill>
              </a:rPr>
              <a:t> (1938) – román</a:t>
            </a:r>
          </a:p>
          <a:p>
            <a:pPr lvl="6">
              <a:lnSpc>
                <a:spcPct val="200000"/>
              </a:lnSpc>
            </a:pPr>
            <a:r>
              <a:rPr lang="cs-CZ" sz="1600" i="1" dirty="0" smtClean="0">
                <a:solidFill>
                  <a:schemeClr val="tx1"/>
                </a:solidFill>
              </a:rPr>
              <a:t>Poštovní holub č. 17 </a:t>
            </a:r>
            <a:r>
              <a:rPr lang="cs-CZ" sz="1600" dirty="0" smtClean="0">
                <a:solidFill>
                  <a:schemeClr val="tx1"/>
                </a:solidFill>
              </a:rPr>
              <a:t>(1939) – pásmo povídek</a:t>
            </a:r>
          </a:p>
        </p:txBody>
      </p:sp>
      <p:pic>
        <p:nvPicPr>
          <p:cNvPr id="4" name="Obrázek 3" descr="Kop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612" y="1264196"/>
            <a:ext cx="1905000" cy="2667000"/>
          </a:xfrm>
          <a:prstGeom prst="rect">
            <a:avLst/>
          </a:prstGeom>
        </p:spPr>
      </p:pic>
      <p:pic>
        <p:nvPicPr>
          <p:cNvPr id="5" name="Obrázek 4" descr="velkaknihakommmm%2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0572" y="1539652"/>
            <a:ext cx="1152128" cy="1730896"/>
          </a:xfrm>
          <a:prstGeom prst="rect">
            <a:avLst/>
          </a:prstGeom>
        </p:spPr>
      </p:pic>
      <p:pic>
        <p:nvPicPr>
          <p:cNvPr id="6" name="Obrázek 5" descr="Antonín a kouzelní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2396" y="3860800"/>
            <a:ext cx="1268404" cy="1831080"/>
          </a:xfrm>
          <a:prstGeom prst="rect">
            <a:avLst/>
          </a:prstGeom>
        </p:spPr>
      </p:pic>
      <p:pic>
        <p:nvPicPr>
          <p:cNvPr id="8" name="Obrázek 7" descr="posthol4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4944" y="4263256"/>
            <a:ext cx="1505036" cy="1962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89000"/>
            <a:ext cx="7931224" cy="5584952"/>
          </a:xfrm>
        </p:spPr>
        <p:txBody>
          <a:bodyPr>
            <a:normAutofit/>
          </a:bodyPr>
          <a:lstStyle/>
          <a:p>
            <a:pPr lvl="6"/>
            <a:r>
              <a:rPr lang="cs-CZ" sz="2800" u="sng" dirty="0" smtClean="0">
                <a:solidFill>
                  <a:schemeClr val="tx1"/>
                </a:solidFill>
              </a:rPr>
              <a:t>Rudolf Medek </a:t>
            </a:r>
            <a:r>
              <a:rPr lang="cs-CZ" sz="2800" dirty="0" smtClean="0">
                <a:solidFill>
                  <a:schemeClr val="tx1"/>
                </a:solidFill>
              </a:rPr>
              <a:t>(1890 – 1940)</a:t>
            </a:r>
          </a:p>
          <a:p>
            <a:pPr lvl="7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Původně učitel, po válce generálem a ředitelem Památníku odboje</a:t>
            </a:r>
          </a:p>
          <a:p>
            <a:pPr lvl="7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O našich legiích, dětech a zvířátkách v Sibiři </a:t>
            </a:r>
            <a:r>
              <a:rPr lang="cs-CZ" sz="2000" dirty="0" smtClean="0">
                <a:solidFill>
                  <a:schemeClr val="tx1"/>
                </a:solidFill>
              </a:rPr>
              <a:t>(1921)</a:t>
            </a:r>
          </a:p>
          <a:p>
            <a:pPr lvl="7">
              <a:lnSpc>
                <a:spcPct val="150000"/>
              </a:lnSpc>
            </a:pPr>
            <a:r>
              <a:rPr lang="cs-CZ" sz="2000" i="1" dirty="0" err="1" smtClean="0">
                <a:solidFill>
                  <a:schemeClr val="tx1"/>
                </a:solidFill>
              </a:rPr>
              <a:t>Kolja</a:t>
            </a:r>
            <a:r>
              <a:rPr lang="cs-CZ" sz="2000" i="1" dirty="0" smtClean="0">
                <a:solidFill>
                  <a:schemeClr val="tx1"/>
                </a:solidFill>
              </a:rPr>
              <a:t> Mikulka </a:t>
            </a:r>
            <a:r>
              <a:rPr lang="cs-CZ" sz="2000" dirty="0" smtClean="0">
                <a:solidFill>
                  <a:schemeClr val="tx1"/>
                </a:solidFill>
              </a:rPr>
              <a:t>(1927)</a:t>
            </a:r>
          </a:p>
        </p:txBody>
      </p:sp>
      <p:pic>
        <p:nvPicPr>
          <p:cNvPr id="4" name="Obrázek 3" descr="Med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428" y="832272"/>
            <a:ext cx="1990725" cy="2857500"/>
          </a:xfrm>
          <a:prstGeom prst="rect">
            <a:avLst/>
          </a:prstGeom>
        </p:spPr>
      </p:pic>
      <p:pic>
        <p:nvPicPr>
          <p:cNvPr id="5" name="Obrázek 4" descr="O našich legiíc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280" y="3865240"/>
            <a:ext cx="1682683" cy="2728442"/>
          </a:xfrm>
          <a:prstGeom prst="rect">
            <a:avLst/>
          </a:prstGeom>
        </p:spPr>
      </p:pic>
      <p:pic>
        <p:nvPicPr>
          <p:cNvPr id="6" name="Obrázek 5" descr="Kolja Miku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7240" y="4406900"/>
            <a:ext cx="1860691" cy="2293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213600" cy="5178552"/>
          </a:xfrm>
        </p:spPr>
        <p:txBody>
          <a:bodyPr/>
          <a:lstStyle/>
          <a:p>
            <a:pPr lvl="6">
              <a:lnSpc>
                <a:spcPct val="150000"/>
              </a:lnSpc>
            </a:pPr>
            <a:r>
              <a:rPr lang="cs-CZ" sz="2000" u="sng" dirty="0" smtClean="0">
                <a:solidFill>
                  <a:schemeClr val="tx1"/>
                </a:solidFill>
              </a:rPr>
              <a:t>František Langer </a:t>
            </a:r>
            <a:r>
              <a:rPr lang="cs-CZ" sz="2000" dirty="0" smtClean="0">
                <a:solidFill>
                  <a:schemeClr val="tx1"/>
                </a:solidFill>
              </a:rPr>
              <a:t>(1888 – 1965)</a:t>
            </a:r>
          </a:p>
          <a:p>
            <a:pPr lvl="7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Lékař, voják, spisovatel</a:t>
            </a:r>
          </a:p>
          <a:p>
            <a:pPr lvl="7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Pro děti: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Několik loutkových her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Železný vlk </a:t>
            </a:r>
            <a:r>
              <a:rPr lang="cs-CZ" sz="2000" dirty="0" smtClean="0">
                <a:solidFill>
                  <a:schemeClr val="tx1"/>
                </a:solidFill>
              </a:rPr>
              <a:t>(1920)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Pes druhé roty </a:t>
            </a:r>
            <a:r>
              <a:rPr lang="cs-CZ" sz="2000" dirty="0" smtClean="0">
                <a:solidFill>
                  <a:schemeClr val="tx1"/>
                </a:solidFill>
              </a:rPr>
              <a:t>(1923)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Bratrstvo bílého klíče</a:t>
            </a:r>
            <a:r>
              <a:rPr lang="cs-CZ" sz="2000" dirty="0" smtClean="0">
                <a:solidFill>
                  <a:schemeClr val="tx1"/>
                </a:solidFill>
              </a:rPr>
              <a:t> (1934)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Děti a dýka </a:t>
            </a:r>
            <a:r>
              <a:rPr lang="cs-CZ" sz="2000" dirty="0" smtClean="0">
                <a:solidFill>
                  <a:schemeClr val="tx1"/>
                </a:solidFill>
              </a:rPr>
              <a:t>(1942 v Londýně, 1946 v ČSR)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La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094780"/>
            <a:ext cx="1905000" cy="2705100"/>
          </a:xfrm>
          <a:prstGeom prst="rect">
            <a:avLst/>
          </a:prstGeom>
        </p:spPr>
      </p:pic>
      <p:pic>
        <p:nvPicPr>
          <p:cNvPr id="7" name="Obrázek 6" descr="Železný v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2072870" cy="2448272"/>
          </a:xfrm>
          <a:prstGeom prst="rect">
            <a:avLst/>
          </a:prstGeom>
        </p:spPr>
      </p:pic>
      <p:pic>
        <p:nvPicPr>
          <p:cNvPr id="8" name="Obrázek 7" descr="pes-druhe-ro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861048"/>
            <a:ext cx="1713198" cy="279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B) Humoristická tvorba </a:t>
            </a:r>
            <a:br>
              <a:rPr lang="cs-CZ" dirty="0" smtClean="0"/>
            </a:br>
            <a:r>
              <a:rPr lang="cs-CZ" dirty="0" smtClean="0"/>
              <a:t>(nejen) pro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92200" y="2017713"/>
            <a:ext cx="7862888" cy="39131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Autoři: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(F. Župan)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(F. Langer: Bratrstvo bílého klíče)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E. Bass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K. Poláček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J. Žák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(Z. </a:t>
            </a:r>
            <a:r>
              <a:rPr lang="cs-CZ" dirty="0" err="1" smtClean="0"/>
              <a:t>Jirotka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08100"/>
            <a:ext cx="7620000" cy="5165852"/>
          </a:xfrm>
        </p:spPr>
        <p:txBody>
          <a:bodyPr>
            <a:normAutofit fontScale="92500"/>
          </a:bodyPr>
          <a:lstStyle/>
          <a:p>
            <a:pPr lvl="5" algn="just">
              <a:lnSpc>
                <a:spcPct val="150000"/>
              </a:lnSpc>
            </a:pPr>
            <a:r>
              <a:rPr lang="cs-CZ" sz="2800" b="1" u="sng" dirty="0" smtClean="0">
                <a:solidFill>
                  <a:schemeClr val="tx1"/>
                </a:solidFill>
              </a:rPr>
              <a:t>Eduard Bass </a:t>
            </a:r>
            <a:r>
              <a:rPr lang="cs-CZ" sz="2800" dirty="0" smtClean="0">
                <a:solidFill>
                  <a:schemeClr val="tx1"/>
                </a:solidFill>
              </a:rPr>
              <a:t>(1888 – 1946)</a:t>
            </a:r>
          </a:p>
          <a:p>
            <a:pPr lvl="6" algn="just">
              <a:lnSpc>
                <a:spcPct val="15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Novinář, prozaik, autor aktovek pro kabaret i písňových textů, kabaretiér, recitátor, herec, autor šansonových a kupletových textů, konferenciér</a:t>
            </a:r>
          </a:p>
          <a:p>
            <a:pPr lvl="6" algn="just">
              <a:lnSpc>
                <a:spcPct val="15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Vlastním jménem Eduard Schmidt</a:t>
            </a:r>
          </a:p>
          <a:p>
            <a:pPr lvl="6" algn="just">
              <a:lnSpc>
                <a:spcPct val="150000"/>
              </a:lnSpc>
            </a:pPr>
            <a:r>
              <a:rPr lang="cs-CZ" sz="2400" i="1" dirty="0" err="1" smtClean="0">
                <a:solidFill>
                  <a:schemeClr val="tx1"/>
                </a:solidFill>
              </a:rPr>
              <a:t>Klapzubova</a:t>
            </a:r>
            <a:r>
              <a:rPr lang="cs-CZ" sz="2400" i="1" dirty="0" smtClean="0">
                <a:solidFill>
                  <a:schemeClr val="tx1"/>
                </a:solidFill>
              </a:rPr>
              <a:t> jedenáctka </a:t>
            </a:r>
            <a:r>
              <a:rPr lang="cs-CZ" sz="2400" dirty="0" smtClean="0">
                <a:solidFill>
                  <a:schemeClr val="tx1"/>
                </a:solidFill>
              </a:rPr>
              <a:t>(1922)</a:t>
            </a:r>
          </a:p>
          <a:p>
            <a:pPr lvl="8" algn="just"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  <a:latin typeface="Century Schoolbook" pitchFamily="18" charset="0"/>
                <a:cs typeface="Arial" pitchFamily="34" charset="0"/>
              </a:rPr>
              <a:t>Zfilmována 1938, později na motivy knihy natočen i seriál</a:t>
            </a:r>
            <a:endParaRPr lang="cs-CZ" dirty="0">
              <a:solidFill>
                <a:schemeClr val="tx1"/>
              </a:solidFill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4" name="Obrázek 3" descr="B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752" y="1073572"/>
            <a:ext cx="1451774" cy="1800200"/>
          </a:xfrm>
          <a:prstGeom prst="rect">
            <a:avLst/>
          </a:prstGeom>
        </p:spPr>
      </p:pic>
      <p:pic>
        <p:nvPicPr>
          <p:cNvPr id="5" name="Obrázek 4" descr="100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18192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16000"/>
            <a:ext cx="7715200" cy="5457952"/>
          </a:xfrm>
        </p:spPr>
        <p:txBody>
          <a:bodyPr>
            <a:normAutofit/>
          </a:bodyPr>
          <a:lstStyle/>
          <a:p>
            <a:pPr lvl="5"/>
            <a:r>
              <a:rPr lang="cs-CZ" sz="3200" b="1" u="sng" dirty="0" smtClean="0">
                <a:solidFill>
                  <a:schemeClr val="tx1"/>
                </a:solidFill>
              </a:rPr>
              <a:t>Karel Poláček </a:t>
            </a:r>
            <a:r>
              <a:rPr lang="cs-CZ" sz="2400" dirty="0" smtClean="0">
                <a:solidFill>
                  <a:schemeClr val="tx1"/>
                </a:solidFill>
              </a:rPr>
              <a:t>(1892 – </a:t>
            </a:r>
            <a:r>
              <a:rPr lang="cs-CZ" sz="2400" dirty="0" smtClean="0">
                <a:solidFill>
                  <a:schemeClr val="tx1"/>
                </a:solidFill>
              </a:rPr>
              <a:t>1945)</a:t>
            </a:r>
            <a:endParaRPr lang="cs-CZ" sz="2400" dirty="0" smtClean="0">
              <a:solidFill>
                <a:schemeClr val="tx1"/>
              </a:solidFill>
            </a:endParaRPr>
          </a:p>
          <a:p>
            <a:pPr lvl="6"/>
            <a:r>
              <a:rPr lang="cs-CZ" sz="2400" dirty="0" smtClean="0">
                <a:solidFill>
                  <a:schemeClr val="tx1"/>
                </a:solidFill>
              </a:rPr>
              <a:t>Novinář (soudničky a další žurnalistické žánry), prozaik, filmový scenárista</a:t>
            </a:r>
          </a:p>
          <a:p>
            <a:pPr lvl="6"/>
            <a:r>
              <a:rPr lang="cs-CZ" sz="2400" dirty="0" smtClean="0">
                <a:solidFill>
                  <a:schemeClr val="tx1"/>
                </a:solidFill>
              </a:rPr>
              <a:t>Pro děti:</a:t>
            </a:r>
          </a:p>
          <a:p>
            <a:pPr lvl="7"/>
            <a:r>
              <a:rPr lang="cs-CZ" sz="2400" i="1" dirty="0" err="1" smtClean="0">
                <a:solidFill>
                  <a:schemeClr val="tx1"/>
                </a:solidFill>
              </a:rPr>
              <a:t>Edudant</a:t>
            </a:r>
            <a:r>
              <a:rPr lang="cs-CZ" sz="2400" i="1" dirty="0" smtClean="0">
                <a:solidFill>
                  <a:schemeClr val="tx1"/>
                </a:solidFill>
              </a:rPr>
              <a:t> a </a:t>
            </a:r>
            <a:r>
              <a:rPr lang="cs-CZ" sz="2400" i="1" dirty="0" err="1" smtClean="0">
                <a:solidFill>
                  <a:schemeClr val="tx1"/>
                </a:solidFill>
              </a:rPr>
              <a:t>Francimor</a:t>
            </a:r>
            <a:r>
              <a:rPr lang="cs-CZ" sz="2400" i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(1933)</a:t>
            </a:r>
          </a:p>
          <a:p>
            <a:pPr lvl="7"/>
            <a:r>
              <a:rPr lang="cs-CZ" sz="2400" i="1" dirty="0" smtClean="0">
                <a:solidFill>
                  <a:schemeClr val="tx1"/>
                </a:solidFill>
              </a:rPr>
              <a:t>Bylo nás pět </a:t>
            </a:r>
            <a:r>
              <a:rPr lang="cs-CZ" sz="2000" dirty="0" smtClean="0">
                <a:solidFill>
                  <a:schemeClr val="tx1"/>
                </a:solidFill>
              </a:rPr>
              <a:t>(z pozůstalosti 1946)</a:t>
            </a:r>
          </a:p>
          <a:p>
            <a:pPr lvl="8"/>
            <a:r>
              <a:rPr lang="cs-CZ" sz="1600" dirty="0" smtClean="0">
                <a:solidFill>
                  <a:schemeClr val="tx1"/>
                </a:solidFill>
              </a:rPr>
              <a:t>Seriálové zpracování</a:t>
            </a:r>
          </a:p>
          <a:p>
            <a:pPr lvl="8"/>
            <a:endParaRPr lang="cs-CZ" sz="1600" dirty="0" smtClean="0">
              <a:solidFill>
                <a:schemeClr val="tx1"/>
              </a:solidFill>
            </a:endParaRPr>
          </a:p>
          <a:p>
            <a:pPr lvl="6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Obrázek 3" descr="Poláč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997764"/>
            <a:ext cx="1824293" cy="2562303"/>
          </a:xfrm>
          <a:prstGeom prst="rect">
            <a:avLst/>
          </a:prstGeom>
        </p:spPr>
      </p:pic>
      <p:pic>
        <p:nvPicPr>
          <p:cNvPr id="5" name="Obrázek 4" descr="13769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0932" y="4517504"/>
            <a:ext cx="1296144" cy="2064654"/>
          </a:xfrm>
          <a:prstGeom prst="rect">
            <a:avLst/>
          </a:prstGeom>
        </p:spPr>
      </p:pic>
      <p:pic>
        <p:nvPicPr>
          <p:cNvPr id="7" name="Obrázek 6" descr="Bylo nás pě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091" y="3873500"/>
            <a:ext cx="1457310" cy="2224315"/>
          </a:xfrm>
          <a:prstGeom prst="rect">
            <a:avLst/>
          </a:prstGeom>
        </p:spPr>
      </p:pic>
      <p:pic>
        <p:nvPicPr>
          <p:cNvPr id="8" name="Obrázek 7" descr="edudant-a-francimor-322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1940" y="4386188"/>
            <a:ext cx="1556370" cy="2287864"/>
          </a:xfrm>
          <a:prstGeom prst="rect">
            <a:avLst/>
          </a:prstGeom>
        </p:spPr>
      </p:pic>
      <p:pic>
        <p:nvPicPr>
          <p:cNvPr id="9" name="Obrázek 8" descr="op_michal_moravec_bylonaspet0623_denik_clanek_sol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2328" y="4470896"/>
            <a:ext cx="2736304" cy="2056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/>
              <a:t>Příběhová próza ze života dětí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Řada žánrových forem a typů: povídka, novela, črta, román</a:t>
            </a:r>
          </a:p>
          <a:p>
            <a:pPr lvl="1">
              <a:lnSpc>
                <a:spcPct val="150000"/>
              </a:lnSpc>
            </a:pPr>
            <a:r>
              <a:rPr lang="cs-CZ" u="sng" dirty="0" smtClean="0"/>
              <a:t>Tematické varianty žánru/žánrové varianty</a:t>
            </a:r>
            <a:r>
              <a:rPr lang="cs-CZ" dirty="0" smtClean="0"/>
              <a:t>:</a:t>
            </a:r>
          </a:p>
          <a:p>
            <a:pPr lvl="2">
              <a:lnSpc>
                <a:spcPct val="150000"/>
              </a:lnSpc>
            </a:pPr>
            <a:r>
              <a:rPr lang="cs-CZ" dirty="0" smtClean="0"/>
              <a:t>Prázdninový příběh</a:t>
            </a:r>
          </a:p>
          <a:p>
            <a:pPr lvl="2">
              <a:lnSpc>
                <a:spcPct val="150000"/>
              </a:lnSpc>
            </a:pPr>
            <a:r>
              <a:rPr lang="cs-CZ" dirty="0" smtClean="0"/>
              <a:t>Próza s dívčí hrdinkou</a:t>
            </a:r>
          </a:p>
          <a:p>
            <a:pPr lvl="2">
              <a:lnSpc>
                <a:spcPct val="150000"/>
              </a:lnSpc>
            </a:pPr>
            <a:r>
              <a:rPr lang="cs-CZ" dirty="0" smtClean="0"/>
              <a:t>(Próza s chlapeckým hrdinou)</a:t>
            </a:r>
          </a:p>
          <a:p>
            <a:pPr lvl="1">
              <a:lnSpc>
                <a:spcPct val="150000"/>
              </a:lnSpc>
            </a:pPr>
            <a:r>
              <a:rPr lang="cs-CZ" u="sng" dirty="0" smtClean="0"/>
              <a:t>Referenční hrdina</a:t>
            </a:r>
            <a:endParaRPr lang="cs-CZ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77900"/>
            <a:ext cx="5554960" cy="5496052"/>
          </a:xfrm>
        </p:spPr>
        <p:txBody>
          <a:bodyPr/>
          <a:lstStyle/>
          <a:p>
            <a:r>
              <a:rPr lang="cs-CZ" b="1" u="sng" dirty="0" smtClean="0"/>
              <a:t>Jaroslav Žák </a:t>
            </a:r>
            <a:r>
              <a:rPr lang="cs-CZ" dirty="0" smtClean="0"/>
              <a:t>(1906 – 1960)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1"/>
            <a:r>
              <a:rPr lang="cs-CZ" dirty="0" smtClean="0"/>
              <a:t>Spisovatel, středoškolský pedagog, scenárista, lektor státního filmu, novinář</a:t>
            </a:r>
          </a:p>
          <a:p>
            <a:pPr lvl="1"/>
            <a:r>
              <a:rPr lang="cs-CZ" i="1" dirty="0" err="1" smtClean="0"/>
              <a:t>Študáci</a:t>
            </a:r>
            <a:r>
              <a:rPr lang="cs-CZ" i="1" dirty="0" smtClean="0"/>
              <a:t> a kantoři </a:t>
            </a:r>
            <a:r>
              <a:rPr lang="cs-CZ" dirty="0" smtClean="0"/>
              <a:t>(1937) – </a:t>
            </a:r>
            <a:r>
              <a:rPr lang="cs-CZ" sz="1800" dirty="0" err="1" smtClean="0"/>
              <a:t>zfilm</a:t>
            </a:r>
            <a:r>
              <a:rPr lang="cs-CZ" sz="1800" dirty="0" smtClean="0"/>
              <a:t>. jako Škola, základ života</a:t>
            </a:r>
          </a:p>
          <a:p>
            <a:pPr lvl="1"/>
            <a:r>
              <a:rPr lang="cs-CZ" i="1" dirty="0" smtClean="0"/>
              <a:t>Cesta do hlubin </a:t>
            </a:r>
            <a:r>
              <a:rPr lang="cs-CZ" i="1" dirty="0" err="1" smtClean="0"/>
              <a:t>študákovy</a:t>
            </a:r>
            <a:r>
              <a:rPr lang="cs-CZ" i="1" dirty="0" smtClean="0"/>
              <a:t> duše </a:t>
            </a:r>
            <a:r>
              <a:rPr lang="cs-CZ" dirty="0" smtClean="0"/>
              <a:t>(1938)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4" name="Obrázek 3" descr="zak_jarosla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3720" y="1003300"/>
            <a:ext cx="1678592" cy="2329047"/>
          </a:xfrm>
          <a:prstGeom prst="rect">
            <a:avLst/>
          </a:prstGeom>
        </p:spPr>
      </p:pic>
      <p:pic>
        <p:nvPicPr>
          <p:cNvPr id="5" name="Obrázek 4" descr="110208_14473_scan1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1978" y="4152900"/>
            <a:ext cx="1383556" cy="2202557"/>
          </a:xfrm>
          <a:prstGeom prst="rect">
            <a:avLst/>
          </a:prstGeom>
        </p:spPr>
      </p:pic>
      <p:pic>
        <p:nvPicPr>
          <p:cNvPr id="6" name="Obrázek 5" descr="P112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1100" y="4753042"/>
            <a:ext cx="2044609" cy="153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C) Děti a venkov, děti a příroda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09637" y="1890713"/>
            <a:ext cx="8234363" cy="3951287"/>
          </a:xfrm>
        </p:spPr>
        <p:txBody>
          <a:bodyPr/>
          <a:lstStyle/>
          <a:p>
            <a:r>
              <a:rPr lang="cs-CZ" dirty="0" smtClean="0"/>
              <a:t>Autoři:</a:t>
            </a:r>
          </a:p>
          <a:p>
            <a:pPr lvl="1"/>
            <a:r>
              <a:rPr lang="cs-CZ" dirty="0" smtClean="0"/>
              <a:t>J. V. Pleva</a:t>
            </a:r>
          </a:p>
          <a:p>
            <a:pPr lvl="1"/>
            <a:r>
              <a:rPr lang="cs-CZ" dirty="0" smtClean="0"/>
              <a:t>F. Háj</a:t>
            </a:r>
          </a:p>
          <a:p>
            <a:pPr lvl="1"/>
            <a:r>
              <a:rPr lang="cs-CZ" dirty="0" smtClean="0"/>
              <a:t>A. Kutinová</a:t>
            </a:r>
          </a:p>
          <a:p>
            <a:pPr lvl="1"/>
            <a:r>
              <a:rPr lang="cs-CZ" dirty="0" smtClean="0"/>
              <a:t>R. </a:t>
            </a:r>
            <a:r>
              <a:rPr lang="cs-CZ" dirty="0" err="1" smtClean="0"/>
              <a:t>Těsnohlídek</a:t>
            </a:r>
            <a:endParaRPr lang="cs-CZ" dirty="0" smtClean="0"/>
          </a:p>
          <a:p>
            <a:pPr lvl="1"/>
            <a:r>
              <a:rPr lang="cs-CZ" dirty="0" smtClean="0"/>
              <a:t>B. Říha</a:t>
            </a:r>
          </a:p>
          <a:p>
            <a:pPr lvl="1"/>
            <a:r>
              <a:rPr lang="cs-CZ" dirty="0" smtClean="0"/>
              <a:t>Skupina ruralistů:</a:t>
            </a:r>
          </a:p>
          <a:p>
            <a:pPr lvl="2"/>
            <a:r>
              <a:rPr lang="cs-CZ" sz="2000" dirty="0" smtClean="0"/>
              <a:t>J. Knap</a:t>
            </a:r>
          </a:p>
          <a:p>
            <a:pPr lvl="2"/>
            <a:r>
              <a:rPr lang="cs-CZ" sz="2000" dirty="0" smtClean="0"/>
              <a:t>F. </a:t>
            </a:r>
            <a:r>
              <a:rPr lang="cs-CZ" sz="2000" dirty="0" err="1" smtClean="0"/>
              <a:t>Křelina</a:t>
            </a:r>
            <a:endParaRPr lang="cs-CZ" sz="2000" dirty="0" smtClean="0"/>
          </a:p>
          <a:p>
            <a:pPr lvl="2"/>
            <a:r>
              <a:rPr lang="cs-CZ" sz="2000" dirty="0" smtClean="0"/>
              <a:t>V. Prokůpek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71500" y="1004736"/>
            <a:ext cx="7467600" cy="5853264"/>
          </a:xfrm>
        </p:spPr>
        <p:txBody>
          <a:bodyPr/>
          <a:lstStyle/>
          <a:p>
            <a:r>
              <a:rPr lang="cs-CZ" b="1" u="sng" dirty="0" smtClean="0"/>
              <a:t>Josef </a:t>
            </a:r>
            <a:r>
              <a:rPr lang="cs-CZ" b="1" u="sng" dirty="0" err="1" smtClean="0"/>
              <a:t>Věroným</a:t>
            </a:r>
            <a:r>
              <a:rPr lang="cs-CZ" b="1" u="sng" dirty="0" smtClean="0"/>
              <a:t> Pleva </a:t>
            </a:r>
            <a:r>
              <a:rPr lang="cs-CZ" dirty="0" smtClean="0"/>
              <a:t>(1899 – 1985)</a:t>
            </a:r>
          </a:p>
          <a:p>
            <a:pPr lvl="6">
              <a:lnSpc>
                <a:spcPct val="20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Mj. učitel a spisovatel</a:t>
            </a:r>
          </a:p>
          <a:p>
            <a:pPr lvl="6">
              <a:lnSpc>
                <a:spcPct val="20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Malý Bobeš </a:t>
            </a:r>
            <a:r>
              <a:rPr lang="cs-CZ" sz="1200" dirty="0" smtClean="0">
                <a:solidFill>
                  <a:schemeClr val="tx1"/>
                </a:solidFill>
              </a:rPr>
              <a:t>(1 – 3: 1931 – 1933 – 1943, </a:t>
            </a:r>
            <a:r>
              <a:rPr lang="cs-CZ" sz="1200" dirty="0" err="1" smtClean="0">
                <a:solidFill>
                  <a:schemeClr val="tx1"/>
                </a:solidFill>
              </a:rPr>
              <a:t>přeprac</a:t>
            </a:r>
            <a:r>
              <a:rPr lang="cs-CZ" sz="1200" dirty="0" smtClean="0">
                <a:solidFill>
                  <a:schemeClr val="tx1"/>
                </a:solidFill>
              </a:rPr>
              <a:t>. 1950)</a:t>
            </a:r>
          </a:p>
          <a:p>
            <a:pPr lvl="6">
              <a:lnSpc>
                <a:spcPct val="20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Hoši s dynamitem </a:t>
            </a:r>
            <a:r>
              <a:rPr lang="cs-CZ" sz="2000" dirty="0" smtClean="0">
                <a:solidFill>
                  <a:schemeClr val="tx1"/>
                </a:solidFill>
              </a:rPr>
              <a:t>(1934)</a:t>
            </a:r>
          </a:p>
          <a:p>
            <a:pPr lvl="6">
              <a:lnSpc>
                <a:spcPct val="20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Převyprávění a aktualizace </a:t>
            </a:r>
            <a:r>
              <a:rPr lang="cs-CZ" sz="2000" i="1" dirty="0" smtClean="0">
                <a:solidFill>
                  <a:schemeClr val="tx1"/>
                </a:solidFill>
              </a:rPr>
              <a:t>Robinsona </a:t>
            </a:r>
            <a:r>
              <a:rPr lang="cs-CZ" sz="2000" i="1" dirty="0" err="1" smtClean="0">
                <a:solidFill>
                  <a:schemeClr val="tx1"/>
                </a:solidFill>
              </a:rPr>
              <a:t>Crusoe</a:t>
            </a:r>
            <a:r>
              <a:rPr lang="cs-CZ" sz="2000" dirty="0" smtClean="0">
                <a:solidFill>
                  <a:schemeClr val="tx1"/>
                </a:solidFill>
              </a:rPr>
              <a:t> (1959)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15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1666" y="4773420"/>
            <a:ext cx="1381034" cy="2084580"/>
          </a:xfrm>
          <a:prstGeom prst="rect">
            <a:avLst/>
          </a:prstGeom>
        </p:spPr>
      </p:pic>
      <p:pic>
        <p:nvPicPr>
          <p:cNvPr id="5" name="Obrázek 4" descr="104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1752" y="4793084"/>
            <a:ext cx="1323702" cy="1772816"/>
          </a:xfrm>
          <a:prstGeom prst="rect">
            <a:avLst/>
          </a:prstGeom>
        </p:spPr>
      </p:pic>
      <p:pic>
        <p:nvPicPr>
          <p:cNvPr id="7" name="Obrázek 6" descr="maly-bobes-407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352" y="3039368"/>
            <a:ext cx="1295108" cy="1800200"/>
          </a:xfrm>
          <a:prstGeom prst="rect">
            <a:avLst/>
          </a:prstGeom>
        </p:spPr>
      </p:pic>
      <p:pic>
        <p:nvPicPr>
          <p:cNvPr id="8" name="Obrázek 7" descr="ffd8dak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8242" y="4813300"/>
            <a:ext cx="1404027" cy="2044700"/>
          </a:xfrm>
          <a:prstGeom prst="rect">
            <a:avLst/>
          </a:prstGeom>
        </p:spPr>
      </p:pic>
      <p:pic>
        <p:nvPicPr>
          <p:cNvPr id="10" name="Obrázek 9" descr="ab3803-nahled-medi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7152" y="1708944"/>
            <a:ext cx="1368152" cy="1891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22300" y="1079500"/>
            <a:ext cx="7302500" cy="5394452"/>
          </a:xfrm>
        </p:spPr>
        <p:txBody>
          <a:bodyPr>
            <a:normAutofit/>
          </a:bodyPr>
          <a:lstStyle/>
          <a:p>
            <a:pPr lvl="5"/>
            <a:r>
              <a:rPr lang="cs-CZ" sz="2400" b="1" u="sng" dirty="0" smtClean="0">
                <a:solidFill>
                  <a:schemeClr val="tx1"/>
                </a:solidFill>
              </a:rPr>
              <a:t>Felix Háj </a:t>
            </a:r>
            <a:r>
              <a:rPr lang="cs-CZ" sz="2400" dirty="0" smtClean="0">
                <a:solidFill>
                  <a:schemeClr val="tx1"/>
                </a:solidFill>
              </a:rPr>
              <a:t>(1887 – 1934)</a:t>
            </a:r>
          </a:p>
          <a:p>
            <a:pPr lvl="6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Vlastním jménem Marie </a:t>
            </a:r>
            <a:r>
              <a:rPr lang="cs-CZ" sz="2000" dirty="0" err="1" smtClean="0">
                <a:solidFill>
                  <a:schemeClr val="tx1"/>
                </a:solidFill>
              </a:rPr>
              <a:t>Wágnerová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roz</a:t>
            </a:r>
            <a:r>
              <a:rPr lang="cs-CZ" sz="2000" dirty="0" smtClean="0">
                <a:solidFill>
                  <a:schemeClr val="tx1"/>
                </a:solidFill>
              </a:rPr>
              <a:t>. Černá</a:t>
            </a:r>
          </a:p>
          <a:p>
            <a:pPr lvl="6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Školák </a:t>
            </a:r>
            <a:r>
              <a:rPr lang="cs-CZ" sz="2000" i="1" dirty="0" err="1" smtClean="0">
                <a:solidFill>
                  <a:schemeClr val="tx1"/>
                </a:solidFill>
              </a:rPr>
              <a:t>Kája</a:t>
            </a:r>
            <a:r>
              <a:rPr lang="cs-CZ" sz="2000" i="1" dirty="0" smtClean="0">
                <a:solidFill>
                  <a:schemeClr val="tx1"/>
                </a:solidFill>
              </a:rPr>
              <a:t> Mařík </a:t>
            </a:r>
            <a:r>
              <a:rPr lang="cs-CZ" sz="2000" dirty="0" smtClean="0">
                <a:solidFill>
                  <a:schemeClr val="tx1"/>
                </a:solidFill>
              </a:rPr>
              <a:t>(7 dílů, 1926 – 1931)</a:t>
            </a:r>
          </a:p>
          <a:p>
            <a:pPr lvl="8"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Některá další pokračování: </a:t>
            </a:r>
            <a:r>
              <a:rPr lang="cs-CZ" i="1" dirty="0" err="1" smtClean="0">
                <a:solidFill>
                  <a:schemeClr val="tx1"/>
                </a:solidFill>
              </a:rPr>
              <a:t>Kájovy</a:t>
            </a:r>
            <a:r>
              <a:rPr lang="cs-CZ" i="1" dirty="0" smtClean="0">
                <a:solidFill>
                  <a:schemeClr val="tx1"/>
                </a:solidFill>
              </a:rPr>
              <a:t> děti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i="1" dirty="0" err="1" smtClean="0">
                <a:solidFill>
                  <a:schemeClr val="tx1"/>
                </a:solidFill>
              </a:rPr>
              <a:t>Kája</a:t>
            </a:r>
            <a:r>
              <a:rPr lang="cs-CZ" i="1" dirty="0" smtClean="0">
                <a:solidFill>
                  <a:schemeClr val="tx1"/>
                </a:solidFill>
              </a:rPr>
              <a:t> Mařík v pohádce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i="1" dirty="0" err="1" smtClean="0">
                <a:solidFill>
                  <a:schemeClr val="tx1"/>
                </a:solidFill>
              </a:rPr>
              <a:t>Kájovy</a:t>
            </a:r>
            <a:r>
              <a:rPr lang="cs-CZ" i="1" dirty="0" smtClean="0">
                <a:solidFill>
                  <a:schemeClr val="tx1"/>
                </a:solidFill>
              </a:rPr>
              <a:t> nejmilejší pohádky</a:t>
            </a:r>
            <a:r>
              <a:rPr lang="cs-CZ" dirty="0" smtClean="0">
                <a:solidFill>
                  <a:schemeClr val="tx1"/>
                </a:solidFill>
              </a:rPr>
              <a:t> aj. </a:t>
            </a:r>
          </a:p>
          <a:p>
            <a:pPr lvl="6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Řídících </a:t>
            </a:r>
            <a:r>
              <a:rPr lang="cs-CZ" sz="2000" i="1" dirty="0" err="1" smtClean="0">
                <a:solidFill>
                  <a:schemeClr val="tx1"/>
                </a:solidFill>
              </a:rPr>
              <a:t>Márinka</a:t>
            </a:r>
            <a:r>
              <a:rPr lang="cs-CZ" sz="2000" i="1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(5 dílů, 1928 – 1931)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03aautorka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820" y="1090340"/>
            <a:ext cx="1728192" cy="2304256"/>
          </a:xfrm>
          <a:prstGeom prst="rect">
            <a:avLst/>
          </a:prstGeom>
        </p:spPr>
      </p:pic>
      <p:pic>
        <p:nvPicPr>
          <p:cNvPr id="5" name="Obrázek 4" descr="img_34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128" y="3564136"/>
            <a:ext cx="1800200" cy="2558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3400" y="1130300"/>
            <a:ext cx="7099300" cy="5242052"/>
          </a:xfrm>
        </p:spPr>
        <p:txBody>
          <a:bodyPr/>
          <a:lstStyle/>
          <a:p>
            <a:r>
              <a:rPr lang="cs-CZ" b="1" u="sng" dirty="0" smtClean="0"/>
              <a:t>Amálie Kutinová </a:t>
            </a:r>
            <a:r>
              <a:rPr lang="cs-CZ" dirty="0" smtClean="0"/>
              <a:t>(1898 – 1965)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Původní profesí lékárnice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Spisovatelka – psala pro děti i dospělé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Matka spisovatelky Marie Kubátové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Gabra a Málinka, povedené dcerky </a:t>
            </a:r>
            <a:r>
              <a:rPr lang="cs-CZ" dirty="0" smtClean="0"/>
              <a:t>(1935)</a:t>
            </a:r>
          </a:p>
          <a:p>
            <a:pPr lvl="2">
              <a:lnSpc>
                <a:spcPct val="150000"/>
              </a:lnSpc>
            </a:pPr>
            <a:r>
              <a:rPr lang="cs-CZ" dirty="0" smtClean="0"/>
              <a:t>Další </a:t>
            </a:r>
            <a:r>
              <a:rPr lang="cs-CZ" dirty="0" err="1" smtClean="0"/>
              <a:t>prokračování</a:t>
            </a:r>
            <a:r>
              <a:rPr lang="cs-CZ" dirty="0" smtClean="0"/>
              <a:t>: </a:t>
            </a:r>
          </a:p>
          <a:p>
            <a:pPr lvl="2">
              <a:lnSpc>
                <a:spcPct val="150000"/>
              </a:lnSpc>
              <a:buNone/>
            </a:pPr>
            <a:r>
              <a:rPr lang="cs-CZ" dirty="0" smtClean="0"/>
              <a:t>	</a:t>
            </a:r>
            <a:r>
              <a:rPr lang="cs-CZ" i="1" dirty="0" smtClean="0"/>
              <a:t>Gabra a Málinka ve městě,</a:t>
            </a:r>
          </a:p>
          <a:p>
            <a:pPr lvl="2">
              <a:lnSpc>
                <a:spcPct val="150000"/>
              </a:lnSpc>
              <a:buNone/>
            </a:pPr>
            <a:r>
              <a:rPr lang="cs-CZ" i="1" dirty="0" smtClean="0"/>
              <a:t>	Gabra a Málinka se učí latinsky, </a:t>
            </a:r>
          </a:p>
          <a:p>
            <a:pPr lvl="2">
              <a:lnSpc>
                <a:spcPct val="150000"/>
              </a:lnSpc>
              <a:buNone/>
            </a:pPr>
            <a:r>
              <a:rPr lang="cs-CZ" i="1" dirty="0" smtClean="0"/>
              <a:t>	Gabra a Málinka v čarovné zemi </a:t>
            </a:r>
            <a:r>
              <a:rPr lang="cs-CZ" dirty="0" smtClean="0"/>
              <a:t>aj.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4" name="Obrázek 3" descr="amalie-kutinova_obdobi-psani-kni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3900" y="905455"/>
            <a:ext cx="1905000" cy="2686264"/>
          </a:xfrm>
          <a:prstGeom prst="rect">
            <a:avLst/>
          </a:prstGeom>
        </p:spPr>
      </p:pic>
      <p:pic>
        <p:nvPicPr>
          <p:cNvPr id="5" name="Obrázek 4" descr="14a020278c_43814568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1000" y="4071487"/>
            <a:ext cx="2017463" cy="2786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622300" y="1143000"/>
            <a:ext cx="7302500" cy="5330952"/>
          </a:xfrm>
        </p:spPr>
        <p:txBody>
          <a:bodyPr>
            <a:normAutofit/>
          </a:bodyPr>
          <a:lstStyle/>
          <a:p>
            <a:pPr lvl="6"/>
            <a:r>
              <a:rPr lang="cs-CZ" sz="2400" b="1" u="sng" dirty="0" smtClean="0">
                <a:solidFill>
                  <a:schemeClr val="tx1"/>
                </a:solidFill>
              </a:rPr>
              <a:t>Josef Knap </a:t>
            </a:r>
            <a:r>
              <a:rPr lang="cs-CZ" sz="2400" dirty="0" smtClean="0">
                <a:solidFill>
                  <a:schemeClr val="tx1"/>
                </a:solidFill>
              </a:rPr>
              <a:t>(1900 – 1973)</a:t>
            </a:r>
          </a:p>
          <a:p>
            <a:pPr lvl="7">
              <a:lnSpc>
                <a:spcPct val="20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Pracoval v NM, později v Památníku národního písemnictví, psal i literárně-teoretické práce</a:t>
            </a:r>
          </a:p>
          <a:p>
            <a:pPr lvl="7">
              <a:lnSpc>
                <a:spcPct val="20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Trojlístek</a:t>
            </a:r>
            <a:r>
              <a:rPr lang="cs-CZ" sz="2000" dirty="0" smtClean="0">
                <a:solidFill>
                  <a:schemeClr val="tx1"/>
                </a:solidFill>
              </a:rPr>
              <a:t> (1943)</a:t>
            </a:r>
          </a:p>
        </p:txBody>
      </p:sp>
      <p:pic>
        <p:nvPicPr>
          <p:cNvPr id="5" name="Obrázek 4" descr="Kn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628" y="1327572"/>
            <a:ext cx="2195989" cy="3096344"/>
          </a:xfrm>
          <a:prstGeom prst="rect">
            <a:avLst/>
          </a:prstGeom>
        </p:spPr>
      </p:pic>
      <p:pic>
        <p:nvPicPr>
          <p:cNvPr id="8" name="Obrázek 7" descr="Trojlíst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7450" y="4127500"/>
            <a:ext cx="1431562" cy="2129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41400"/>
            <a:ext cx="7200900" cy="5432552"/>
          </a:xfrm>
        </p:spPr>
        <p:txBody>
          <a:bodyPr>
            <a:normAutofit fontScale="85000" lnSpcReduction="10000"/>
          </a:bodyPr>
          <a:lstStyle/>
          <a:p>
            <a:pPr lvl="7"/>
            <a:r>
              <a:rPr lang="cs-CZ" sz="2400" b="1" u="sng" dirty="0" smtClean="0">
                <a:solidFill>
                  <a:schemeClr val="tx1"/>
                </a:solidFill>
              </a:rPr>
              <a:t>František </a:t>
            </a:r>
            <a:r>
              <a:rPr lang="cs-CZ" sz="2400" b="1" u="sng" dirty="0" err="1" smtClean="0">
                <a:solidFill>
                  <a:schemeClr val="tx1"/>
                </a:solidFill>
              </a:rPr>
              <a:t>Křelina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(1903 – 1976)</a:t>
            </a:r>
          </a:p>
          <a:p>
            <a:pPr lvl="8">
              <a:lnSpc>
                <a:spcPct val="150000"/>
              </a:lnSpc>
            </a:pPr>
            <a:r>
              <a:rPr lang="cs-CZ" sz="1900" dirty="0" smtClean="0">
                <a:solidFill>
                  <a:schemeClr val="tx1"/>
                </a:solidFill>
              </a:rPr>
              <a:t>Básník a prozaik, učitel</a:t>
            </a:r>
          </a:p>
          <a:p>
            <a:pPr lvl="8">
              <a:lnSpc>
                <a:spcPct val="150000"/>
              </a:lnSpc>
            </a:pPr>
            <a:r>
              <a:rPr lang="cs-CZ" sz="1900" dirty="0" smtClean="0">
                <a:solidFill>
                  <a:schemeClr val="tx1"/>
                </a:solidFill>
              </a:rPr>
              <a:t>Otec spisovatelky Hany Pražákové (biografická kniha </a:t>
            </a:r>
            <a:r>
              <a:rPr lang="cs-CZ" sz="1900" i="1" dirty="0" smtClean="0">
                <a:solidFill>
                  <a:schemeClr val="tx1"/>
                </a:solidFill>
              </a:rPr>
              <a:t>Nadějí tu </a:t>
            </a:r>
            <a:r>
              <a:rPr lang="cs-CZ" sz="1900" i="1" dirty="0" err="1" smtClean="0">
                <a:solidFill>
                  <a:schemeClr val="tx1"/>
                </a:solidFill>
              </a:rPr>
              <a:t>žijem</a:t>
            </a:r>
            <a:r>
              <a:rPr lang="cs-CZ" sz="1900" dirty="0" smtClean="0">
                <a:solidFill>
                  <a:schemeClr val="tx1"/>
                </a:solidFill>
              </a:rPr>
              <a:t>)</a:t>
            </a:r>
          </a:p>
          <a:p>
            <a:pPr lvl="8">
              <a:lnSpc>
                <a:spcPct val="150000"/>
              </a:lnSpc>
            </a:pPr>
            <a:r>
              <a:rPr lang="cs-CZ" sz="1900" i="1" dirty="0" smtClean="0">
                <a:solidFill>
                  <a:schemeClr val="tx1"/>
                </a:solidFill>
              </a:rPr>
              <a:t>Z bukového dřeva </a:t>
            </a:r>
            <a:r>
              <a:rPr lang="cs-CZ" sz="1900" dirty="0" smtClean="0">
                <a:solidFill>
                  <a:schemeClr val="tx1"/>
                </a:solidFill>
              </a:rPr>
              <a:t>(1943)</a:t>
            </a:r>
          </a:p>
          <a:p>
            <a:pPr lvl="8">
              <a:lnSpc>
                <a:spcPct val="150000"/>
              </a:lnSpc>
            </a:pPr>
            <a:r>
              <a:rPr lang="cs-CZ" sz="1900" i="1" dirty="0" smtClean="0">
                <a:solidFill>
                  <a:schemeClr val="tx1"/>
                </a:solidFill>
              </a:rPr>
              <a:t>Zmijí </a:t>
            </a:r>
            <a:r>
              <a:rPr lang="cs-CZ" sz="1900" i="1" dirty="0" err="1" smtClean="0">
                <a:solidFill>
                  <a:schemeClr val="tx1"/>
                </a:solidFill>
              </a:rPr>
              <a:t>dědek</a:t>
            </a:r>
            <a:r>
              <a:rPr lang="cs-CZ" sz="1900" i="1" dirty="0" smtClean="0">
                <a:solidFill>
                  <a:schemeClr val="tx1"/>
                </a:solidFill>
              </a:rPr>
              <a:t> a jiné povídky pro mládež </a:t>
            </a:r>
            <a:r>
              <a:rPr lang="cs-CZ" sz="1900" dirty="0" smtClean="0">
                <a:solidFill>
                  <a:schemeClr val="tx1"/>
                </a:solidFill>
              </a:rPr>
              <a:t>(1945)</a:t>
            </a:r>
          </a:p>
          <a:p>
            <a:pPr lvl="8">
              <a:lnSpc>
                <a:spcPct val="150000"/>
              </a:lnSpc>
            </a:pPr>
            <a:r>
              <a:rPr lang="cs-CZ" sz="1900" i="1" dirty="0" smtClean="0">
                <a:solidFill>
                  <a:schemeClr val="tx1"/>
                </a:solidFill>
              </a:rPr>
              <a:t>Můj otec kapitán </a:t>
            </a:r>
            <a:r>
              <a:rPr lang="cs-CZ" sz="1900" dirty="0" smtClean="0">
                <a:solidFill>
                  <a:schemeClr val="tx1"/>
                </a:solidFill>
              </a:rPr>
              <a:t>(1947)</a:t>
            </a:r>
          </a:p>
          <a:p>
            <a:pPr lvl="8">
              <a:lnSpc>
                <a:spcPct val="150000"/>
              </a:lnSpc>
            </a:pPr>
            <a:r>
              <a:rPr lang="cs-CZ" sz="1900" i="1" dirty="0" smtClean="0">
                <a:solidFill>
                  <a:schemeClr val="tx1"/>
                </a:solidFill>
              </a:rPr>
              <a:t>Po meči a po přeslici </a:t>
            </a:r>
            <a:r>
              <a:rPr lang="cs-CZ" sz="1900" dirty="0" smtClean="0">
                <a:solidFill>
                  <a:schemeClr val="tx1"/>
                </a:solidFill>
              </a:rPr>
              <a:t>(z pozůstalosti)</a:t>
            </a:r>
          </a:p>
          <a:p>
            <a:pPr lvl="8">
              <a:lnSpc>
                <a:spcPct val="150000"/>
              </a:lnSpc>
            </a:pPr>
            <a:r>
              <a:rPr lang="cs-CZ" sz="1900" i="1" dirty="0" smtClean="0">
                <a:solidFill>
                  <a:schemeClr val="tx1"/>
                </a:solidFill>
              </a:rPr>
              <a:t>Koho těší svět </a:t>
            </a:r>
            <a:r>
              <a:rPr lang="cs-CZ" sz="1900" dirty="0" smtClean="0">
                <a:solidFill>
                  <a:schemeClr val="tx1"/>
                </a:solidFill>
              </a:rPr>
              <a:t>(z pozůstalosti)</a:t>
            </a:r>
          </a:p>
          <a:p>
            <a:pPr lvl="8">
              <a:lnSpc>
                <a:spcPct val="150000"/>
              </a:lnSpc>
            </a:pPr>
            <a:r>
              <a:rPr lang="cs-CZ" sz="1900" dirty="0" smtClean="0">
                <a:solidFill>
                  <a:schemeClr val="tx1"/>
                </a:solidFill>
              </a:rPr>
              <a:t>Sborníky dětských prací: </a:t>
            </a:r>
            <a:r>
              <a:rPr lang="cs-CZ" sz="1900" i="1" dirty="0" smtClean="0">
                <a:solidFill>
                  <a:schemeClr val="tx1"/>
                </a:solidFill>
              </a:rPr>
              <a:t>Dětskýma očima</a:t>
            </a:r>
            <a:r>
              <a:rPr lang="cs-CZ" sz="1900" dirty="0" smtClean="0">
                <a:solidFill>
                  <a:schemeClr val="tx1"/>
                </a:solidFill>
              </a:rPr>
              <a:t>, </a:t>
            </a:r>
            <a:r>
              <a:rPr lang="cs-CZ" sz="1900" i="1" dirty="0" smtClean="0">
                <a:solidFill>
                  <a:schemeClr val="tx1"/>
                </a:solidFill>
              </a:rPr>
              <a:t>Děti své doby</a:t>
            </a:r>
          </a:p>
          <a:p>
            <a:pPr lvl="8"/>
            <a:endParaRPr lang="cs-CZ" sz="2000" dirty="0" smtClean="0"/>
          </a:p>
          <a:p>
            <a:pPr lvl="8"/>
            <a:endParaRPr lang="cs-CZ" sz="2000" dirty="0"/>
          </a:p>
        </p:txBody>
      </p:sp>
      <p:pic>
        <p:nvPicPr>
          <p:cNvPr id="4" name="Obrázek 3" descr="Kře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228" y="1640755"/>
            <a:ext cx="2232248" cy="3125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49300" y="1054100"/>
            <a:ext cx="7175500" cy="5419852"/>
          </a:xfrm>
        </p:spPr>
        <p:txBody>
          <a:bodyPr/>
          <a:lstStyle/>
          <a:p>
            <a:r>
              <a:rPr lang="cs-CZ" b="1" u="sng" dirty="0" smtClean="0"/>
              <a:t>Václav Prokůpek </a:t>
            </a:r>
            <a:r>
              <a:rPr lang="cs-CZ" dirty="0" smtClean="0"/>
              <a:t>(1902 – 1974)</a:t>
            </a:r>
          </a:p>
          <a:p>
            <a:endParaRPr lang="cs-CZ" dirty="0" smtClean="0"/>
          </a:p>
          <a:p>
            <a:endParaRPr lang="cs-CZ" dirty="0" smtClean="0"/>
          </a:p>
          <a:p>
            <a:pPr lvl="8">
              <a:lnSpc>
                <a:spcPct val="20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Prozaik, literární publicista a kritik</a:t>
            </a:r>
          </a:p>
          <a:p>
            <a:pPr lvl="8">
              <a:lnSpc>
                <a:spcPct val="20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Naše hříbátka </a:t>
            </a:r>
            <a:r>
              <a:rPr lang="cs-CZ" sz="2000" dirty="0" smtClean="0">
                <a:solidFill>
                  <a:schemeClr val="tx1"/>
                </a:solidFill>
              </a:rPr>
              <a:t>(1943, </a:t>
            </a:r>
            <a:r>
              <a:rPr lang="cs-CZ" sz="2000" dirty="0" err="1" smtClean="0">
                <a:solidFill>
                  <a:schemeClr val="tx1"/>
                </a:solidFill>
              </a:rPr>
              <a:t>přeprac</a:t>
            </a:r>
            <a:r>
              <a:rPr lang="cs-CZ" sz="2000" dirty="0" smtClean="0">
                <a:solidFill>
                  <a:schemeClr val="tx1"/>
                </a:solidFill>
              </a:rPr>
              <a:t>. 1969)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Naše h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328" y="2369592"/>
            <a:ext cx="2520280" cy="3516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D) Chlapecká próza ve 30. letech </a:t>
            </a:r>
            <a:r>
              <a:rPr lang="cs-CZ" sz="2400" dirty="0" smtClean="0"/>
              <a:t>(kluby, skauting, kempink, prázdniny)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Ve 30. letech velmi populární</a:t>
            </a:r>
          </a:p>
          <a:p>
            <a:r>
              <a:rPr lang="cs-CZ" dirty="0" smtClean="0"/>
              <a:t>V době protektorátu skauting likvidován</a:t>
            </a:r>
          </a:p>
          <a:p>
            <a:r>
              <a:rPr lang="cs-CZ" dirty="0" smtClean="0"/>
              <a:t>Po roce 1948 (nejen) skautská literatura odstraňována</a:t>
            </a:r>
          </a:p>
          <a:p>
            <a:r>
              <a:rPr lang="cs-CZ" dirty="0" smtClean="0"/>
              <a:t>Po 1989 znovu vydáván mj. Jaroslav </a:t>
            </a:r>
            <a:r>
              <a:rPr lang="cs-CZ" dirty="0" err="1" smtClean="0"/>
              <a:t>Foglar</a:t>
            </a:r>
            <a:endParaRPr lang="cs-CZ" dirty="0" smtClean="0"/>
          </a:p>
          <a:p>
            <a:r>
              <a:rPr lang="cs-CZ" dirty="0" smtClean="0"/>
              <a:t>Mnoho autorů:</a:t>
            </a:r>
          </a:p>
          <a:p>
            <a:pPr lvl="1"/>
            <a:r>
              <a:rPr lang="cs-CZ" b="1" dirty="0" smtClean="0"/>
              <a:t>Jaroslav </a:t>
            </a:r>
            <a:r>
              <a:rPr lang="cs-CZ" b="1" dirty="0" err="1" smtClean="0"/>
              <a:t>Foglar</a:t>
            </a:r>
            <a:endParaRPr lang="cs-CZ" b="1" dirty="0" smtClean="0"/>
          </a:p>
          <a:p>
            <a:pPr lvl="1"/>
            <a:r>
              <a:rPr lang="cs-CZ" b="1" dirty="0" smtClean="0"/>
              <a:t>Jaroslav Novák</a:t>
            </a:r>
          </a:p>
          <a:p>
            <a:pPr lvl="1"/>
            <a:r>
              <a:rPr lang="cs-CZ" b="1" dirty="0" smtClean="0"/>
              <a:t>Josef Kratochvil = J. K. Baby </a:t>
            </a:r>
            <a:r>
              <a:rPr lang="cs-CZ" dirty="0" smtClean="0"/>
              <a:t>(</a:t>
            </a:r>
            <a:r>
              <a:rPr lang="cs-CZ" i="1" dirty="0" smtClean="0"/>
              <a:t>Stateční hoši, Rok junáků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Míla Habrová </a:t>
            </a:r>
            <a:r>
              <a:rPr lang="cs-CZ" dirty="0" smtClean="0"/>
              <a:t>(</a:t>
            </a:r>
            <a:r>
              <a:rPr lang="cs-CZ" i="1" dirty="0" smtClean="0"/>
              <a:t>Vlčata ze ztraceného údolí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Josef Kovář </a:t>
            </a:r>
            <a:r>
              <a:rPr lang="cs-CZ" dirty="0" smtClean="0"/>
              <a:t>(</a:t>
            </a:r>
            <a:r>
              <a:rPr lang="cs-CZ" i="1" dirty="0" err="1" smtClean="0"/>
              <a:t>Skautík</a:t>
            </a:r>
            <a:r>
              <a:rPr lang="cs-CZ" i="1" dirty="0" smtClean="0"/>
              <a:t> Čiperka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Jan Mareš </a:t>
            </a:r>
            <a:r>
              <a:rPr lang="cs-CZ" dirty="0" smtClean="0"/>
              <a:t>(</a:t>
            </a:r>
            <a:r>
              <a:rPr lang="cs-CZ" i="1" dirty="0" smtClean="0"/>
              <a:t>Tři orlí pera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Aj.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20700" y="927100"/>
            <a:ext cx="7404100" cy="5546852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 smtClean="0"/>
              <a:t>Jaroslav </a:t>
            </a:r>
            <a:r>
              <a:rPr lang="cs-CZ" b="1" u="sng" dirty="0" err="1" smtClean="0"/>
              <a:t>Foglar</a:t>
            </a:r>
            <a:r>
              <a:rPr lang="cs-CZ" b="1" u="sng" dirty="0" smtClean="0"/>
              <a:t> </a:t>
            </a:r>
            <a:r>
              <a:rPr lang="cs-CZ" dirty="0" smtClean="0"/>
              <a:t>(1907 – 1999)</a:t>
            </a:r>
          </a:p>
          <a:p>
            <a:pPr lvl="1"/>
            <a:r>
              <a:rPr lang="cs-CZ" dirty="0" smtClean="0"/>
              <a:t>„Jestřáb“</a:t>
            </a:r>
          </a:p>
          <a:p>
            <a:pPr lvl="1"/>
            <a:r>
              <a:rPr lang="cs-CZ" dirty="0" smtClean="0"/>
              <a:t>Vychovatel, redaktor, </a:t>
            </a:r>
          </a:p>
          <a:p>
            <a:pPr lvl="1">
              <a:buNone/>
            </a:pPr>
            <a:r>
              <a:rPr lang="cs-CZ" dirty="0" smtClean="0"/>
              <a:t>	šéfredaktor (Mladý hlasatel – </a:t>
            </a:r>
            <a:r>
              <a:rPr lang="cs-CZ" i="1" dirty="0" smtClean="0"/>
              <a:t>Záhada hlavolamu</a:t>
            </a:r>
            <a:r>
              <a:rPr lang="cs-CZ" dirty="0" smtClean="0"/>
              <a:t>; Vpřed; Junák), vedoucí oddílu, </a:t>
            </a:r>
          </a:p>
          <a:p>
            <a:pPr lvl="1">
              <a:buNone/>
            </a:pPr>
            <a:r>
              <a:rPr lang="cs-CZ" dirty="0" smtClean="0"/>
              <a:t>	redaktor </a:t>
            </a:r>
            <a:r>
              <a:rPr lang="cs-CZ" dirty="0" err="1" smtClean="0"/>
              <a:t>Melantrichu</a:t>
            </a:r>
            <a:endParaRPr lang="cs-CZ" dirty="0" smtClean="0"/>
          </a:p>
          <a:p>
            <a:pPr lvl="1"/>
            <a:r>
              <a:rPr lang="cs-CZ" i="1" dirty="0" smtClean="0"/>
              <a:t>Přístav volá </a:t>
            </a:r>
            <a:r>
              <a:rPr lang="cs-CZ" dirty="0" smtClean="0"/>
              <a:t>(1934)</a:t>
            </a:r>
          </a:p>
          <a:p>
            <a:pPr lvl="1"/>
            <a:r>
              <a:rPr lang="cs-CZ" i="1" dirty="0" smtClean="0"/>
              <a:t>Boj o první místo </a:t>
            </a:r>
            <a:r>
              <a:rPr lang="cs-CZ" dirty="0" smtClean="0"/>
              <a:t>(1936)</a:t>
            </a:r>
          </a:p>
          <a:p>
            <a:pPr lvl="1"/>
            <a:r>
              <a:rPr lang="cs-CZ" i="1" dirty="0" smtClean="0"/>
              <a:t>Hoši od Bobří řeky </a:t>
            </a:r>
            <a:r>
              <a:rPr lang="cs-CZ" dirty="0" smtClean="0"/>
              <a:t>(1937)</a:t>
            </a:r>
          </a:p>
          <a:p>
            <a:pPr lvl="1"/>
            <a:r>
              <a:rPr lang="cs-CZ" i="1" dirty="0" smtClean="0"/>
              <a:t>Chata v jezerní kotlině </a:t>
            </a:r>
            <a:r>
              <a:rPr lang="cs-CZ" dirty="0" smtClean="0"/>
              <a:t>(1939)</a:t>
            </a:r>
          </a:p>
          <a:p>
            <a:pPr lvl="1"/>
            <a:r>
              <a:rPr lang="cs-CZ" i="1" dirty="0" smtClean="0"/>
              <a:t>Historie Svorné sedmy </a:t>
            </a:r>
            <a:r>
              <a:rPr lang="cs-CZ" dirty="0" smtClean="0"/>
              <a:t>(1940)</a:t>
            </a:r>
          </a:p>
          <a:p>
            <a:pPr lvl="1"/>
            <a:r>
              <a:rPr lang="cs-CZ" i="1" dirty="0" smtClean="0"/>
              <a:t>Pod junáckou vlajkou </a:t>
            </a:r>
            <a:r>
              <a:rPr lang="cs-CZ" dirty="0" smtClean="0"/>
              <a:t>(1940)</a:t>
            </a:r>
          </a:p>
          <a:p>
            <a:pPr lvl="1"/>
            <a:r>
              <a:rPr lang="cs-CZ" i="1" dirty="0" smtClean="0"/>
              <a:t>Tábor v Sluneční zátoce </a:t>
            </a:r>
            <a:r>
              <a:rPr lang="cs-CZ" dirty="0" smtClean="0"/>
              <a:t>(1940)</a:t>
            </a:r>
          </a:p>
          <a:p>
            <a:pPr lvl="1"/>
            <a:r>
              <a:rPr lang="cs-CZ" i="1" dirty="0" smtClean="0"/>
              <a:t>Záhada hlavolamu </a:t>
            </a:r>
            <a:r>
              <a:rPr lang="cs-CZ" dirty="0" smtClean="0"/>
              <a:t>(1941)</a:t>
            </a:r>
          </a:p>
          <a:p>
            <a:pPr lvl="1"/>
            <a:r>
              <a:rPr lang="cs-CZ" i="1" dirty="0" smtClean="0"/>
              <a:t>Když duben přichází </a:t>
            </a:r>
            <a:r>
              <a:rPr lang="cs-CZ" dirty="0" smtClean="0"/>
              <a:t>(1944)</a:t>
            </a:r>
          </a:p>
          <a:p>
            <a:endParaRPr lang="cs-CZ" dirty="0"/>
          </a:p>
        </p:txBody>
      </p:sp>
      <p:pic>
        <p:nvPicPr>
          <p:cNvPr id="4" name="Obrázek 3" descr="fogla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348880"/>
            <a:ext cx="3164954" cy="4328142"/>
          </a:xfrm>
          <a:prstGeom prst="rect">
            <a:avLst/>
          </a:prstGeom>
        </p:spPr>
      </p:pic>
      <p:pic>
        <p:nvPicPr>
          <p:cNvPr id="5" name="Obrázek 4" descr="Podpis_Jaroslav_Fogla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4246069" cy="938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859216" cy="5407152"/>
          </a:xfrm>
        </p:spPr>
        <p:txBody>
          <a:bodyPr/>
          <a:lstStyle/>
          <a:p>
            <a:pPr lvl="1"/>
            <a:r>
              <a:rPr lang="cs-CZ" u="sng" dirty="0" smtClean="0"/>
              <a:t>Základní kompoziční typy:</a:t>
            </a:r>
          </a:p>
          <a:p>
            <a:pPr lvl="2">
              <a:buNone/>
            </a:pPr>
            <a:endParaRPr lang="cs-CZ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971600" y="1324992"/>
          <a:ext cx="705678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0" y="1168400"/>
            <a:ext cx="7086600" cy="5305552"/>
          </a:xfrm>
        </p:spPr>
        <p:txBody>
          <a:bodyPr/>
          <a:lstStyle/>
          <a:p>
            <a:pPr lvl="1"/>
            <a:r>
              <a:rPr lang="cs-CZ" sz="1800" i="1" dirty="0" smtClean="0"/>
              <a:t>Stínadla se bouří </a:t>
            </a:r>
            <a:r>
              <a:rPr lang="cs-CZ" sz="1800" dirty="0" smtClean="0"/>
              <a:t>(1947)</a:t>
            </a:r>
          </a:p>
          <a:p>
            <a:pPr lvl="1"/>
            <a:r>
              <a:rPr lang="cs-CZ" sz="1800" i="1" dirty="0" smtClean="0"/>
              <a:t>Tajemná </a:t>
            </a:r>
            <a:r>
              <a:rPr lang="cs-CZ" sz="1800" i="1" dirty="0" err="1" smtClean="0"/>
              <a:t>řásnovka</a:t>
            </a:r>
            <a:r>
              <a:rPr lang="cs-CZ" sz="1800" i="1" dirty="0" smtClean="0"/>
              <a:t> </a:t>
            </a:r>
            <a:r>
              <a:rPr lang="cs-CZ" sz="1800" dirty="0" smtClean="0"/>
              <a:t>(1965)</a:t>
            </a:r>
          </a:p>
          <a:p>
            <a:pPr lvl="1"/>
            <a:r>
              <a:rPr lang="cs-CZ" sz="1800" i="1" dirty="0" smtClean="0"/>
              <a:t>Poklad Černého delfína </a:t>
            </a:r>
            <a:r>
              <a:rPr lang="cs-CZ" sz="1800" dirty="0" smtClean="0"/>
              <a:t>(1967)</a:t>
            </a:r>
          </a:p>
          <a:p>
            <a:pPr lvl="1"/>
            <a:r>
              <a:rPr lang="cs-CZ" sz="1800" i="1" dirty="0" smtClean="0"/>
              <a:t>Tajemství velkého </a:t>
            </a:r>
            <a:r>
              <a:rPr lang="cs-CZ" sz="1800" i="1" dirty="0" err="1" smtClean="0"/>
              <a:t>Vonta</a:t>
            </a:r>
            <a:r>
              <a:rPr lang="cs-CZ" sz="1800" i="1" dirty="0" smtClean="0"/>
              <a:t> </a:t>
            </a:r>
            <a:r>
              <a:rPr lang="cs-CZ" sz="1800" dirty="0" smtClean="0"/>
              <a:t>(1986 české vydání v Německu, u nás 1992)</a:t>
            </a:r>
          </a:p>
          <a:p>
            <a:pPr lvl="1"/>
            <a:endParaRPr lang="cs-CZ" sz="1800" dirty="0" smtClean="0"/>
          </a:p>
          <a:p>
            <a:pPr lvl="1"/>
            <a:r>
              <a:rPr lang="cs-CZ" sz="1800" dirty="0" smtClean="0"/>
              <a:t>Soubory her, návodů, popisků (např. </a:t>
            </a:r>
            <a:r>
              <a:rPr lang="cs-CZ" sz="1800" i="1" dirty="0" smtClean="0"/>
              <a:t>Zápisník 13 bobříků</a:t>
            </a:r>
            <a:r>
              <a:rPr lang="cs-CZ" sz="1800" dirty="0" smtClean="0"/>
              <a:t>, </a:t>
            </a:r>
            <a:r>
              <a:rPr lang="cs-CZ" sz="1800" i="1" dirty="0" smtClean="0"/>
              <a:t>Skautské hry v přírodě</a:t>
            </a:r>
            <a:r>
              <a:rPr lang="cs-CZ" sz="1800" dirty="0" smtClean="0"/>
              <a:t>) – často s Milošem Zapletalem</a:t>
            </a:r>
          </a:p>
          <a:p>
            <a:pPr lvl="1"/>
            <a:r>
              <a:rPr lang="cs-CZ" sz="1800" dirty="0" smtClean="0"/>
              <a:t>Audio(vizuální) podoba jeho děl: </a:t>
            </a:r>
            <a:r>
              <a:rPr lang="cs-CZ" sz="1800" i="1" dirty="0" smtClean="0"/>
              <a:t>Záhada hlavolamu </a:t>
            </a:r>
            <a:r>
              <a:rPr lang="cs-CZ" sz="1800" dirty="0" smtClean="0"/>
              <a:t>(1969 seriál, 1993 film), </a:t>
            </a:r>
            <a:r>
              <a:rPr lang="cs-CZ" sz="1800" i="1" dirty="0" smtClean="0"/>
              <a:t>Stínadla se bouří </a:t>
            </a:r>
            <a:r>
              <a:rPr lang="cs-CZ" sz="1800" dirty="0" smtClean="0"/>
              <a:t>(rozhlas</a:t>
            </a:r>
            <a:r>
              <a:rPr lang="cs-CZ" dirty="0" smtClean="0"/>
              <a:t>. seriál)</a:t>
            </a:r>
            <a:endParaRPr lang="cs-CZ" dirty="0"/>
          </a:p>
        </p:txBody>
      </p:sp>
      <p:pic>
        <p:nvPicPr>
          <p:cNvPr id="4" name="Obrázek 3" descr="200605271338_Bojoprvni_obalk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797152"/>
            <a:ext cx="1304544" cy="1828800"/>
          </a:xfrm>
          <a:prstGeom prst="rect">
            <a:avLst/>
          </a:prstGeom>
        </p:spPr>
      </p:pic>
      <p:pic>
        <p:nvPicPr>
          <p:cNvPr id="5" name="Obrázek 4" descr="img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797152"/>
            <a:ext cx="1279462" cy="1822981"/>
          </a:xfrm>
          <a:prstGeom prst="rect">
            <a:avLst/>
          </a:prstGeom>
        </p:spPr>
      </p:pic>
      <p:pic>
        <p:nvPicPr>
          <p:cNvPr id="7" name="Obrázek 6" descr="Jezek%20v%20kleci%20z%20filmu%20z%20roku%201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476672"/>
            <a:ext cx="1331789" cy="1639125"/>
          </a:xfrm>
          <a:prstGeom prst="rect">
            <a:avLst/>
          </a:prstGeom>
        </p:spPr>
      </p:pic>
      <p:pic>
        <p:nvPicPr>
          <p:cNvPr id="8" name="Obrázek 7" descr="daf138958a_61288579_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797152"/>
            <a:ext cx="1372701" cy="1800200"/>
          </a:xfrm>
          <a:prstGeom prst="rect">
            <a:avLst/>
          </a:prstGeom>
        </p:spPr>
      </p:pic>
      <p:pic>
        <p:nvPicPr>
          <p:cNvPr id="9" name="Obrázek 8" descr="phpT1yhR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4797152"/>
            <a:ext cx="1296144" cy="1803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Juná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63828" y="1446064"/>
            <a:ext cx="2951564" cy="4176464"/>
          </a:xfrm>
        </p:spPr>
      </p:pic>
      <p:pic>
        <p:nvPicPr>
          <p:cNvPr id="5" name="Obrázek 4" descr="Mladý hlasa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57676"/>
            <a:ext cx="2374106" cy="3334300"/>
          </a:xfrm>
          <a:prstGeom prst="rect">
            <a:avLst/>
          </a:prstGeom>
        </p:spPr>
      </p:pic>
      <p:pic>
        <p:nvPicPr>
          <p:cNvPr id="6" name="Obrázek 5" descr="Vpř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7804" y="3187700"/>
            <a:ext cx="2504409" cy="3517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79500"/>
            <a:ext cx="7467600" cy="5394452"/>
          </a:xfrm>
        </p:spPr>
        <p:txBody>
          <a:bodyPr>
            <a:normAutofit/>
          </a:bodyPr>
          <a:lstStyle/>
          <a:p>
            <a:pPr lvl="7"/>
            <a:r>
              <a:rPr lang="cs-CZ" sz="2000" b="1" u="sng" dirty="0" smtClean="0">
                <a:solidFill>
                  <a:schemeClr val="tx1"/>
                </a:solidFill>
              </a:rPr>
              <a:t>Jaroslav Novák </a:t>
            </a:r>
            <a:r>
              <a:rPr lang="cs-CZ" sz="2000" dirty="0" smtClean="0">
                <a:solidFill>
                  <a:schemeClr val="tx1"/>
                </a:solidFill>
              </a:rPr>
              <a:t>(1894 – 1965)</a:t>
            </a:r>
          </a:p>
          <a:p>
            <a:pPr lvl="8"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„Braťka“</a:t>
            </a:r>
          </a:p>
          <a:p>
            <a:pPr lvl="8"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„vodácký </a:t>
            </a:r>
            <a:r>
              <a:rPr lang="cs-CZ" dirty="0" err="1" smtClean="0">
                <a:solidFill>
                  <a:schemeClr val="tx1"/>
                </a:solidFill>
              </a:rPr>
              <a:t>Foglar</a:t>
            </a:r>
            <a:r>
              <a:rPr lang="cs-CZ" dirty="0" smtClean="0">
                <a:solidFill>
                  <a:schemeClr val="tx1"/>
                </a:solidFill>
              </a:rPr>
              <a:t>“</a:t>
            </a:r>
          </a:p>
          <a:p>
            <a:pPr lvl="8">
              <a:lnSpc>
                <a:spcPct val="150000"/>
              </a:lnSpc>
            </a:pPr>
            <a:r>
              <a:rPr lang="cs-CZ" dirty="0" smtClean="0">
                <a:solidFill>
                  <a:schemeClr val="tx1"/>
                </a:solidFill>
              </a:rPr>
              <a:t>Redaktor a šéfredaktor časopisu Junák</a:t>
            </a:r>
          </a:p>
          <a:p>
            <a:pPr lvl="8">
              <a:lnSpc>
                <a:spcPct val="150000"/>
              </a:lnSpc>
            </a:pPr>
            <a:r>
              <a:rPr lang="cs-CZ" i="1" dirty="0" smtClean="0">
                <a:solidFill>
                  <a:schemeClr val="tx1"/>
                </a:solidFill>
              </a:rPr>
              <a:t>Skautská srdce </a:t>
            </a:r>
            <a:r>
              <a:rPr lang="cs-CZ" dirty="0" smtClean="0">
                <a:solidFill>
                  <a:schemeClr val="tx1"/>
                </a:solidFill>
              </a:rPr>
              <a:t>(1935, 1947 jako </a:t>
            </a:r>
            <a:r>
              <a:rPr lang="cs-CZ" i="1" dirty="0" smtClean="0">
                <a:solidFill>
                  <a:schemeClr val="tx1"/>
                </a:solidFill>
              </a:rPr>
              <a:t>Statečná srdce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8">
              <a:lnSpc>
                <a:spcPct val="150000"/>
              </a:lnSpc>
            </a:pPr>
            <a:r>
              <a:rPr lang="cs-CZ" i="1" dirty="0" smtClean="0">
                <a:solidFill>
                  <a:schemeClr val="tx1"/>
                </a:solidFill>
              </a:rPr>
              <a:t>Pod bílými plachtami </a:t>
            </a:r>
            <a:r>
              <a:rPr lang="cs-CZ" dirty="0" smtClean="0">
                <a:solidFill>
                  <a:schemeClr val="tx1"/>
                </a:solidFill>
              </a:rPr>
              <a:t>(1936)</a:t>
            </a:r>
          </a:p>
          <a:p>
            <a:pPr lvl="8">
              <a:lnSpc>
                <a:spcPct val="150000"/>
              </a:lnSpc>
            </a:pPr>
            <a:r>
              <a:rPr lang="cs-CZ" i="1" dirty="0" smtClean="0">
                <a:solidFill>
                  <a:schemeClr val="tx1"/>
                </a:solidFill>
              </a:rPr>
              <a:t>Zelené jezero </a:t>
            </a:r>
            <a:r>
              <a:rPr lang="cs-CZ" dirty="0" smtClean="0">
                <a:solidFill>
                  <a:schemeClr val="tx1"/>
                </a:solidFill>
              </a:rPr>
              <a:t>(1939)</a:t>
            </a:r>
          </a:p>
          <a:p>
            <a:pPr lvl="8">
              <a:lnSpc>
                <a:spcPct val="150000"/>
              </a:lnSpc>
            </a:pPr>
            <a:r>
              <a:rPr lang="cs-CZ" i="1" dirty="0" smtClean="0">
                <a:solidFill>
                  <a:schemeClr val="tx1"/>
                </a:solidFill>
              </a:rPr>
              <a:t>Vláďa Nebojsa </a:t>
            </a:r>
            <a:r>
              <a:rPr lang="cs-CZ" dirty="0" smtClean="0">
                <a:solidFill>
                  <a:schemeClr val="tx1"/>
                </a:solidFill>
              </a:rPr>
              <a:t>(1942)</a:t>
            </a:r>
          </a:p>
          <a:p>
            <a:pPr lvl="8">
              <a:lnSpc>
                <a:spcPct val="150000"/>
              </a:lnSpc>
            </a:pPr>
            <a:r>
              <a:rPr lang="cs-CZ" i="1" dirty="0" smtClean="0">
                <a:solidFill>
                  <a:schemeClr val="tx1"/>
                </a:solidFill>
              </a:rPr>
              <a:t>Bílá ruka</a:t>
            </a:r>
            <a:r>
              <a:rPr lang="cs-CZ" dirty="0" smtClean="0">
                <a:solidFill>
                  <a:schemeClr val="tx1"/>
                </a:solidFill>
              </a:rPr>
              <a:t> (1944) aj.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 descr="jaroslav_novak_bra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842" y="1079500"/>
            <a:ext cx="1668062" cy="2368648"/>
          </a:xfrm>
          <a:prstGeom prst="rect">
            <a:avLst/>
          </a:prstGeom>
        </p:spPr>
      </p:pic>
      <p:pic>
        <p:nvPicPr>
          <p:cNvPr id="5" name="Obrázek 4" descr="Novak-Zelene_jez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019" y="3771900"/>
            <a:ext cx="1601972" cy="227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E) Prózy s detektivními a dobrodružnými motivy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Inspirace:</a:t>
            </a:r>
          </a:p>
          <a:p>
            <a:pPr lvl="1"/>
            <a:r>
              <a:rPr lang="cs-CZ" dirty="0" smtClean="0"/>
              <a:t>Dětská detektivka </a:t>
            </a:r>
            <a:r>
              <a:rPr lang="cs-CZ" b="1" dirty="0" smtClean="0"/>
              <a:t>E. </a:t>
            </a:r>
            <a:r>
              <a:rPr lang="cs-CZ" b="1" dirty="0" err="1" smtClean="0"/>
              <a:t>Kästnera</a:t>
            </a:r>
            <a:endParaRPr lang="cs-CZ" b="1" dirty="0" smtClean="0"/>
          </a:p>
          <a:p>
            <a:pPr lvl="1"/>
            <a:r>
              <a:rPr lang="cs-CZ" dirty="0" smtClean="0"/>
              <a:t>Klasikové světové detektivky (např. </a:t>
            </a:r>
            <a:r>
              <a:rPr lang="cs-CZ" b="1" dirty="0" smtClean="0"/>
              <a:t>E. </a:t>
            </a:r>
            <a:r>
              <a:rPr lang="cs-CZ" b="1" dirty="0" err="1" smtClean="0"/>
              <a:t>Wallace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Autoři:</a:t>
            </a:r>
          </a:p>
          <a:p>
            <a:pPr lvl="1"/>
            <a:r>
              <a:rPr lang="cs-CZ" b="1" dirty="0" smtClean="0"/>
              <a:t>Václav Řezáč</a:t>
            </a:r>
          </a:p>
          <a:p>
            <a:pPr lvl="1"/>
            <a:r>
              <a:rPr lang="cs-CZ" b="1" dirty="0" smtClean="0"/>
              <a:t>Eduard </a:t>
            </a:r>
            <a:r>
              <a:rPr lang="cs-CZ" b="1" dirty="0" err="1" smtClean="0"/>
              <a:t>Fiker</a:t>
            </a:r>
            <a:endParaRPr lang="cs-CZ" b="1" dirty="0" smtClean="0"/>
          </a:p>
          <a:p>
            <a:pPr lvl="1"/>
            <a:r>
              <a:rPr lang="cs-CZ" b="1" dirty="0" smtClean="0"/>
              <a:t>František Langer</a:t>
            </a:r>
          </a:p>
          <a:p>
            <a:pPr lvl="1"/>
            <a:endParaRPr lang="cs-CZ" dirty="0" smtClean="0"/>
          </a:p>
        </p:txBody>
      </p:sp>
      <p:pic>
        <p:nvPicPr>
          <p:cNvPr id="4" name="Obrázek 3" descr="emil%20020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9984" y="3695576"/>
            <a:ext cx="1704885" cy="2139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>
            <a:normAutofit fontScale="77500" lnSpcReduction="20000"/>
          </a:bodyPr>
          <a:lstStyle/>
          <a:p>
            <a:pPr lvl="7">
              <a:lnSpc>
                <a:spcPct val="150000"/>
              </a:lnSpc>
            </a:pPr>
            <a:r>
              <a:rPr lang="cs-CZ" sz="2800" b="1" u="sng" dirty="0" smtClean="0">
                <a:solidFill>
                  <a:schemeClr val="tx1"/>
                </a:solidFill>
              </a:rPr>
              <a:t>Václav Řezáč </a:t>
            </a:r>
            <a:r>
              <a:rPr lang="cs-CZ" sz="2400" dirty="0" smtClean="0">
                <a:solidFill>
                  <a:schemeClr val="tx1"/>
                </a:solidFill>
              </a:rPr>
              <a:t>(1901 – 1956)</a:t>
            </a:r>
          </a:p>
          <a:p>
            <a:pPr lvl="8">
              <a:lnSpc>
                <a:spcPct val="15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Vlastním jménem Václav Voňavka</a:t>
            </a:r>
          </a:p>
          <a:p>
            <a:pPr lvl="8">
              <a:lnSpc>
                <a:spcPct val="15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Spisovatel, novinář, vedoucí filmové dramaturgické skupiny, ředitel nakladatelství Československý spisovatel</a:t>
            </a:r>
          </a:p>
          <a:p>
            <a:pPr lvl="8">
              <a:lnSpc>
                <a:spcPct val="150000"/>
              </a:lnSpc>
            </a:pPr>
            <a:r>
              <a:rPr lang="cs-CZ" sz="2400" i="1" dirty="0" smtClean="0">
                <a:solidFill>
                  <a:schemeClr val="tx1"/>
                </a:solidFill>
              </a:rPr>
              <a:t>Kluci, hurá za ním!</a:t>
            </a:r>
            <a:r>
              <a:rPr lang="cs-CZ" sz="2400" dirty="0" smtClean="0">
                <a:solidFill>
                  <a:schemeClr val="tx1"/>
                </a:solidFill>
              </a:rPr>
              <a:t> (1933)</a:t>
            </a:r>
          </a:p>
          <a:p>
            <a:pPr lvl="8">
              <a:lnSpc>
                <a:spcPct val="150000"/>
              </a:lnSpc>
            </a:pPr>
            <a:r>
              <a:rPr lang="cs-CZ" sz="2400" i="1" dirty="0" smtClean="0">
                <a:solidFill>
                  <a:schemeClr val="tx1"/>
                </a:solidFill>
              </a:rPr>
              <a:t>Poplach v Kovářské uličce </a:t>
            </a:r>
            <a:r>
              <a:rPr lang="cs-CZ" sz="2400" dirty="0" smtClean="0">
                <a:solidFill>
                  <a:schemeClr val="tx1"/>
                </a:solidFill>
              </a:rPr>
              <a:t>(1934)</a:t>
            </a:r>
          </a:p>
          <a:p>
            <a:pPr lvl="8">
              <a:lnSpc>
                <a:spcPct val="150000"/>
              </a:lnSpc>
            </a:pPr>
            <a:r>
              <a:rPr lang="cs-CZ" sz="2400" i="1" dirty="0" smtClean="0">
                <a:solidFill>
                  <a:schemeClr val="tx1"/>
                </a:solidFill>
              </a:rPr>
              <a:t>Čarovné dědictví </a:t>
            </a:r>
            <a:r>
              <a:rPr lang="cs-CZ" sz="2400" dirty="0" smtClean="0">
                <a:solidFill>
                  <a:schemeClr val="tx1"/>
                </a:solidFill>
              </a:rPr>
              <a:t>(1939)</a:t>
            </a:r>
          </a:p>
          <a:p>
            <a:pPr lvl="8">
              <a:lnSpc>
                <a:spcPct val="150000"/>
              </a:lnSpc>
            </a:pPr>
            <a:r>
              <a:rPr lang="cs-CZ" sz="2400" i="1" dirty="0" smtClean="0">
                <a:solidFill>
                  <a:schemeClr val="tx1"/>
                </a:solidFill>
              </a:rPr>
              <a:t>Pohádky</a:t>
            </a:r>
            <a:r>
              <a:rPr lang="cs-CZ" sz="2400" dirty="0" smtClean="0">
                <a:solidFill>
                  <a:schemeClr val="tx1"/>
                </a:solidFill>
              </a:rPr>
              <a:t> (knižně posmrtně 1957)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Obrázek 3" descr="Řezá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720" y="1115740"/>
            <a:ext cx="1584176" cy="2217846"/>
          </a:xfrm>
          <a:prstGeom prst="rect">
            <a:avLst/>
          </a:prstGeom>
        </p:spPr>
      </p:pic>
      <p:pic>
        <p:nvPicPr>
          <p:cNvPr id="5" name="Obrázek 4" descr="Klu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5"/>
            <a:ext cx="1250882" cy="1728192"/>
          </a:xfrm>
          <a:prstGeom prst="rect">
            <a:avLst/>
          </a:prstGeom>
        </p:spPr>
      </p:pic>
      <p:pic>
        <p:nvPicPr>
          <p:cNvPr id="6" name="Obrázek 5" descr="Popl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429218"/>
            <a:ext cx="1440160" cy="204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00100" y="1066800"/>
            <a:ext cx="7124700" cy="5407152"/>
          </a:xfrm>
        </p:spPr>
        <p:txBody>
          <a:bodyPr/>
          <a:lstStyle/>
          <a:p>
            <a:r>
              <a:rPr lang="cs-CZ" b="1" u="sng" dirty="0" smtClean="0"/>
              <a:t>Eduard </a:t>
            </a:r>
            <a:r>
              <a:rPr lang="cs-CZ" b="1" u="sng" dirty="0" err="1" smtClean="0"/>
              <a:t>Fiker</a:t>
            </a:r>
            <a:r>
              <a:rPr lang="cs-CZ" b="1" u="sng" dirty="0" smtClean="0"/>
              <a:t> </a:t>
            </a:r>
            <a:r>
              <a:rPr lang="cs-CZ" dirty="0" smtClean="0"/>
              <a:t>(1902 – 1961)</a:t>
            </a:r>
          </a:p>
          <a:p>
            <a:pPr lvl="1"/>
            <a:r>
              <a:rPr lang="cs-CZ" dirty="0" smtClean="0"/>
              <a:t>Strojní inženýr, houslista, spisovatel, filmový scenárista</a:t>
            </a:r>
          </a:p>
          <a:p>
            <a:pPr lvl="1"/>
            <a:r>
              <a:rPr lang="cs-CZ" dirty="0" smtClean="0"/>
              <a:t>Psal detektivky i pro dospělé</a:t>
            </a:r>
          </a:p>
          <a:p>
            <a:pPr lvl="1"/>
            <a:r>
              <a:rPr lang="cs-CZ" dirty="0" smtClean="0"/>
              <a:t>Intencionálně pro mládež:</a:t>
            </a:r>
          </a:p>
          <a:p>
            <a:pPr lvl="2"/>
            <a:r>
              <a:rPr lang="cs-CZ" i="1" dirty="0" smtClean="0"/>
              <a:t>Černý blesk </a:t>
            </a:r>
            <a:r>
              <a:rPr lang="cs-CZ" dirty="0" smtClean="0"/>
              <a:t>(1937)</a:t>
            </a:r>
          </a:p>
          <a:p>
            <a:pPr lvl="2"/>
            <a:r>
              <a:rPr lang="cs-CZ" i="1" dirty="0" smtClean="0"/>
              <a:t>Tajemný dům </a:t>
            </a:r>
            <a:r>
              <a:rPr lang="cs-CZ" dirty="0" smtClean="0"/>
              <a:t>(1937)</a:t>
            </a:r>
          </a:p>
          <a:p>
            <a:pPr lvl="2"/>
            <a:r>
              <a:rPr lang="cs-CZ" i="1" dirty="0" err="1" smtClean="0"/>
              <a:t>Jeníkovo</a:t>
            </a:r>
            <a:r>
              <a:rPr lang="cs-CZ" i="1" dirty="0" smtClean="0"/>
              <a:t> dobrodružství </a:t>
            </a:r>
            <a:r>
              <a:rPr lang="cs-CZ" dirty="0" smtClean="0"/>
              <a:t>(1943)</a:t>
            </a:r>
          </a:p>
          <a:p>
            <a:pPr lvl="1"/>
            <a:endParaRPr lang="cs-CZ" dirty="0"/>
          </a:p>
        </p:txBody>
      </p:sp>
      <p:pic>
        <p:nvPicPr>
          <p:cNvPr id="4" name="Obrázek 3" descr="fiker_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5916" y="2057400"/>
            <a:ext cx="2116585" cy="1932062"/>
          </a:xfrm>
          <a:prstGeom prst="rect">
            <a:avLst/>
          </a:prstGeom>
        </p:spPr>
      </p:pic>
      <p:pic>
        <p:nvPicPr>
          <p:cNvPr id="5" name="Obrázek 4" descr="Černý ble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574" y="4267200"/>
            <a:ext cx="1527763" cy="2245811"/>
          </a:xfrm>
          <a:prstGeom prst="rect">
            <a:avLst/>
          </a:prstGeom>
        </p:spPr>
      </p:pic>
      <p:pic>
        <p:nvPicPr>
          <p:cNvPr id="6" name="Obrázek 5" descr="Jeníkovo dobrodružství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8549" y="4559300"/>
            <a:ext cx="1469212" cy="205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92200"/>
            <a:ext cx="7467600" cy="5381752"/>
          </a:xfrm>
        </p:spPr>
        <p:txBody>
          <a:bodyPr/>
          <a:lstStyle/>
          <a:p>
            <a:r>
              <a:rPr lang="cs-CZ" b="1" u="sng" dirty="0" smtClean="0"/>
              <a:t>František Langer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Bratrstvo bílého klíče </a:t>
            </a:r>
            <a:r>
              <a:rPr lang="cs-CZ" dirty="0" smtClean="0"/>
              <a:t>(1934)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Děti a dýka</a:t>
            </a:r>
            <a:r>
              <a:rPr lang="cs-CZ" dirty="0" smtClean="0"/>
              <a:t> (1942 v Londýně, u nás 1946) – </a:t>
            </a:r>
            <a:r>
              <a:rPr lang="cs-CZ" sz="1200" dirty="0" smtClean="0"/>
              <a:t>viz příští hodina</a:t>
            </a:r>
            <a:endParaRPr lang="cs-CZ" sz="1200" dirty="0"/>
          </a:p>
        </p:txBody>
      </p:sp>
      <p:pic>
        <p:nvPicPr>
          <p:cNvPr id="4" name="Obrázek 3" descr="Děti a dý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8816" y="2988196"/>
            <a:ext cx="2228850" cy="3333750"/>
          </a:xfrm>
          <a:prstGeom prst="rect">
            <a:avLst/>
          </a:prstGeom>
        </p:spPr>
      </p:pic>
      <p:pic>
        <p:nvPicPr>
          <p:cNvPr id="5" name="Obrázek 4" descr="Bratrst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7341" y="3225305"/>
            <a:ext cx="2088232" cy="3116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F) Příběhová próza s historickou tematikou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Autoři:</a:t>
            </a:r>
          </a:p>
          <a:p>
            <a:pPr lvl="1">
              <a:lnSpc>
                <a:spcPct val="200000"/>
              </a:lnSpc>
            </a:pPr>
            <a:r>
              <a:rPr lang="cs-CZ" b="1" dirty="0" smtClean="0"/>
              <a:t>Eduard </a:t>
            </a:r>
            <a:r>
              <a:rPr lang="cs-CZ" b="1" dirty="0" err="1" smtClean="0"/>
              <a:t>Štorch</a:t>
            </a:r>
            <a:r>
              <a:rPr lang="cs-CZ" b="1" dirty="0" smtClean="0"/>
              <a:t> </a:t>
            </a:r>
            <a:r>
              <a:rPr lang="cs-CZ" sz="1400" dirty="0" smtClean="0"/>
              <a:t>– v této době stále publikoval a byl oblíbený</a:t>
            </a:r>
          </a:p>
          <a:p>
            <a:pPr lvl="1">
              <a:lnSpc>
                <a:spcPct val="200000"/>
              </a:lnSpc>
            </a:pPr>
            <a:r>
              <a:rPr lang="cs-CZ" b="1" dirty="0" smtClean="0"/>
              <a:t>Jaromír John</a:t>
            </a:r>
          </a:p>
          <a:p>
            <a:pPr lvl="1">
              <a:lnSpc>
                <a:spcPct val="200000"/>
              </a:lnSpc>
            </a:pPr>
            <a:r>
              <a:rPr lang="cs-CZ" b="1" dirty="0" smtClean="0"/>
              <a:t>Jaroslav Janouch</a:t>
            </a:r>
          </a:p>
          <a:p>
            <a:pPr lvl="1">
              <a:lnSpc>
                <a:spcPct val="200000"/>
              </a:lnSpc>
            </a:pPr>
            <a:r>
              <a:rPr lang="cs-CZ" b="1" dirty="0" smtClean="0"/>
              <a:t>Vladimír Drnák</a:t>
            </a:r>
          </a:p>
          <a:p>
            <a:pPr lvl="1">
              <a:lnSpc>
                <a:spcPct val="200000"/>
              </a:lnSpc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041400"/>
            <a:ext cx="7239000" cy="5432552"/>
          </a:xfrm>
        </p:spPr>
        <p:txBody>
          <a:bodyPr>
            <a:normAutofit lnSpcReduction="10000"/>
          </a:bodyPr>
          <a:lstStyle/>
          <a:p>
            <a:pPr lvl="6"/>
            <a:r>
              <a:rPr lang="cs-CZ" sz="2400" b="1" u="sng" dirty="0" smtClean="0">
                <a:solidFill>
                  <a:schemeClr val="tx1"/>
                </a:solidFill>
              </a:rPr>
              <a:t>Eduard </a:t>
            </a:r>
            <a:r>
              <a:rPr lang="cs-CZ" sz="2400" b="1" u="sng" dirty="0" err="1" smtClean="0">
                <a:solidFill>
                  <a:schemeClr val="tx1"/>
                </a:solidFill>
              </a:rPr>
              <a:t>Štorch</a:t>
            </a:r>
            <a:r>
              <a:rPr lang="cs-CZ" sz="2400" b="1" u="sng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(1878 – 1956)</a:t>
            </a:r>
          </a:p>
          <a:p>
            <a:pPr lvl="7"/>
            <a:r>
              <a:rPr lang="cs-CZ" sz="1800" u="sng" dirty="0" smtClean="0">
                <a:solidFill>
                  <a:schemeClr val="tx1"/>
                </a:solidFill>
              </a:rPr>
              <a:t>Pravěk</a:t>
            </a:r>
            <a:r>
              <a:rPr lang="cs-CZ" sz="1800" dirty="0" smtClean="0">
                <a:solidFill>
                  <a:schemeClr val="tx1"/>
                </a:solidFill>
              </a:rPr>
              <a:t>: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Lovci mamutů </a:t>
            </a:r>
            <a:r>
              <a:rPr lang="cs-CZ" sz="1800" dirty="0" smtClean="0">
                <a:solidFill>
                  <a:schemeClr val="tx1"/>
                </a:solidFill>
              </a:rPr>
              <a:t>(1918, </a:t>
            </a:r>
            <a:r>
              <a:rPr lang="cs-CZ" sz="1800" dirty="0" err="1" smtClean="0">
                <a:solidFill>
                  <a:schemeClr val="tx1"/>
                </a:solidFill>
              </a:rPr>
              <a:t>roz</a:t>
            </a:r>
            <a:r>
              <a:rPr lang="cs-CZ" sz="1800" dirty="0" smtClean="0">
                <a:solidFill>
                  <a:schemeClr val="tx1"/>
                </a:solidFill>
              </a:rPr>
              <a:t>. 1937, přepracoval jako </a:t>
            </a:r>
            <a:r>
              <a:rPr lang="cs-CZ" sz="1800" i="1" dirty="0" smtClean="0">
                <a:solidFill>
                  <a:schemeClr val="tx1"/>
                </a:solidFill>
              </a:rPr>
              <a:t>Lovci mamutů na Bílé skále</a:t>
            </a:r>
            <a:r>
              <a:rPr lang="cs-CZ" sz="1800" dirty="0" smtClean="0">
                <a:solidFill>
                  <a:schemeClr val="tx1"/>
                </a:solidFill>
              </a:rPr>
              <a:t>, 1946)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V šeru dávných věků </a:t>
            </a:r>
            <a:r>
              <a:rPr lang="cs-CZ" sz="1800" dirty="0" smtClean="0">
                <a:solidFill>
                  <a:schemeClr val="tx1"/>
                </a:solidFill>
              </a:rPr>
              <a:t>(1920)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Osada havranů</a:t>
            </a:r>
            <a:r>
              <a:rPr lang="cs-CZ" sz="1800" dirty="0" smtClean="0">
                <a:solidFill>
                  <a:schemeClr val="tx1"/>
                </a:solidFill>
              </a:rPr>
              <a:t> (1930, </a:t>
            </a:r>
            <a:r>
              <a:rPr lang="cs-CZ" sz="1800" dirty="0" err="1" smtClean="0">
                <a:solidFill>
                  <a:schemeClr val="tx1"/>
                </a:solidFill>
              </a:rPr>
              <a:t>roz</a:t>
            </a:r>
            <a:r>
              <a:rPr lang="cs-CZ" sz="1800" dirty="0" smtClean="0">
                <a:solidFill>
                  <a:schemeClr val="tx1"/>
                </a:solidFill>
              </a:rPr>
              <a:t>. o </a:t>
            </a:r>
            <a:r>
              <a:rPr lang="cs-CZ" sz="1800" i="1" dirty="0" smtClean="0">
                <a:solidFill>
                  <a:schemeClr val="tx1"/>
                </a:solidFill>
              </a:rPr>
              <a:t>Volání rodu</a:t>
            </a:r>
            <a:r>
              <a:rPr lang="cs-CZ" sz="1800" dirty="0" smtClean="0">
                <a:solidFill>
                  <a:schemeClr val="tx1"/>
                </a:solidFill>
              </a:rPr>
              <a:t>, 1954)</a:t>
            </a:r>
          </a:p>
          <a:p>
            <a:pPr lvl="8"/>
            <a:r>
              <a:rPr lang="cs-CZ" sz="1800" i="1" dirty="0" err="1" smtClean="0">
                <a:solidFill>
                  <a:schemeClr val="tx1"/>
                </a:solidFill>
              </a:rPr>
              <a:t>Minehava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(1950)</a:t>
            </a:r>
          </a:p>
          <a:p>
            <a:pPr lvl="8"/>
            <a:r>
              <a:rPr lang="cs-CZ" sz="1800" dirty="0" smtClean="0">
                <a:solidFill>
                  <a:schemeClr val="tx1"/>
                </a:solidFill>
              </a:rPr>
              <a:t>Aj.</a:t>
            </a:r>
          </a:p>
          <a:p>
            <a:pPr lvl="7"/>
            <a:r>
              <a:rPr lang="cs-CZ" sz="1800" u="sng" dirty="0" smtClean="0">
                <a:solidFill>
                  <a:schemeClr val="tx1"/>
                </a:solidFill>
              </a:rPr>
              <a:t>České dějiny</a:t>
            </a:r>
            <a:r>
              <a:rPr lang="cs-CZ" sz="1800" dirty="0" smtClean="0">
                <a:solidFill>
                  <a:schemeClr val="tx1"/>
                </a:solidFill>
              </a:rPr>
              <a:t>: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Zlomený meč </a:t>
            </a:r>
            <a:r>
              <a:rPr lang="cs-CZ" sz="1800" dirty="0" smtClean="0">
                <a:solidFill>
                  <a:schemeClr val="tx1"/>
                </a:solidFill>
              </a:rPr>
              <a:t>(1932)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O Děvín a Velehrad </a:t>
            </a:r>
            <a:r>
              <a:rPr lang="cs-CZ" sz="1800" dirty="0" smtClean="0">
                <a:solidFill>
                  <a:schemeClr val="tx1"/>
                </a:solidFill>
              </a:rPr>
              <a:t>(1939)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Zastavený příval </a:t>
            </a:r>
            <a:r>
              <a:rPr lang="cs-CZ" sz="1800" dirty="0" smtClean="0">
                <a:solidFill>
                  <a:schemeClr val="tx1"/>
                </a:solidFill>
              </a:rPr>
              <a:t>(1940)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Meč proti meči </a:t>
            </a:r>
            <a:r>
              <a:rPr lang="cs-CZ" sz="1800" dirty="0" smtClean="0">
                <a:solidFill>
                  <a:schemeClr val="tx1"/>
                </a:solidFill>
              </a:rPr>
              <a:t>(1946)</a:t>
            </a:r>
          </a:p>
          <a:p>
            <a:pPr lvl="7"/>
            <a:r>
              <a:rPr lang="cs-CZ" sz="1800" u="sng" dirty="0" smtClean="0">
                <a:solidFill>
                  <a:schemeClr val="tx1"/>
                </a:solidFill>
              </a:rPr>
              <a:t>Odborné práce</a:t>
            </a:r>
            <a:r>
              <a:rPr lang="cs-CZ" sz="1800" dirty="0" smtClean="0">
                <a:solidFill>
                  <a:schemeClr val="tx1"/>
                </a:solidFill>
              </a:rPr>
              <a:t>:</a:t>
            </a:r>
          </a:p>
          <a:p>
            <a:pPr lvl="8"/>
            <a:r>
              <a:rPr lang="cs-CZ" sz="1800" i="1" dirty="0" smtClean="0">
                <a:solidFill>
                  <a:schemeClr val="tx1"/>
                </a:solidFill>
              </a:rPr>
              <a:t>Člověk diluviální </a:t>
            </a:r>
            <a:r>
              <a:rPr lang="cs-CZ" sz="1800" dirty="0" smtClean="0">
                <a:solidFill>
                  <a:schemeClr val="tx1"/>
                </a:solidFill>
              </a:rPr>
              <a:t>(1907) aj.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4" name="Obrázek 3" descr="Što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228" y="984672"/>
            <a:ext cx="2016224" cy="2822714"/>
          </a:xfrm>
          <a:prstGeom prst="rect">
            <a:avLst/>
          </a:prstGeom>
        </p:spPr>
      </p:pic>
      <p:pic>
        <p:nvPicPr>
          <p:cNvPr id="5" name="Obrázek 4" descr="Lovci mamut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6120" y="3979416"/>
            <a:ext cx="2276450" cy="22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028700"/>
            <a:ext cx="7041976" cy="5445252"/>
          </a:xfrm>
        </p:spPr>
        <p:txBody>
          <a:bodyPr>
            <a:normAutofit fontScale="77500" lnSpcReduction="20000"/>
          </a:bodyPr>
          <a:lstStyle/>
          <a:p>
            <a:pPr lvl="7">
              <a:lnSpc>
                <a:spcPct val="150000"/>
              </a:lnSpc>
            </a:pPr>
            <a:r>
              <a:rPr lang="cs-CZ" sz="2400" b="1" u="sng" dirty="0" smtClean="0">
                <a:solidFill>
                  <a:schemeClr val="tx1"/>
                </a:solidFill>
              </a:rPr>
              <a:t>Jaromír John </a:t>
            </a:r>
            <a:r>
              <a:rPr lang="cs-CZ" sz="2000" dirty="0" smtClean="0">
                <a:solidFill>
                  <a:schemeClr val="tx1"/>
                </a:solidFill>
              </a:rPr>
              <a:t>(1882 – 1952)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Vlastním jménem Bohumil </a:t>
            </a:r>
            <a:r>
              <a:rPr lang="cs-CZ" sz="2000" dirty="0" err="1" smtClean="0">
                <a:solidFill>
                  <a:schemeClr val="tx1"/>
                </a:solidFill>
              </a:rPr>
              <a:t>Markalous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Prozaik, teoretik umění, novinář, středoškolský učitel, univerzitní profesor estetiky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I teoretické články a statě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Listy z vojny, jež jsem psal svému synovi </a:t>
            </a:r>
            <a:r>
              <a:rPr lang="cs-CZ" sz="2000" dirty="0" smtClean="0">
                <a:solidFill>
                  <a:schemeClr val="tx1"/>
                </a:solidFill>
              </a:rPr>
              <a:t>(1917, </a:t>
            </a:r>
            <a:r>
              <a:rPr lang="cs-CZ" sz="2000" dirty="0" err="1" smtClean="0">
                <a:solidFill>
                  <a:schemeClr val="tx1"/>
                </a:solidFill>
              </a:rPr>
              <a:t>přeprac</a:t>
            </a:r>
            <a:r>
              <a:rPr lang="cs-CZ" sz="2000" dirty="0" smtClean="0">
                <a:solidFill>
                  <a:schemeClr val="tx1"/>
                </a:solidFill>
              </a:rPr>
              <a:t>. jako </a:t>
            </a:r>
            <a:r>
              <a:rPr lang="cs-CZ" sz="2000" i="1" dirty="0" smtClean="0">
                <a:solidFill>
                  <a:schemeClr val="tx1"/>
                </a:solidFill>
              </a:rPr>
              <a:t>Tátovy povídačky</a:t>
            </a:r>
            <a:r>
              <a:rPr lang="cs-CZ" sz="2000" dirty="0" smtClean="0">
                <a:solidFill>
                  <a:schemeClr val="tx1"/>
                </a:solidFill>
              </a:rPr>
              <a:t>, 1921, 1934 přeprav. a </a:t>
            </a:r>
            <a:r>
              <a:rPr lang="cs-CZ" sz="2000" dirty="0" err="1" smtClean="0">
                <a:solidFill>
                  <a:schemeClr val="tx1"/>
                </a:solidFill>
              </a:rPr>
              <a:t>rozš</a:t>
            </a:r>
            <a:r>
              <a:rPr lang="cs-CZ" sz="2000" dirty="0" smtClean="0">
                <a:solidFill>
                  <a:schemeClr val="tx1"/>
                </a:solidFill>
              </a:rPr>
              <a:t>. jako </a:t>
            </a:r>
            <a:r>
              <a:rPr lang="cs-CZ" sz="2000" i="1" dirty="0" smtClean="0">
                <a:solidFill>
                  <a:schemeClr val="tx1"/>
                </a:solidFill>
              </a:rPr>
              <a:t>Narodil se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Rajský ostrov </a:t>
            </a:r>
            <a:r>
              <a:rPr lang="cs-CZ" sz="2000" dirty="0" smtClean="0">
                <a:solidFill>
                  <a:schemeClr val="tx1"/>
                </a:solidFill>
              </a:rPr>
              <a:t>(1938)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Topičovo australské dobrodružství </a:t>
            </a:r>
            <a:r>
              <a:rPr lang="cs-CZ" sz="2000" dirty="0" smtClean="0">
                <a:solidFill>
                  <a:schemeClr val="tx1"/>
                </a:solidFill>
              </a:rPr>
              <a:t>(1939)</a:t>
            </a:r>
          </a:p>
          <a:p>
            <a:pPr lvl="8">
              <a:lnSpc>
                <a:spcPct val="150000"/>
              </a:lnSpc>
            </a:pPr>
            <a:r>
              <a:rPr lang="cs-CZ" sz="2000" i="1" dirty="0" smtClean="0">
                <a:solidFill>
                  <a:schemeClr val="tx1"/>
                </a:solidFill>
              </a:rPr>
              <a:t>Vojáček Hubáček </a:t>
            </a:r>
            <a:r>
              <a:rPr lang="cs-CZ" sz="2000" dirty="0" smtClean="0">
                <a:solidFill>
                  <a:schemeClr val="tx1"/>
                </a:solidFill>
              </a:rPr>
              <a:t>(1939)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jaromir-joh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808" y="1054099"/>
            <a:ext cx="1681792" cy="2522687"/>
          </a:xfrm>
          <a:prstGeom prst="rect">
            <a:avLst/>
          </a:prstGeom>
        </p:spPr>
      </p:pic>
      <p:pic>
        <p:nvPicPr>
          <p:cNvPr id="5" name="Obrázek 4" descr="Rajský ostrov.jpg"/>
          <p:cNvPicPr>
            <a:picLocks noChangeAspect="1"/>
          </p:cNvPicPr>
          <p:nvPr/>
        </p:nvPicPr>
        <p:blipFill>
          <a:blip r:embed="rId3" cstate="print"/>
          <a:srcRect l="3729" t="2664" r="2188" b="2378"/>
          <a:stretch>
            <a:fillRect/>
          </a:stretch>
        </p:blipFill>
        <p:spPr>
          <a:xfrm>
            <a:off x="817805" y="3860800"/>
            <a:ext cx="1548350" cy="2160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 počátku 20.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Konec 19. století: populární historické povídky</a:t>
            </a:r>
          </a:p>
          <a:p>
            <a:pPr>
              <a:buNone/>
            </a:pPr>
            <a:endParaRPr lang="cs-CZ" dirty="0" smtClean="0"/>
          </a:p>
          <a:p>
            <a:pPr lvl="1"/>
            <a:r>
              <a:rPr lang="cs-CZ" b="1" dirty="0" smtClean="0"/>
              <a:t>Václav Beneš Třebízský</a:t>
            </a:r>
          </a:p>
          <a:p>
            <a:pPr lvl="1"/>
            <a:r>
              <a:rPr lang="cs-CZ" b="1" dirty="0" smtClean="0"/>
              <a:t> Karel Václav Rais</a:t>
            </a:r>
          </a:p>
          <a:p>
            <a:pPr lvl="1"/>
            <a:r>
              <a:rPr lang="cs-CZ" b="1" dirty="0" smtClean="0"/>
              <a:t> Alois Jirásek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Oblíbení i na počátku století 20.</a:t>
            </a:r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cs-CZ" b="1" u="sng" dirty="0" smtClean="0"/>
              <a:t>Jaroslav Janouch </a:t>
            </a:r>
            <a:r>
              <a:rPr lang="cs-CZ" dirty="0" smtClean="0"/>
              <a:t>(1903 – 1970)</a:t>
            </a:r>
          </a:p>
          <a:p>
            <a:pPr lvl="1"/>
            <a:r>
              <a:rPr lang="cs-CZ" dirty="0" smtClean="0"/>
              <a:t>Učitel, ředitel školy, řídil edici pro děti v </a:t>
            </a:r>
            <a:r>
              <a:rPr lang="cs-CZ" dirty="0" err="1" smtClean="0"/>
              <a:t>nakl</a:t>
            </a:r>
            <a:r>
              <a:rPr lang="cs-CZ" dirty="0" smtClean="0"/>
              <a:t>. Vyšehrad</a:t>
            </a:r>
          </a:p>
          <a:p>
            <a:pPr lvl="1"/>
            <a:r>
              <a:rPr lang="cs-CZ" i="1" dirty="0" smtClean="0"/>
              <a:t>Pro čest a slávu </a:t>
            </a:r>
            <a:r>
              <a:rPr lang="cs-CZ" dirty="0" smtClean="0"/>
              <a:t>(1938)</a:t>
            </a:r>
          </a:p>
          <a:p>
            <a:pPr lvl="1"/>
            <a:r>
              <a:rPr lang="cs-CZ" i="1" dirty="0" smtClean="0"/>
              <a:t>U Toledské brány </a:t>
            </a:r>
            <a:r>
              <a:rPr lang="cs-CZ" dirty="0" smtClean="0"/>
              <a:t>(1944)</a:t>
            </a:r>
          </a:p>
          <a:p>
            <a:pPr lvl="1"/>
            <a:r>
              <a:rPr lang="cs-CZ" dirty="0" smtClean="0"/>
              <a:t>Další: </a:t>
            </a:r>
            <a:r>
              <a:rPr lang="cs-CZ" i="1" dirty="0" smtClean="0"/>
              <a:t>Rozmarné pohádky </a:t>
            </a:r>
            <a:r>
              <a:rPr lang="cs-CZ" dirty="0" smtClean="0"/>
              <a:t>(1937), </a:t>
            </a:r>
            <a:r>
              <a:rPr lang="cs-CZ" i="1" dirty="0" smtClean="0"/>
              <a:t>Zpěv z pralesa </a:t>
            </a:r>
            <a:r>
              <a:rPr lang="cs-CZ" dirty="0" smtClean="0"/>
              <a:t>(1943), </a:t>
            </a:r>
            <a:r>
              <a:rPr lang="cs-CZ" i="1" dirty="0" smtClean="0"/>
              <a:t>Zajatci džungle </a:t>
            </a:r>
            <a:r>
              <a:rPr lang="cs-CZ" dirty="0" smtClean="0"/>
              <a:t>(1943)</a:t>
            </a:r>
            <a:endParaRPr lang="cs-CZ" dirty="0"/>
          </a:p>
        </p:txBody>
      </p:sp>
      <p:pic>
        <p:nvPicPr>
          <p:cNvPr id="4" name="Obrázek 3" descr="U toledské brá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9358" y="4089400"/>
            <a:ext cx="1860426" cy="2480568"/>
          </a:xfrm>
          <a:prstGeom prst="rect">
            <a:avLst/>
          </a:prstGeom>
        </p:spPr>
      </p:pic>
      <p:pic>
        <p:nvPicPr>
          <p:cNvPr id="5" name="Obrázek 4" descr="Pro čest a sláv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8306" y="3987800"/>
            <a:ext cx="1827629" cy="262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Vladimír Drnák </a:t>
            </a:r>
            <a:r>
              <a:rPr lang="cs-CZ" dirty="0" smtClean="0"/>
              <a:t>(1894 – 1958)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Vlastním jménem Jan Václav </a:t>
            </a:r>
            <a:r>
              <a:rPr lang="cs-CZ" dirty="0" err="1" smtClean="0"/>
              <a:t>Rosůlek</a:t>
            </a:r>
            <a:endParaRPr lang="cs-CZ" dirty="0" smtClean="0"/>
          </a:p>
          <a:p>
            <a:pPr lvl="1">
              <a:lnSpc>
                <a:spcPct val="200000"/>
              </a:lnSpc>
            </a:pPr>
            <a:r>
              <a:rPr lang="cs-CZ" dirty="0" smtClean="0"/>
              <a:t>Poštovní úředník, pak beletrista z povolání</a:t>
            </a:r>
          </a:p>
          <a:p>
            <a:pPr lvl="1">
              <a:lnSpc>
                <a:spcPct val="200000"/>
              </a:lnSpc>
            </a:pPr>
            <a:r>
              <a:rPr lang="cs-CZ" i="1" dirty="0" err="1" smtClean="0"/>
              <a:t>Kolja</a:t>
            </a:r>
            <a:r>
              <a:rPr lang="cs-CZ" i="1" dirty="0" smtClean="0"/>
              <a:t> </a:t>
            </a:r>
            <a:r>
              <a:rPr lang="cs-CZ" i="1" dirty="0" err="1" smtClean="0"/>
              <a:t>Mikolka</a:t>
            </a:r>
            <a:r>
              <a:rPr lang="cs-CZ" i="1" dirty="0" smtClean="0"/>
              <a:t> </a:t>
            </a:r>
            <a:r>
              <a:rPr lang="cs-CZ" dirty="0" smtClean="0"/>
              <a:t>(1946)</a:t>
            </a:r>
          </a:p>
          <a:p>
            <a:pPr lvl="1">
              <a:lnSpc>
                <a:spcPct val="200000"/>
              </a:lnSpc>
            </a:pPr>
            <a:r>
              <a:rPr lang="cs-CZ" i="1" dirty="0" err="1" smtClean="0"/>
              <a:t>Kolja</a:t>
            </a:r>
            <a:r>
              <a:rPr lang="cs-CZ" i="1" dirty="0" smtClean="0"/>
              <a:t> </a:t>
            </a:r>
            <a:r>
              <a:rPr lang="cs-CZ" i="1" dirty="0" err="1" smtClean="0"/>
              <a:t>Mikolka</a:t>
            </a:r>
            <a:r>
              <a:rPr lang="cs-CZ" i="1" dirty="0" smtClean="0"/>
              <a:t> tankistou </a:t>
            </a:r>
            <a:r>
              <a:rPr lang="cs-CZ" dirty="0" smtClean="0"/>
              <a:t>(1946)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Za bílým </a:t>
            </a:r>
            <a:r>
              <a:rPr lang="cs-CZ" i="1" dirty="0" err="1" smtClean="0"/>
              <a:t>půlkoněm</a:t>
            </a:r>
            <a:r>
              <a:rPr lang="cs-CZ" i="1" dirty="0" smtClean="0"/>
              <a:t> </a:t>
            </a:r>
            <a:r>
              <a:rPr lang="cs-CZ" dirty="0" smtClean="0"/>
              <a:t>(1941)</a:t>
            </a:r>
          </a:p>
          <a:p>
            <a:pPr lvl="1">
              <a:lnSpc>
                <a:spcPct val="200000"/>
              </a:lnSpc>
            </a:pPr>
            <a:r>
              <a:rPr lang="cs-CZ" i="1" dirty="0" err="1" smtClean="0"/>
              <a:t>Vtipohlavci</a:t>
            </a:r>
            <a:r>
              <a:rPr lang="cs-CZ" dirty="0" smtClean="0"/>
              <a:t> (1946)</a:t>
            </a:r>
            <a:endParaRPr lang="cs-CZ" dirty="0"/>
          </a:p>
        </p:txBody>
      </p:sp>
      <p:pic>
        <p:nvPicPr>
          <p:cNvPr id="4" name="Obrázek 3" descr="Drná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1473" y="874564"/>
            <a:ext cx="2082527" cy="2915538"/>
          </a:xfrm>
          <a:prstGeom prst="rect">
            <a:avLst/>
          </a:prstGeom>
        </p:spPr>
      </p:pic>
      <p:pic>
        <p:nvPicPr>
          <p:cNvPr id="5" name="Obrázek 4" descr="Vtipohlavci.jpg"/>
          <p:cNvPicPr>
            <a:picLocks noChangeAspect="1"/>
          </p:cNvPicPr>
          <p:nvPr/>
        </p:nvPicPr>
        <p:blipFill>
          <a:blip r:embed="rId3" cstate="print"/>
          <a:srcRect l="3307" t="2109" r="5529" b="2109"/>
          <a:stretch>
            <a:fillRect/>
          </a:stretch>
        </p:blipFill>
        <p:spPr>
          <a:xfrm>
            <a:off x="5304780" y="3839716"/>
            <a:ext cx="2088232" cy="2852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Od počátku století</a:t>
            </a:r>
            <a:br>
              <a:rPr lang="cs-CZ" b="1" u="sng" dirty="0" smtClean="0"/>
            </a:br>
            <a:r>
              <a:rPr lang="cs-CZ" b="1" u="sng" dirty="0" smtClean="0"/>
              <a:t> do 1. světové války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1913: vznik časopisu </a:t>
            </a:r>
            <a:r>
              <a:rPr lang="cs-CZ" b="1" dirty="0" smtClean="0"/>
              <a:t>Úhor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1919: založení knihovny původních českých spisovatelů (</a:t>
            </a:r>
            <a:r>
              <a:rPr lang="cs-CZ" b="1" dirty="0" smtClean="0"/>
              <a:t>Václav František Suk</a:t>
            </a:r>
            <a:r>
              <a:rPr lang="cs-CZ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3 základní témata: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A) Studie dětské psychiky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B) Sociálně kritické obrazy venkovských dětí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C) Humorně pojatý typ dětského uličníka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A) Studie dětské psychiky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20725" y="2017713"/>
            <a:ext cx="8234363" cy="3887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/>
              <a:t>Božena Benešová </a:t>
            </a:r>
            <a:r>
              <a:rPr lang="cs-CZ" dirty="0" smtClean="0"/>
              <a:t>(1873 – 1936)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/>
              <a:t>Básně, prózy (zejm. povídky), kritiky,</a:t>
            </a:r>
          </a:p>
          <a:p>
            <a:pPr lvl="1">
              <a:lnSpc>
                <a:spcPct val="150000"/>
              </a:lnSpc>
              <a:buNone/>
            </a:pPr>
            <a:r>
              <a:rPr lang="cs-CZ" sz="2000" dirty="0" smtClean="0"/>
              <a:t>	fejetony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/>
              <a:t>Pro dospělé: mj. román </a:t>
            </a:r>
            <a:r>
              <a:rPr lang="cs-CZ" sz="2000" i="1" dirty="0" smtClean="0"/>
              <a:t>Člověk</a:t>
            </a:r>
            <a:r>
              <a:rPr lang="cs-CZ" sz="2000" dirty="0" smtClean="0"/>
              <a:t> (1919 – 1920)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/>
              <a:t>Povídky: </a:t>
            </a:r>
            <a:r>
              <a:rPr lang="cs-CZ" sz="2000" i="1" dirty="0" smtClean="0"/>
              <a:t>Nedobytá vítězství </a:t>
            </a:r>
            <a:r>
              <a:rPr lang="cs-CZ" sz="2000" dirty="0" smtClean="0"/>
              <a:t>(1910),</a:t>
            </a:r>
          </a:p>
          <a:p>
            <a:pPr lvl="1">
              <a:lnSpc>
                <a:spcPct val="150000"/>
              </a:lnSpc>
              <a:buNone/>
            </a:pPr>
            <a:r>
              <a:rPr lang="cs-CZ" sz="2000" dirty="0" smtClean="0"/>
              <a:t>	</a:t>
            </a:r>
            <a:r>
              <a:rPr lang="cs-CZ" sz="2000" i="1" dirty="0" smtClean="0"/>
              <a:t>Tři povídky </a:t>
            </a:r>
            <a:r>
              <a:rPr lang="cs-CZ" sz="2000" dirty="0" smtClean="0"/>
              <a:t>(1914), </a:t>
            </a:r>
            <a:r>
              <a:rPr lang="cs-CZ" sz="2000" i="1" dirty="0" smtClean="0"/>
              <a:t>Kruté mládí </a:t>
            </a:r>
            <a:r>
              <a:rPr lang="cs-CZ" sz="2000" dirty="0" smtClean="0"/>
              <a:t>(1917)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/>
              <a:t>Nejznámější novela </a:t>
            </a:r>
            <a:r>
              <a:rPr lang="cs-CZ" sz="2000" i="1" dirty="0" smtClean="0"/>
              <a:t>Don </a:t>
            </a:r>
            <a:r>
              <a:rPr lang="cs-CZ" sz="2000" i="1" dirty="0" err="1" smtClean="0"/>
              <a:t>Pablo</a:t>
            </a:r>
            <a:r>
              <a:rPr lang="cs-CZ" sz="2000" i="1" dirty="0" smtClean="0"/>
              <a:t>, don </a:t>
            </a:r>
            <a:r>
              <a:rPr lang="cs-CZ" sz="2000" i="1" dirty="0" err="1" smtClean="0"/>
              <a:t>Pedro</a:t>
            </a:r>
            <a:r>
              <a:rPr lang="cs-CZ" sz="2000" i="1" dirty="0" smtClean="0"/>
              <a:t> a Věra Lukášová</a:t>
            </a:r>
            <a:r>
              <a:rPr lang="cs-CZ" sz="2000" dirty="0" smtClean="0"/>
              <a:t> (1936)</a:t>
            </a:r>
          </a:p>
          <a:p>
            <a:pPr lvl="1">
              <a:lnSpc>
                <a:spcPct val="150000"/>
              </a:lnSpc>
            </a:pPr>
            <a:endParaRPr lang="cs-CZ" dirty="0"/>
          </a:p>
        </p:txBody>
      </p:sp>
      <p:pic>
        <p:nvPicPr>
          <p:cNvPr id="4" name="Obrázek 3" descr="BenesovaBozena1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1502" y="1090837"/>
            <a:ext cx="2192498" cy="3303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41400"/>
            <a:ext cx="8003232" cy="54325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 smtClean="0"/>
              <a:t>Marie </a:t>
            </a:r>
            <a:r>
              <a:rPr lang="cs-CZ" b="1" dirty="0" err="1" smtClean="0"/>
              <a:t>Gebauerová</a:t>
            </a:r>
            <a:r>
              <a:rPr lang="cs-CZ" b="1" dirty="0" smtClean="0"/>
              <a:t> </a:t>
            </a:r>
            <a:r>
              <a:rPr lang="cs-CZ" dirty="0" smtClean="0"/>
              <a:t>(1869 – 1928)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Překladatelka, spisovatelka, učitelka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Jurka</a:t>
            </a:r>
            <a:r>
              <a:rPr lang="cs-CZ" dirty="0" smtClean="0"/>
              <a:t> (1901), </a:t>
            </a:r>
            <a:r>
              <a:rPr lang="cs-CZ" i="1" dirty="0" smtClean="0"/>
              <a:t>Jurka student </a:t>
            </a:r>
            <a:r>
              <a:rPr lang="cs-CZ" dirty="0" smtClean="0"/>
              <a:t>(1922), </a:t>
            </a:r>
            <a:r>
              <a:rPr lang="cs-CZ" i="1" dirty="0" err="1" smtClean="0"/>
              <a:t>Péťa</a:t>
            </a:r>
            <a:r>
              <a:rPr lang="cs-CZ" i="1" dirty="0" smtClean="0"/>
              <a:t> pes</a:t>
            </a:r>
            <a:r>
              <a:rPr lang="cs-CZ" dirty="0" smtClean="0"/>
              <a:t> (1916)</a:t>
            </a:r>
          </a:p>
          <a:p>
            <a:pPr lvl="1">
              <a:lnSpc>
                <a:spcPct val="150000"/>
              </a:lnSpc>
              <a:buNone/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Růžena Svobodová </a:t>
            </a:r>
            <a:r>
              <a:rPr lang="cs-CZ" dirty="0" smtClean="0"/>
              <a:t>(1868 – 1920)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Impresionistka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Pokání Blaženčino </a:t>
            </a:r>
            <a:r>
              <a:rPr lang="cs-CZ" dirty="0" smtClean="0"/>
              <a:t>(1908)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Hrdinné a bezpomocné dětství </a:t>
            </a:r>
            <a:r>
              <a:rPr lang="cs-CZ" dirty="0" smtClean="0"/>
              <a:t>(1920)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B) Sociálně kritické obrazy venkovských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Pavel Sula </a:t>
            </a:r>
            <a:r>
              <a:rPr lang="cs-CZ" dirty="0" smtClean="0"/>
              <a:t>(1882 – 1975)</a:t>
            </a:r>
          </a:p>
          <a:p>
            <a:pPr lvl="1"/>
            <a:r>
              <a:rPr lang="cs-CZ" sz="2000" dirty="0" smtClean="0"/>
              <a:t>Učitel, spisovatel, organizátor kulturního života dětí a mládeže</a:t>
            </a:r>
          </a:p>
          <a:p>
            <a:pPr lvl="1"/>
            <a:r>
              <a:rPr lang="cs-CZ" sz="2000" i="1" dirty="0" err="1" smtClean="0"/>
              <a:t>Dolánka</a:t>
            </a:r>
            <a:r>
              <a:rPr lang="cs-CZ" sz="2000" dirty="0" smtClean="0"/>
              <a:t> (1908)</a:t>
            </a:r>
          </a:p>
          <a:p>
            <a:pPr lvl="1"/>
            <a:r>
              <a:rPr lang="cs-CZ" sz="2000" i="1" dirty="0" smtClean="0"/>
              <a:t>Zeměžluč</a:t>
            </a:r>
            <a:r>
              <a:rPr lang="cs-CZ" sz="2000" dirty="0" smtClean="0"/>
              <a:t> (1910)</a:t>
            </a:r>
          </a:p>
          <a:p>
            <a:pPr lvl="1"/>
            <a:r>
              <a:rPr lang="cs-CZ" sz="2000" dirty="0" smtClean="0"/>
              <a:t>Drobné črty: </a:t>
            </a:r>
            <a:r>
              <a:rPr lang="cs-CZ" sz="2000" i="1" dirty="0" smtClean="0"/>
              <a:t>Človíček</a:t>
            </a:r>
            <a:r>
              <a:rPr lang="cs-CZ" sz="2000" dirty="0" smtClean="0"/>
              <a:t> (1913), </a:t>
            </a:r>
            <a:r>
              <a:rPr lang="cs-CZ" sz="2000" i="1" dirty="0" err="1" smtClean="0"/>
              <a:t>Majda</a:t>
            </a:r>
            <a:r>
              <a:rPr lang="cs-CZ" sz="2000" i="1" dirty="0" smtClean="0"/>
              <a:t> Bobeček </a:t>
            </a:r>
            <a:r>
              <a:rPr lang="cs-CZ" sz="2000" dirty="0" smtClean="0"/>
              <a:t>(1912)</a:t>
            </a:r>
          </a:p>
          <a:p>
            <a:pPr lvl="1"/>
            <a:r>
              <a:rPr lang="cs-CZ" sz="2000" dirty="0" smtClean="0"/>
              <a:t>Meziválečné období: </a:t>
            </a:r>
            <a:r>
              <a:rPr lang="cs-CZ" sz="2000" i="1" dirty="0" err="1" smtClean="0"/>
              <a:t>Letňáskové</a:t>
            </a:r>
            <a:r>
              <a:rPr lang="cs-CZ" sz="2000" i="1" dirty="0" smtClean="0"/>
              <a:t> </a:t>
            </a:r>
            <a:r>
              <a:rPr lang="cs-CZ" sz="2000" dirty="0" smtClean="0"/>
              <a:t>(1931), </a:t>
            </a:r>
            <a:r>
              <a:rPr lang="cs-CZ" sz="2000" i="1" dirty="0" smtClean="0"/>
              <a:t>Osada kmene </a:t>
            </a:r>
            <a:r>
              <a:rPr lang="cs-CZ" sz="2000" i="1" dirty="0" err="1" smtClean="0"/>
              <a:t>Juchachá</a:t>
            </a:r>
            <a:r>
              <a:rPr lang="cs-CZ" sz="2000" i="1" dirty="0" smtClean="0"/>
              <a:t> </a:t>
            </a:r>
            <a:r>
              <a:rPr lang="cs-CZ" sz="2000" dirty="0" smtClean="0"/>
              <a:t>(1936)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10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293096"/>
            <a:ext cx="1729160" cy="2285233"/>
          </a:xfrm>
          <a:prstGeom prst="rect">
            <a:avLst/>
          </a:prstGeom>
        </p:spPr>
      </p:pic>
      <p:pic>
        <p:nvPicPr>
          <p:cNvPr id="5" name="Obrázek 4" descr="0056602519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293096"/>
            <a:ext cx="1728192" cy="2291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571184" cy="57092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cs-CZ" b="1" dirty="0" smtClean="0"/>
              <a:t>Karel Půlpán</a:t>
            </a:r>
            <a:r>
              <a:rPr lang="cs-CZ" dirty="0" smtClean="0"/>
              <a:t> (1885 – 1914)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Povídky: </a:t>
            </a:r>
            <a:r>
              <a:rPr lang="cs-CZ" i="1" dirty="0" smtClean="0"/>
              <a:t>Chudé děti</a:t>
            </a:r>
            <a:r>
              <a:rPr lang="cs-CZ" dirty="0" smtClean="0"/>
              <a:t> (1912), </a:t>
            </a:r>
          </a:p>
          <a:p>
            <a:pPr lvl="1">
              <a:lnSpc>
                <a:spcPct val="200000"/>
              </a:lnSpc>
              <a:buNone/>
            </a:pPr>
            <a:r>
              <a:rPr lang="cs-CZ" dirty="0" smtClean="0"/>
              <a:t>	</a:t>
            </a:r>
            <a:r>
              <a:rPr lang="cs-CZ" i="1" dirty="0" smtClean="0"/>
              <a:t>Bez maminky </a:t>
            </a:r>
            <a:r>
              <a:rPr lang="cs-CZ" dirty="0" smtClean="0"/>
              <a:t>(1913)</a:t>
            </a:r>
          </a:p>
          <a:p>
            <a:pPr>
              <a:lnSpc>
                <a:spcPct val="200000"/>
              </a:lnSpc>
            </a:pPr>
            <a:r>
              <a:rPr lang="cs-CZ" b="1" dirty="0" smtClean="0"/>
              <a:t>Josef Krušina ze </a:t>
            </a:r>
            <a:r>
              <a:rPr lang="cs-CZ" b="1" dirty="0" err="1" smtClean="0"/>
              <a:t>Švamberka</a:t>
            </a:r>
            <a:r>
              <a:rPr lang="cs-CZ" b="1" dirty="0" smtClean="0"/>
              <a:t> </a:t>
            </a:r>
            <a:r>
              <a:rPr lang="cs-CZ" dirty="0" smtClean="0"/>
              <a:t>(1850 – 1914)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Učitel, spisovatel (povídky, črty, folkloristické články)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U Benešů </a:t>
            </a:r>
            <a:r>
              <a:rPr lang="cs-CZ" dirty="0" smtClean="0"/>
              <a:t>(1908)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V domovské obci </a:t>
            </a:r>
            <a:r>
              <a:rPr lang="cs-CZ" dirty="0" smtClean="0"/>
              <a:t>(1905)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Z prvních potyček </a:t>
            </a:r>
            <a:r>
              <a:rPr lang="cs-CZ" dirty="0" smtClean="0"/>
              <a:t>(1907)</a:t>
            </a:r>
            <a:endParaRPr lang="cs-CZ" dirty="0"/>
          </a:p>
        </p:txBody>
      </p:sp>
      <p:pic>
        <p:nvPicPr>
          <p:cNvPr id="4" name="Obrázek 3" descr="Bez mamink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0700" y="1023210"/>
            <a:ext cx="1970484" cy="2201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17</TotalTime>
  <Words>1743</Words>
  <Application>Microsoft Office PowerPoint</Application>
  <PresentationFormat>Předvádění na obrazovce (4:3)</PresentationFormat>
  <Paragraphs>296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Prezentace_MU_CZ</vt:lpstr>
      <vt:lpstr>1_Směsi</vt:lpstr>
      <vt:lpstr>2_Směsi</vt:lpstr>
      <vt:lpstr>Příběhová próza  ze života dětí (próza s dětským hrdinou)</vt:lpstr>
      <vt:lpstr>Terminologie</vt:lpstr>
      <vt:lpstr>Snímek 3</vt:lpstr>
      <vt:lpstr>Do počátku 20. století</vt:lpstr>
      <vt:lpstr>Od počátku století  do 1. světové války</vt:lpstr>
      <vt:lpstr>A) Studie dětské psychiky</vt:lpstr>
      <vt:lpstr>Snímek 7</vt:lpstr>
      <vt:lpstr>B) Sociálně kritické obrazy venkovských dětí</vt:lpstr>
      <vt:lpstr>Snímek 9</vt:lpstr>
      <vt:lpstr>Snímek 10</vt:lpstr>
      <vt:lpstr>C) Humorně pojatý typ dětského uličníka</vt:lpstr>
      <vt:lpstr>1918 - 1945</vt:lpstr>
      <vt:lpstr>A) Díla legionářů</vt:lpstr>
      <vt:lpstr>Snímek 14</vt:lpstr>
      <vt:lpstr>Snímek 15</vt:lpstr>
      <vt:lpstr>Snímek 16</vt:lpstr>
      <vt:lpstr>B) Humoristická tvorba  (nejen) pro děti</vt:lpstr>
      <vt:lpstr>Snímek 18</vt:lpstr>
      <vt:lpstr>Snímek 19</vt:lpstr>
      <vt:lpstr>Snímek 20</vt:lpstr>
      <vt:lpstr>C) Děti a venkov, děti a příroda</vt:lpstr>
      <vt:lpstr>Snímek 22</vt:lpstr>
      <vt:lpstr>Snímek 23</vt:lpstr>
      <vt:lpstr>Snímek 24</vt:lpstr>
      <vt:lpstr>Snímek 25</vt:lpstr>
      <vt:lpstr>Snímek 26</vt:lpstr>
      <vt:lpstr>Snímek 27</vt:lpstr>
      <vt:lpstr>D) Chlapecká próza ve 30. letech (kluby, skauting, kempink, prázdniny)</vt:lpstr>
      <vt:lpstr>Snímek 29</vt:lpstr>
      <vt:lpstr>Snímek 30</vt:lpstr>
      <vt:lpstr>Snímek 31</vt:lpstr>
      <vt:lpstr>Snímek 32</vt:lpstr>
      <vt:lpstr>E) Prózy s detektivními a dobrodružnými motivy</vt:lpstr>
      <vt:lpstr>Snímek 34</vt:lpstr>
      <vt:lpstr>Snímek 35</vt:lpstr>
      <vt:lpstr>Snímek 36</vt:lpstr>
      <vt:lpstr>F) Příběhová próza s historickou tematikou</vt:lpstr>
      <vt:lpstr>Snímek 38</vt:lpstr>
      <vt:lpstr>Snímek 39</vt:lpstr>
      <vt:lpstr>Snímek 40</vt:lpstr>
      <vt:lpstr>Snímek 41</vt:lpstr>
    </vt:vector>
  </TitlesOfParts>
  <Company>EXACTDESIGN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Příběhová próza  ze života dětí (próza s dětským hrdinou)</dc:title>
  <dc:creator>Windows User</dc:creator>
  <cp:lastModifiedBy>Windows User</cp:lastModifiedBy>
  <cp:revision>3</cp:revision>
  <cp:lastPrinted>1601-01-01T00:00:00Z</cp:lastPrinted>
  <dcterms:created xsi:type="dcterms:W3CDTF">2011-03-31T13:00:23Z</dcterms:created>
  <dcterms:modified xsi:type="dcterms:W3CDTF">2012-04-10T08:32:42Z</dcterms:modified>
</cp:coreProperties>
</file>