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59" r:id="rId2"/>
    <p:sldMasterId id="2147483660" r:id="rId3"/>
  </p:sldMasterIdLst>
  <p:notesMasterIdLst>
    <p:notesMasterId r:id="rId47"/>
  </p:notesMasterIdLst>
  <p:handoutMasterIdLst>
    <p:handoutMasterId r:id="rId48"/>
  </p:handoutMasterIdLst>
  <p:sldIdLst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4" r:id="rId40"/>
    <p:sldId id="296" r:id="rId41"/>
    <p:sldId id="295" r:id="rId42"/>
    <p:sldId id="298" r:id="rId43"/>
    <p:sldId id="299" r:id="rId44"/>
    <p:sldId id="300" r:id="rId45"/>
    <p:sldId id="297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87D"/>
    <a:srgbClr val="9696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3" autoAdjust="0"/>
    <p:restoredTop sz="94611" autoAdjust="0"/>
  </p:normalViewPr>
  <p:slideViewPr>
    <p:cSldViewPr snapToGrid="0">
      <p:cViewPr varScale="1">
        <p:scale>
          <a:sx n="75" d="100"/>
          <a:sy n="75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D61579-122C-4E1A-BFE7-C9160F3828C2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B90DB03F-4102-47E8-99FA-1B991C7048FA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59" name="Group 2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5555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7" name="Rectangle 21"/>
            <p:cNvSpPr>
              <a:spLocks noChangeArrowheads="1"/>
            </p:cNvSpPr>
            <p:nvPr/>
          </p:nvSpPr>
          <p:spPr bwMode="auto">
            <a:xfrm>
              <a:off x="0" y="0"/>
              <a:ext cx="5760" cy="1477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287D">
                    <a:gamma/>
                    <a:shade val="75686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cs-CZ">
                <a:latin typeface="Arial" charset="0"/>
              </a:endParaRPr>
            </a:p>
          </p:txBody>
        </p:sp>
        <p:pic>
          <p:nvPicPr>
            <p:cNvPr id="65558" name="Picture 22" descr="titl CZ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58" cy="4318"/>
            </a:xfrm>
            <a:prstGeom prst="rect">
              <a:avLst/>
            </a:prstGeom>
            <a:noFill/>
          </p:spPr>
        </p:pic>
      </p:grp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506663" y="2565400"/>
            <a:ext cx="5688012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D1632C2-81EF-4FD4-ACBC-630D535F16B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749DD5-3DF9-4A67-AF2F-0F0ADDF1457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8" y="1125538"/>
            <a:ext cx="2057400" cy="50069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20725" y="1125538"/>
            <a:ext cx="6024563" cy="50069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695F7F-03D9-4BAF-B264-A0BD654647D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D5127A-8C82-4E55-85B3-D8B10341E62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4DE6DA-8780-42E8-8A90-832B6C257D5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89FA65-E20B-42F8-AF60-8C49F24C947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1125538"/>
            <a:ext cx="4040188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1125538"/>
            <a:ext cx="40417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3EE90F-987E-4EB0-ACD3-B909AF50995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AA6F71-CE53-4A19-97B8-99638609A80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BFAF3A-46D7-41D8-8555-95B45415E6B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BFDB22-28C4-4AAC-86F9-6F44DB2DBF4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E4B503-1FCA-4420-B016-4D03920E4E5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D89AA9-643B-4C50-AF87-88FA604B6BA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0AFA81-7EFD-4C3A-8B10-1113BFC5637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AC3E49-2369-4547-92C0-694FE40C88A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F1FD76-81C1-412E-BF2D-96085F96814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AC870E-E5AB-4F38-BF62-6F74F167ADA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7E8D7F-3828-41B0-B13C-BECA05A56FF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08D306-FA13-4718-8991-F6E63DA0D35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20950" y="1125538"/>
            <a:ext cx="3140075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813425" y="1125538"/>
            <a:ext cx="3141663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9C9DFC-4E24-4B94-9FC2-DB95AD09F23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6C03E8-2407-44FA-9E84-55484AB9B0C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3535C0-A8AA-4EF0-A0CB-8D24C22F586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4E177C-9F16-45A7-93E5-8E6DA532C9A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F78BE8-0998-4D99-9E48-01FAFD0E743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A95283-E0E7-465C-A6C5-100D4D075D5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3C7415-836F-4B2A-9862-FE75D9AF599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AE9786-317D-49E4-9D0F-4268FBB801B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9B96A7-4602-45C2-B4FF-9820BA35D74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20725" y="2017713"/>
            <a:ext cx="40401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3313" y="2017713"/>
            <a:ext cx="4041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9CFA38-45CC-4502-97EC-CDD85A3CB85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F0C10-730D-4053-8E90-ED5C87C2896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944651-0F0E-46AD-ABBF-E226662ECCD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4D03B8-0704-4C1A-AE68-751BEF0A53E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3BB5A6-65CC-4172-ADF8-DDEED9A6407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CA7230-1DB6-4168-B884-DDA1EECFE2A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34" name="Group 2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4532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4531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5760" cy="510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287D">
                    <a:gamma/>
                    <a:shade val="75686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64533" name="Picture 21" descr="zahlavi CZ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2"/>
              <a:ext cx="5758" cy="4318"/>
            </a:xfrm>
            <a:prstGeom prst="rect">
              <a:avLst/>
            </a:prstGeom>
            <a:noFill/>
          </p:spPr>
        </p:pic>
      </p:grpSp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25538"/>
            <a:ext cx="78279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2017713"/>
            <a:ext cx="82343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2194FAFC-06D8-4C3D-8930-C00D9E1F0A3F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4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85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854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510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287D">
                    <a:gamma/>
                    <a:shade val="75686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108549" name="Picture 5" descr="zahlavi CZ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2"/>
              <a:ext cx="5758" cy="4318"/>
            </a:xfrm>
            <a:prstGeom prst="rect">
              <a:avLst/>
            </a:prstGeom>
            <a:noFill/>
          </p:spPr>
        </p:pic>
      </p:grpSp>
      <p:sp>
        <p:nvSpPr>
          <p:cNvPr id="1085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125538"/>
            <a:ext cx="8234363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85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1085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D5C21F37-8BE9-4A34-8D90-599FA6D66F0F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9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059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1059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510"/>
            </a:xfrm>
            <a:prstGeom prst="rect">
              <a:avLst/>
            </a:prstGeom>
            <a:gradFill rotWithShape="1">
              <a:gsLst>
                <a:gs pos="0">
                  <a:srgbClr val="00287D"/>
                </a:gs>
                <a:gs pos="100000">
                  <a:srgbClr val="00287D">
                    <a:gamma/>
                    <a:shade val="75686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110597" name="Picture 5" descr="zahlavi CZ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2"/>
              <a:ext cx="5758" cy="4318"/>
            </a:xfrm>
            <a:prstGeom prst="rect">
              <a:avLst/>
            </a:prstGeom>
            <a:noFill/>
          </p:spPr>
        </p:pic>
      </p:grpSp>
      <p:sp>
        <p:nvSpPr>
          <p:cNvPr id="1105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0950" y="1125538"/>
            <a:ext cx="6434138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875" y="624840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1106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4655F096-1ED1-4F6A-9B62-75B2C5C7C795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hyperlink" Target="http://www.ivonabrezinova.cz/start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hyperlink" Target="http://ivaprochazkova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hyperlink" Target="http://www.ceskatelevize.cz/ivysilani/10396033145-magnesia-litera-2012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bby.cz/index.php?option=com_content&amp;view=article&amp;id=35&amp;Itemid=14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E67622B-181A-4A97-B571-F605B8C376C0}" type="slidenum">
              <a:rPr lang="cs-CZ"/>
              <a:pPr/>
              <a:t>1</a:t>
            </a:fld>
            <a:endParaRPr 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Příběhová próza</a:t>
            </a:r>
            <a:br>
              <a:rPr lang="cs-CZ" dirty="0" smtClean="0"/>
            </a:br>
            <a:r>
              <a:rPr lang="cs-CZ" dirty="0" smtClean="0"/>
              <a:t> ze života dětí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sz="2000" dirty="0"/>
              <a:t>Č</a:t>
            </a:r>
            <a:r>
              <a:rPr lang="cs-CZ" sz="2000" dirty="0" smtClean="0"/>
              <a:t>ást 2.</a:t>
            </a:r>
            <a:br>
              <a:rPr lang="cs-CZ" sz="2000" dirty="0" smtClean="0"/>
            </a:br>
            <a:r>
              <a:rPr lang="cs-CZ" sz="2000" dirty="0" smtClean="0"/>
              <a:t>(2. polovina 20. století)</a:t>
            </a:r>
            <a:endParaRPr lang="cs-CZ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597400" y="6248400"/>
            <a:ext cx="1990724" cy="457200"/>
          </a:xfrm>
        </p:spPr>
        <p:txBody>
          <a:bodyPr/>
          <a:lstStyle/>
          <a:p>
            <a:pPr algn="ctr"/>
            <a:r>
              <a:rPr lang="cs-CZ" dirty="0" smtClean="0"/>
              <a:t>Mgr. Marcela Hrdličková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Téma 2. světové války v dalším vývoji (2)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725" y="1902542"/>
            <a:ext cx="8234363" cy="4350773"/>
          </a:xfrm>
        </p:spPr>
        <p:txBody>
          <a:bodyPr/>
          <a:lstStyle/>
          <a:p>
            <a:r>
              <a:rPr lang="cs-CZ" u="sng" dirty="0" smtClean="0"/>
              <a:t>70. a 80. léta</a:t>
            </a:r>
          </a:p>
          <a:p>
            <a:pPr lvl="1"/>
            <a:r>
              <a:rPr lang="cs-CZ" b="1" dirty="0" smtClean="0"/>
              <a:t>Vladimír </a:t>
            </a:r>
            <a:r>
              <a:rPr lang="cs-CZ" b="1" dirty="0" err="1" smtClean="0"/>
              <a:t>Klevis</a:t>
            </a:r>
            <a:r>
              <a:rPr lang="cs-CZ" dirty="0" smtClean="0"/>
              <a:t>: </a:t>
            </a:r>
            <a:r>
              <a:rPr lang="cs-CZ" i="1" dirty="0" smtClean="0"/>
              <a:t>Jakub a Ingrid </a:t>
            </a:r>
            <a:r>
              <a:rPr lang="cs-CZ" dirty="0" smtClean="0"/>
              <a:t>(1980)</a:t>
            </a:r>
          </a:p>
          <a:p>
            <a:pPr lvl="1"/>
            <a:r>
              <a:rPr lang="cs-CZ" b="1" dirty="0" smtClean="0"/>
              <a:t>Bohumil </a:t>
            </a:r>
            <a:r>
              <a:rPr lang="cs-CZ" b="1" dirty="0" err="1" smtClean="0"/>
              <a:t>Jírek</a:t>
            </a:r>
            <a:r>
              <a:rPr lang="cs-CZ" dirty="0" smtClean="0"/>
              <a:t>: </a:t>
            </a:r>
            <a:r>
              <a:rPr lang="cs-CZ" i="1" dirty="0" smtClean="0"/>
              <a:t>Hele, kluci, válka </a:t>
            </a:r>
            <a:r>
              <a:rPr lang="cs-CZ" dirty="0" smtClean="0"/>
              <a:t>(1981)</a:t>
            </a:r>
          </a:p>
          <a:p>
            <a:pPr lvl="1"/>
            <a:r>
              <a:rPr lang="cs-CZ" b="1" dirty="0" smtClean="0"/>
              <a:t>Eliška </a:t>
            </a:r>
            <a:r>
              <a:rPr lang="cs-CZ" b="1" dirty="0" err="1" smtClean="0"/>
              <a:t>Horelová</a:t>
            </a:r>
            <a:r>
              <a:rPr lang="cs-CZ" dirty="0" smtClean="0"/>
              <a:t>: </a:t>
            </a:r>
            <a:r>
              <a:rPr lang="cs-CZ" i="1" dirty="0" smtClean="0"/>
              <a:t>Kluci ze zabraného </a:t>
            </a:r>
            <a:r>
              <a:rPr lang="cs-CZ" dirty="0" smtClean="0"/>
              <a:t>(1982)</a:t>
            </a:r>
          </a:p>
          <a:p>
            <a:pPr lvl="1"/>
            <a:r>
              <a:rPr lang="cs-CZ" b="1" dirty="0" smtClean="0"/>
              <a:t>Alois </a:t>
            </a:r>
            <a:r>
              <a:rPr lang="cs-CZ" b="1" dirty="0" err="1" smtClean="0"/>
              <a:t>Joneš</a:t>
            </a:r>
            <a:r>
              <a:rPr lang="cs-CZ" dirty="0" smtClean="0"/>
              <a:t>: </a:t>
            </a:r>
            <a:r>
              <a:rPr lang="cs-CZ" i="1" dirty="0" smtClean="0"/>
              <a:t>I tenkrát jsme si hráli </a:t>
            </a:r>
            <a:r>
              <a:rPr lang="cs-CZ" dirty="0" smtClean="0"/>
              <a:t>(1985)</a:t>
            </a:r>
          </a:p>
          <a:p>
            <a:r>
              <a:rPr lang="cs-CZ" u="sng" dirty="0" smtClean="0"/>
              <a:t>90. léta</a:t>
            </a:r>
          </a:p>
          <a:p>
            <a:pPr lvl="1"/>
            <a:r>
              <a:rPr lang="cs-CZ" b="1" dirty="0" smtClean="0"/>
              <a:t>Hana </a:t>
            </a:r>
            <a:r>
              <a:rPr lang="cs-CZ" b="1" dirty="0" err="1" smtClean="0"/>
              <a:t>Bořkovcová</a:t>
            </a:r>
            <a:r>
              <a:rPr lang="cs-CZ" dirty="0" smtClean="0"/>
              <a:t>: </a:t>
            </a:r>
            <a:r>
              <a:rPr lang="cs-CZ" i="1" dirty="0" smtClean="0"/>
              <a:t>Zakázané holky </a:t>
            </a:r>
            <a:r>
              <a:rPr lang="cs-CZ" dirty="0" smtClean="0"/>
              <a:t>(1995)</a:t>
            </a:r>
          </a:p>
          <a:p>
            <a:pPr lvl="1"/>
            <a:r>
              <a:rPr lang="cs-CZ" b="1" dirty="0" smtClean="0"/>
              <a:t>Zdeňka </a:t>
            </a:r>
            <a:r>
              <a:rPr lang="cs-CZ" b="1" dirty="0" err="1" smtClean="0"/>
              <a:t>Psůtková</a:t>
            </a:r>
            <a:r>
              <a:rPr lang="cs-CZ" dirty="0" smtClean="0"/>
              <a:t>: </a:t>
            </a:r>
            <a:r>
              <a:rPr lang="cs-CZ" i="1" dirty="0" smtClean="0"/>
              <a:t>Bára</a:t>
            </a:r>
            <a:r>
              <a:rPr lang="cs-CZ" dirty="0" smtClean="0"/>
              <a:t> (1997)</a:t>
            </a:r>
          </a:p>
          <a:p>
            <a:pPr lvl="1"/>
            <a:r>
              <a:rPr lang="cs-CZ" b="1" dirty="0" smtClean="0"/>
              <a:t>Antonín Rýdl</a:t>
            </a:r>
            <a:r>
              <a:rPr lang="cs-CZ" dirty="0" smtClean="0"/>
              <a:t>: </a:t>
            </a:r>
            <a:r>
              <a:rPr lang="cs-CZ" i="1" dirty="0" smtClean="0"/>
              <a:t>Výjimečný stav</a:t>
            </a:r>
            <a:r>
              <a:rPr lang="cs-CZ" dirty="0" smtClean="0"/>
              <a:t> (1995)</a:t>
            </a:r>
          </a:p>
          <a:p>
            <a:pPr lvl="1"/>
            <a:r>
              <a:rPr lang="cs-CZ" b="1" dirty="0" smtClean="0"/>
              <a:t>Bedřich </a:t>
            </a:r>
            <a:r>
              <a:rPr lang="cs-CZ" b="1" dirty="0" err="1" smtClean="0"/>
              <a:t>Fritta</a:t>
            </a:r>
            <a:r>
              <a:rPr lang="cs-CZ" b="1" dirty="0" smtClean="0"/>
              <a:t> </a:t>
            </a:r>
            <a:r>
              <a:rPr lang="cs-CZ" dirty="0" smtClean="0"/>
              <a:t>a </a:t>
            </a:r>
            <a:r>
              <a:rPr lang="cs-CZ" b="1" dirty="0" smtClean="0"/>
              <a:t>Ivan Klíma</a:t>
            </a:r>
            <a:r>
              <a:rPr lang="cs-CZ" dirty="0" smtClean="0"/>
              <a:t>: </a:t>
            </a:r>
            <a:r>
              <a:rPr lang="cs-CZ" i="1" dirty="0" smtClean="0"/>
              <a:t>O chlapci, který se nestal číslem</a:t>
            </a:r>
            <a:r>
              <a:rPr lang="cs-CZ" dirty="0" smtClean="0"/>
              <a:t> (1998)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 smtClean="0"/>
              <a:t>50. léta 20. století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Proměna společenských poměrů</a:t>
            </a:r>
          </a:p>
          <a:p>
            <a:r>
              <a:rPr lang="cs-CZ" dirty="0" smtClean="0"/>
              <a:t>Emigrace</a:t>
            </a:r>
          </a:p>
          <a:p>
            <a:r>
              <a:rPr lang="cs-CZ" dirty="0" smtClean="0"/>
              <a:t>Umlčování autorů (mj. Langer, </a:t>
            </a:r>
            <a:r>
              <a:rPr lang="cs-CZ" dirty="0" err="1" smtClean="0"/>
              <a:t>Foglar</a:t>
            </a:r>
            <a:r>
              <a:rPr lang="cs-CZ" dirty="0" smtClean="0"/>
              <a:t>)</a:t>
            </a:r>
          </a:p>
          <a:p>
            <a:r>
              <a:rPr lang="cs-CZ" dirty="0" smtClean="0"/>
              <a:t>Ve vykonstruovaném procesu odsouzeni autoři především katolické orientace (Zahradníček, </a:t>
            </a:r>
            <a:r>
              <a:rPr lang="cs-CZ" dirty="0" err="1" smtClean="0"/>
              <a:t>Renč</a:t>
            </a:r>
            <a:r>
              <a:rPr lang="cs-CZ" dirty="0" smtClean="0"/>
              <a:t>, Prokůpek, Knap)</a:t>
            </a:r>
          </a:p>
          <a:p>
            <a:r>
              <a:rPr lang="cs-CZ" dirty="0" smtClean="0"/>
              <a:t>Zejm. pro 1. </a:t>
            </a:r>
            <a:r>
              <a:rPr lang="cs-CZ" dirty="0" err="1" smtClean="0"/>
              <a:t>pol</a:t>
            </a:r>
            <a:r>
              <a:rPr lang="cs-CZ" dirty="0" smtClean="0"/>
              <a:t>. </a:t>
            </a:r>
            <a:r>
              <a:rPr lang="cs-CZ" dirty="0"/>
              <a:t>p</a:t>
            </a:r>
            <a:r>
              <a:rPr lang="cs-CZ" dirty="0" smtClean="0"/>
              <a:t>říznačný schematismus</a:t>
            </a:r>
          </a:p>
          <a:p>
            <a:r>
              <a:rPr lang="cs-CZ" dirty="0" smtClean="0"/>
              <a:t>Teprve ve 2. </a:t>
            </a:r>
            <a:r>
              <a:rPr lang="cs-CZ" dirty="0" err="1" smtClean="0"/>
              <a:t>pol</a:t>
            </a:r>
            <a:r>
              <a:rPr lang="cs-CZ" dirty="0" smtClean="0"/>
              <a:t>. </a:t>
            </a:r>
            <a:r>
              <a:rPr lang="cs-CZ" dirty="0"/>
              <a:t>v</a:t>
            </a:r>
            <a:r>
              <a:rPr lang="cs-CZ" dirty="0" smtClean="0"/>
              <a:t>zniká hodnotnější původní próza</a:t>
            </a:r>
          </a:p>
          <a:p>
            <a:r>
              <a:rPr lang="cs-CZ" dirty="0" smtClean="0"/>
              <a:t>Od 1956: Zlatý máj (do 1997)</a:t>
            </a:r>
          </a:p>
          <a:p>
            <a:r>
              <a:rPr lang="cs-CZ" dirty="0" smtClean="0"/>
              <a:t>1958: SNDK na Světové výstavě získalo cenu Grand </a:t>
            </a:r>
            <a:r>
              <a:rPr lang="cs-CZ" dirty="0" err="1" smtClean="0"/>
              <a:t>Prix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5433" y="1356852"/>
            <a:ext cx="6049656" cy="4775661"/>
          </a:xfrm>
        </p:spPr>
        <p:txBody>
          <a:bodyPr/>
          <a:lstStyle/>
          <a:p>
            <a:r>
              <a:rPr lang="cs-CZ" b="1" u="sng" dirty="0" smtClean="0"/>
              <a:t>Bohumil Říha</a:t>
            </a:r>
          </a:p>
          <a:p>
            <a:pPr lvl="1"/>
            <a:r>
              <a:rPr lang="cs-CZ" sz="2000" dirty="0" smtClean="0"/>
              <a:t>Viz výše</a:t>
            </a:r>
          </a:p>
          <a:p>
            <a:pPr lvl="1"/>
            <a:r>
              <a:rPr lang="cs-CZ" sz="2000" i="1" dirty="0" smtClean="0"/>
              <a:t>Na znamení zvonku </a:t>
            </a:r>
            <a:r>
              <a:rPr lang="cs-CZ" sz="2000" dirty="0" smtClean="0"/>
              <a:t>(1953)</a:t>
            </a:r>
          </a:p>
          <a:p>
            <a:pPr lvl="1"/>
            <a:r>
              <a:rPr lang="cs-CZ" sz="2000" i="1" dirty="0" smtClean="0"/>
              <a:t>Honzíkova cesta </a:t>
            </a:r>
            <a:r>
              <a:rPr lang="cs-CZ" sz="2000" dirty="0" smtClean="0"/>
              <a:t>(1954)</a:t>
            </a:r>
          </a:p>
          <a:p>
            <a:pPr lvl="1"/>
            <a:r>
              <a:rPr lang="cs-CZ" sz="2000" i="1" dirty="0" smtClean="0"/>
              <a:t>O letadélku Káněti </a:t>
            </a:r>
            <a:r>
              <a:rPr lang="cs-CZ" sz="2000" dirty="0" smtClean="0"/>
              <a:t>(1957)</a:t>
            </a:r>
          </a:p>
          <a:p>
            <a:pPr lvl="1"/>
            <a:r>
              <a:rPr lang="cs-CZ" sz="2000" i="1" dirty="0" smtClean="0"/>
              <a:t>Dětská encyklopedie </a:t>
            </a:r>
            <a:r>
              <a:rPr lang="cs-CZ" sz="2000" dirty="0" smtClean="0"/>
              <a:t>(1959)</a:t>
            </a:r>
          </a:p>
          <a:p>
            <a:pPr lvl="1"/>
            <a:r>
              <a:rPr lang="cs-CZ" sz="2000" dirty="0" smtClean="0"/>
              <a:t>Z pozdější tvorby:</a:t>
            </a:r>
          </a:p>
          <a:p>
            <a:pPr lvl="2"/>
            <a:r>
              <a:rPr lang="cs-CZ" sz="2000" i="1" dirty="0" smtClean="0"/>
              <a:t>Pět bohů táhne přes moře </a:t>
            </a:r>
            <a:r>
              <a:rPr lang="cs-CZ" sz="2000" dirty="0" smtClean="0"/>
              <a:t>(1968)</a:t>
            </a:r>
          </a:p>
          <a:p>
            <a:pPr lvl="2"/>
            <a:r>
              <a:rPr lang="cs-CZ" sz="2000" i="1" dirty="0" smtClean="0"/>
              <a:t>Divoký koník </a:t>
            </a:r>
            <a:r>
              <a:rPr lang="cs-CZ" sz="2000" i="1" dirty="0" err="1" smtClean="0"/>
              <a:t>Ryn</a:t>
            </a:r>
            <a:r>
              <a:rPr lang="cs-CZ" sz="2000" i="1" dirty="0" smtClean="0"/>
              <a:t> </a:t>
            </a:r>
            <a:r>
              <a:rPr lang="cs-CZ" sz="2000" dirty="0" smtClean="0"/>
              <a:t>(1966)</a:t>
            </a:r>
          </a:p>
          <a:p>
            <a:pPr lvl="2"/>
            <a:r>
              <a:rPr lang="cs-CZ" sz="2000" i="1" dirty="0" smtClean="0"/>
              <a:t>Jak vodníci udobřili sumce </a:t>
            </a:r>
            <a:r>
              <a:rPr lang="cs-CZ" sz="2000" dirty="0" smtClean="0"/>
              <a:t>(1974)</a:t>
            </a:r>
          </a:p>
          <a:p>
            <a:pPr lvl="2"/>
            <a:r>
              <a:rPr lang="cs-CZ" sz="2000" dirty="0" smtClean="0"/>
              <a:t>S </a:t>
            </a:r>
            <a:r>
              <a:rPr lang="cs-CZ" sz="2000" b="1" dirty="0" smtClean="0"/>
              <a:t>Milenou Lukešovou</a:t>
            </a:r>
            <a:r>
              <a:rPr lang="cs-CZ" sz="2000" dirty="0" smtClean="0"/>
              <a:t>: </a:t>
            </a:r>
            <a:r>
              <a:rPr lang="cs-CZ" sz="2000" i="1" dirty="0" smtClean="0"/>
              <a:t>Velká obrázková knížka pro malé děti </a:t>
            </a:r>
            <a:r>
              <a:rPr lang="cs-CZ" sz="2000" dirty="0" smtClean="0"/>
              <a:t>(1976), </a:t>
            </a:r>
            <a:r>
              <a:rPr lang="cs-CZ" sz="2000" i="1" dirty="0" smtClean="0"/>
              <a:t>Velká obrázková knížka o zvířatech </a:t>
            </a:r>
            <a:r>
              <a:rPr lang="cs-CZ" sz="2000" dirty="0" smtClean="0"/>
              <a:t>(1981)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12</a:t>
            </a:fld>
            <a:endParaRPr lang="cs-CZ"/>
          </a:p>
        </p:txBody>
      </p:sp>
      <p:pic>
        <p:nvPicPr>
          <p:cNvPr id="5" name="Obrázek 4" descr="Ří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08391" y="1048364"/>
            <a:ext cx="1905000" cy="2667000"/>
          </a:xfrm>
          <a:prstGeom prst="rect">
            <a:avLst/>
          </a:prstGeom>
        </p:spPr>
      </p:pic>
      <p:pic>
        <p:nvPicPr>
          <p:cNvPr id="6" name="Obrázek 5" descr="242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357" y="1100906"/>
            <a:ext cx="1714500" cy="2266950"/>
          </a:xfrm>
          <a:prstGeom prst="rect">
            <a:avLst/>
          </a:prstGeom>
        </p:spPr>
      </p:pic>
      <p:pic>
        <p:nvPicPr>
          <p:cNvPr id="7" name="Obrázek 6" descr="b25312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28264" y="3486150"/>
            <a:ext cx="1618789" cy="236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457200" y="1209369"/>
            <a:ext cx="3834581" cy="4916794"/>
          </a:xfrm>
        </p:spPr>
        <p:txBody>
          <a:bodyPr/>
          <a:lstStyle/>
          <a:p>
            <a:r>
              <a:rPr lang="cs-CZ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A) Říha, Bohumil</a:t>
            </a:r>
            <a:r>
              <a:rPr lang="cs-CZ" sz="12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Honzíkova cesta</a:t>
            </a:r>
            <a:r>
              <a:rPr lang="cs-CZ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Axióma, Praha 1991, s. 15-16</a:t>
            </a:r>
            <a:r>
              <a:rPr lang="cs-CZ" sz="1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cs-CZ" sz="1200" b="1" dirty="0"/>
          </a:p>
          <a:p>
            <a:pPr lvl="0"/>
            <a:r>
              <a:rPr lang="cs-CZ" sz="12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„Čí je to kůň? […]“</a:t>
            </a:r>
            <a:endParaRPr lang="cs-CZ" sz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cs-CZ" sz="12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„Ten není náš. Já jsem si ho na dnešek jenom vypůjčil.“</a:t>
            </a:r>
            <a:endParaRPr lang="cs-CZ" sz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cs-CZ" sz="12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„A dědečku,“ zamyslel se </a:t>
            </a:r>
            <a:r>
              <a:rPr lang="cs-CZ" sz="12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Honzík</a:t>
            </a:r>
            <a:r>
              <a:rPr lang="cs-CZ" sz="12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díval se na pole, která nechávali za sebou. </a:t>
            </a:r>
            <a:r>
              <a:rPr lang="cs-CZ" sz="12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Honzík</a:t>
            </a:r>
            <a:r>
              <a:rPr lang="cs-CZ" sz="12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najednou nevěděl, jak by se zeptal. Nikde nikoho neviděl, a přece mu připadalo, že na nich někdo pracuje.</a:t>
            </a:r>
            <a:endParaRPr lang="cs-CZ" sz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cs-CZ" sz="12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„Třeba pole, vidíš,“ zachytil dědeček </a:t>
            </a:r>
            <a:r>
              <a:rPr lang="cs-CZ" sz="12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Honzíkův</a:t>
            </a:r>
            <a:r>
              <a:rPr lang="cs-CZ" sz="12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pohled a ukázal bičem kolem dokola.</a:t>
            </a:r>
            <a:endParaRPr lang="cs-CZ" sz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cs-CZ" sz="12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Honzík</a:t>
            </a:r>
            <a:r>
              <a:rPr lang="cs-CZ" sz="12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díval na pole, která se táhla po obou stranách silnice. Obilí už bylo sklizeno. Ale dědečkovi pohled na sklizená pole nestačil. Vzpomněl si na krávy, vepře, a dokonce i na slepice, které má na starosti babička. </a:t>
            </a:r>
            <a:endParaRPr lang="cs-CZ" sz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cs-CZ" sz="12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„A dědečku,“ zdvihl znovu hlavu </a:t>
            </a:r>
            <a:r>
              <a:rPr lang="cs-CZ" sz="12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Honzík</a:t>
            </a:r>
            <a:r>
              <a:rPr lang="cs-CZ" sz="12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cs-CZ" sz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cs-CZ" sz="12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„Co chceš?“ ozval se dědeček. </a:t>
            </a:r>
            <a:endParaRPr lang="cs-CZ" sz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cs-CZ" sz="12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„A co Punťa?“ zeptal se </a:t>
            </a:r>
            <a:r>
              <a:rPr lang="cs-CZ" sz="12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Honzík</a:t>
            </a:r>
            <a:r>
              <a:rPr lang="cs-CZ" sz="12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Punťa ho zajímal víc než sklizená pole. Chtěl, aby dědeček vyprávěl o Punťovi. Pes slyšel svoje jméno a slabě zakňučel. To jen proto, aby </a:t>
            </a:r>
            <a:r>
              <a:rPr lang="cs-CZ" sz="12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Honzík</a:t>
            </a:r>
            <a:r>
              <a:rPr lang="cs-CZ" sz="12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 dědečkem věděli, že tam je. „Copak náš Punťa,“ smál se dědeček.</a:t>
            </a:r>
            <a:endParaRPr lang="cs-CZ" sz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>
          <a:xfrm>
            <a:off x="4659773" y="1253613"/>
            <a:ext cx="4041775" cy="4902047"/>
          </a:xfrm>
        </p:spPr>
        <p:txBody>
          <a:bodyPr/>
          <a:lstStyle/>
          <a:p>
            <a:r>
              <a:rPr lang="cs-CZ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B) Říha, Bohumil: </a:t>
            </a:r>
            <a:r>
              <a:rPr lang="cs-CZ" sz="12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Honzíkova cesta</a:t>
            </a:r>
            <a:r>
              <a:rPr lang="cs-CZ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Albatros, Praha 1985, s. 18-19.</a:t>
            </a:r>
            <a:endParaRPr lang="cs-CZ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„Čí je to koník?[…]“</a:t>
            </a:r>
            <a:endParaRPr lang="cs-CZ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„To je družstevní.“</a:t>
            </a:r>
            <a:endParaRPr lang="cs-CZ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„Co je to družstevní?“ vyptával se </a:t>
            </a:r>
            <a:r>
              <a:rPr lang="cs-CZ" sz="1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Honzík</a:t>
            </a:r>
            <a:r>
              <a:rPr lang="cs-CZ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Tomuhle zvláštnímu slovu nerozuměl.</a:t>
            </a:r>
            <a:endParaRPr lang="cs-CZ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„To znamená, že patří všem lidem v </a:t>
            </a:r>
            <a:r>
              <a:rPr lang="cs-CZ" sz="1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Koníkovicích</a:t>
            </a:r>
            <a:r>
              <a:rPr lang="cs-CZ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Já jsem si ho na dnešek jenom vypůjčil.“</a:t>
            </a:r>
            <a:endParaRPr lang="cs-CZ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„A dědečku,“ zamyslil se </a:t>
            </a:r>
            <a:r>
              <a:rPr lang="cs-CZ" sz="1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Honzík</a:t>
            </a:r>
            <a:r>
              <a:rPr lang="cs-CZ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„co je ještě družstevní?“</a:t>
            </a:r>
            <a:endParaRPr lang="cs-CZ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„Třeba pole,“ odpověděl dědeček a ukázal bičem kolem dokola. „Vidíš, to všechno jsou naše pole. Patří našemu družstvu.“</a:t>
            </a:r>
            <a:endParaRPr lang="cs-CZ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Honzík</a:t>
            </a:r>
            <a:r>
              <a:rPr lang="cs-CZ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díval na veliké lány polí, které se táhly po obou stranách silnice. Obilí už bylo sklizeno. Na jednom lánu oraly traktory, na jiném jezdilo několik párů koní. </a:t>
            </a:r>
            <a:endParaRPr lang="cs-CZ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„Máme taky družstevní krávy,“ pokračoval dědeček,„a družstevní vepře, ty mám na starosti já, i družstevní slepice, ty má na starosti babička.“</a:t>
            </a:r>
            <a:endParaRPr lang="cs-CZ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„A dědečku,“ znovu zdvihl hlavu </a:t>
            </a:r>
            <a:r>
              <a:rPr lang="cs-CZ" sz="1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Honzík</a:t>
            </a:r>
            <a:r>
              <a:rPr lang="cs-CZ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cs-CZ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„Co chceš?“ ozval se dědeček.</a:t>
            </a:r>
            <a:endParaRPr lang="cs-CZ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„Punťa je taky družstevní?“ zeptal se </a:t>
            </a:r>
            <a:r>
              <a:rPr lang="cs-CZ" sz="1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Honzík</a:t>
            </a:r>
            <a:r>
              <a:rPr lang="cs-CZ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Pes slyšel svoje jméno a slabě zakňoural. To jen proto, aby </a:t>
            </a:r>
            <a:r>
              <a:rPr lang="cs-CZ" sz="1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Honzík</a:t>
            </a:r>
            <a:r>
              <a:rPr lang="cs-CZ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 dědečkem věděli, že tam je. </a:t>
            </a:r>
            <a:endParaRPr lang="cs-CZ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„Ne, Punťa není družstevní,“ zasmál se dědeček. „Ten je jenom náš.“</a:t>
            </a:r>
            <a:endParaRPr lang="cs-CZ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cs-CZ" b="1" u="sng" dirty="0" smtClean="0"/>
              <a:t>Alexej </a:t>
            </a:r>
            <a:r>
              <a:rPr lang="cs-CZ" b="1" u="sng" dirty="0" err="1" smtClean="0"/>
              <a:t>Pludek</a:t>
            </a:r>
            <a:r>
              <a:rPr lang="cs-CZ" dirty="0" smtClean="0"/>
              <a:t> (1923 – 2002)</a:t>
            </a:r>
          </a:p>
          <a:p>
            <a:pPr lvl="4">
              <a:lnSpc>
                <a:spcPct val="200000"/>
              </a:lnSpc>
            </a:pPr>
            <a:r>
              <a:rPr lang="cs-CZ" dirty="0" smtClean="0"/>
              <a:t>Spisovatel (psal pro děti i dospělé), dramaturg, redaktor SNDK</a:t>
            </a:r>
          </a:p>
          <a:p>
            <a:pPr lvl="4">
              <a:lnSpc>
                <a:spcPct val="200000"/>
              </a:lnSpc>
            </a:pPr>
            <a:r>
              <a:rPr lang="cs-CZ" i="1" dirty="0" smtClean="0"/>
              <a:t>Ptačí pírko aneb Jak Vítek o všechno přišel </a:t>
            </a:r>
            <a:r>
              <a:rPr lang="cs-CZ" dirty="0" smtClean="0"/>
              <a:t>(1959)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F0C10-730D-4053-8E90-ED5C87C2896D}" type="slidenum">
              <a:rPr lang="cs-CZ" smtClean="0"/>
              <a:pPr/>
              <a:t>14</a:t>
            </a:fld>
            <a:endParaRPr lang="cs-CZ"/>
          </a:p>
        </p:txBody>
      </p:sp>
      <p:pic>
        <p:nvPicPr>
          <p:cNvPr id="10" name="Obrázek 9" descr="Plud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345" y="2272481"/>
            <a:ext cx="1905000" cy="2667000"/>
          </a:xfrm>
          <a:prstGeom prst="rect">
            <a:avLst/>
          </a:prstGeom>
        </p:spPr>
      </p:pic>
      <p:pic>
        <p:nvPicPr>
          <p:cNvPr id="11" name="Obrázek 10" descr="_1_1698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1749" y="3657139"/>
            <a:ext cx="1744611" cy="2459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726" y="1194619"/>
            <a:ext cx="7154914" cy="4937894"/>
          </a:xfrm>
        </p:spPr>
        <p:txBody>
          <a:bodyPr/>
          <a:lstStyle/>
          <a:p>
            <a:pPr lvl="4">
              <a:lnSpc>
                <a:spcPct val="150000"/>
              </a:lnSpc>
            </a:pPr>
            <a:r>
              <a:rPr lang="cs-CZ" sz="2400" b="1" u="sng" dirty="0" smtClean="0"/>
              <a:t>Jan Ryska </a:t>
            </a:r>
            <a:r>
              <a:rPr lang="cs-CZ" sz="2400" dirty="0" smtClean="0"/>
              <a:t>(1916 – 1983)</a:t>
            </a:r>
          </a:p>
          <a:p>
            <a:pPr lvl="5">
              <a:lnSpc>
                <a:spcPct val="150000"/>
              </a:lnSpc>
            </a:pPr>
            <a:r>
              <a:rPr lang="cs-CZ" sz="2400" dirty="0" smtClean="0"/>
              <a:t>učitel, spisovatel, filmový scenárista (</a:t>
            </a:r>
            <a:r>
              <a:rPr lang="cs-CZ" sz="2400" i="1" dirty="0" smtClean="0"/>
              <a:t>Táto, sežeň štěně</a:t>
            </a:r>
            <a:r>
              <a:rPr lang="cs-CZ" sz="2400" dirty="0" smtClean="0"/>
              <a:t>; </a:t>
            </a:r>
            <a:r>
              <a:rPr lang="cs-CZ" sz="2400" i="1" dirty="0" smtClean="0"/>
              <a:t>Dědeček, </a:t>
            </a:r>
            <a:r>
              <a:rPr lang="cs-CZ" sz="2400" i="1" dirty="0" err="1" smtClean="0"/>
              <a:t>Kylián</a:t>
            </a:r>
            <a:r>
              <a:rPr lang="cs-CZ" sz="2400" i="1" dirty="0" smtClean="0"/>
              <a:t> a já</a:t>
            </a:r>
            <a:r>
              <a:rPr lang="cs-CZ" sz="2400" dirty="0" smtClean="0"/>
              <a:t>)</a:t>
            </a:r>
          </a:p>
          <a:p>
            <a:pPr lvl="5">
              <a:lnSpc>
                <a:spcPct val="150000"/>
              </a:lnSpc>
            </a:pPr>
            <a:r>
              <a:rPr lang="cs-CZ" sz="2400" i="1" dirty="0" smtClean="0"/>
              <a:t>Anička a její přátelé </a:t>
            </a:r>
            <a:r>
              <a:rPr lang="cs-CZ" sz="2400" dirty="0" smtClean="0"/>
              <a:t>(1960)</a:t>
            </a:r>
          </a:p>
          <a:p>
            <a:pPr lvl="5">
              <a:lnSpc>
                <a:spcPct val="150000"/>
              </a:lnSpc>
            </a:pPr>
            <a:r>
              <a:rPr lang="cs-CZ" sz="2400" i="1" dirty="0" smtClean="0"/>
              <a:t>Anička z 1. A </a:t>
            </a:r>
            <a:r>
              <a:rPr lang="cs-CZ" sz="2400" dirty="0" smtClean="0"/>
              <a:t>(1962, </a:t>
            </a:r>
            <a:r>
              <a:rPr lang="cs-CZ" sz="2400" dirty="0" err="1" smtClean="0"/>
              <a:t>přeprac</a:t>
            </a:r>
            <a:r>
              <a:rPr lang="cs-CZ" sz="2400" dirty="0" smtClean="0"/>
              <a:t>. 1968) – </a:t>
            </a:r>
            <a:r>
              <a:rPr lang="cs-CZ" sz="2400" dirty="0" err="1" smtClean="0"/>
              <a:t>zfilm</a:t>
            </a:r>
            <a:r>
              <a:rPr lang="cs-CZ" sz="2400" dirty="0" smtClean="0"/>
              <a:t>. jako </a:t>
            </a:r>
            <a:r>
              <a:rPr lang="cs-CZ" sz="2400" i="1" dirty="0" smtClean="0"/>
              <a:t>Anička jde do školy</a:t>
            </a:r>
            <a:r>
              <a:rPr lang="cs-CZ" sz="2400" dirty="0" smtClean="0"/>
              <a:t> (scénář Oty Hofmana)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4DE6DA-8780-42E8-8A90-832B6C257D57}" type="slidenum">
              <a:rPr lang="cs-CZ" smtClean="0"/>
              <a:pPr/>
              <a:t>15</a:t>
            </a:fld>
            <a:endParaRPr lang="cs-CZ"/>
          </a:p>
        </p:txBody>
      </p:sp>
      <p:pic>
        <p:nvPicPr>
          <p:cNvPr id="7" name="Obrázek 6" descr="00562409429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317" y="1135625"/>
            <a:ext cx="1872828" cy="2403987"/>
          </a:xfrm>
          <a:prstGeom prst="rect">
            <a:avLst/>
          </a:prstGeom>
        </p:spPr>
      </p:pic>
      <p:pic>
        <p:nvPicPr>
          <p:cNvPr id="8" name="Obrázek 7" descr="ANIKA%~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159" y="3841365"/>
            <a:ext cx="2558538" cy="2456196"/>
          </a:xfrm>
          <a:prstGeom prst="rect">
            <a:avLst/>
          </a:prstGeom>
        </p:spPr>
      </p:pic>
      <p:pic>
        <p:nvPicPr>
          <p:cNvPr id="9" name="Obrázek 8" descr="kroj52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10741" y="1673451"/>
            <a:ext cx="1397285" cy="2072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 smtClean="0"/>
              <a:t>60. léta 20. století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Uvolnění společenských poměrů</a:t>
            </a:r>
          </a:p>
          <a:p>
            <a:r>
              <a:rPr lang="cs-CZ" dirty="0" smtClean="0"/>
              <a:t>Inovace</a:t>
            </a:r>
          </a:p>
          <a:p>
            <a:r>
              <a:rPr lang="cs-CZ" dirty="0" smtClean="0"/>
              <a:t>Nová autorská generace</a:t>
            </a:r>
          </a:p>
          <a:p>
            <a:r>
              <a:rPr lang="cs-CZ" dirty="0" smtClean="0"/>
              <a:t>Reedice některých autorů, kteří nemohli vycházet (</a:t>
            </a:r>
            <a:r>
              <a:rPr lang="cs-CZ" dirty="0" err="1" smtClean="0"/>
              <a:t>Foglar</a:t>
            </a:r>
            <a:r>
              <a:rPr lang="cs-CZ" dirty="0" smtClean="0"/>
              <a:t>, Kutinová, katoličtí autoři i ruralisté)</a:t>
            </a:r>
          </a:p>
          <a:p>
            <a:r>
              <a:rPr lang="cs-CZ" dirty="0" smtClean="0"/>
              <a:t>2 základní tematické směry:</a:t>
            </a:r>
          </a:p>
          <a:p>
            <a:pPr lvl="1"/>
            <a:r>
              <a:rPr lang="cs-CZ" dirty="0" smtClean="0"/>
              <a:t>1) Obrazy běžného života</a:t>
            </a:r>
          </a:p>
          <a:p>
            <a:pPr lvl="1"/>
            <a:r>
              <a:rPr lang="cs-CZ" dirty="0" smtClean="0"/>
              <a:t>2) Tzv. nová vlna psychologické prózy pro mládež</a:t>
            </a:r>
          </a:p>
          <a:p>
            <a:pPr lvl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1) Obrazy běžného života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cs-CZ" b="1" dirty="0" smtClean="0"/>
              <a:t>Bohumil Říha</a:t>
            </a:r>
            <a:r>
              <a:rPr lang="cs-CZ" dirty="0" smtClean="0"/>
              <a:t>, </a:t>
            </a:r>
            <a:r>
              <a:rPr lang="cs-CZ" b="1" dirty="0" smtClean="0"/>
              <a:t>Jan Ryska </a:t>
            </a:r>
            <a:r>
              <a:rPr lang="cs-CZ" dirty="0" smtClean="0"/>
              <a:t>– viz výše</a:t>
            </a:r>
          </a:p>
          <a:p>
            <a:pPr>
              <a:lnSpc>
                <a:spcPct val="150000"/>
              </a:lnSpc>
            </a:pPr>
            <a:r>
              <a:rPr lang="cs-CZ" b="1" u="sng" dirty="0" smtClean="0"/>
              <a:t>Jaromíra Kolárová </a:t>
            </a:r>
            <a:r>
              <a:rPr lang="cs-CZ" dirty="0" smtClean="0"/>
              <a:t>(1919 – 2006)</a:t>
            </a:r>
          </a:p>
          <a:p>
            <a:pPr lvl="1">
              <a:lnSpc>
                <a:spcPct val="150000"/>
              </a:lnSpc>
            </a:pPr>
            <a:r>
              <a:rPr lang="cs-CZ" sz="1800" dirty="0" smtClean="0"/>
              <a:t>Spisovatelka, novinářka, filmová scenáristka</a:t>
            </a:r>
          </a:p>
          <a:p>
            <a:pPr lvl="1">
              <a:lnSpc>
                <a:spcPct val="150000"/>
              </a:lnSpc>
            </a:pPr>
            <a:r>
              <a:rPr lang="cs-CZ" sz="1800" dirty="0" smtClean="0"/>
              <a:t>Velkoměstské prostředí</a:t>
            </a:r>
          </a:p>
          <a:p>
            <a:pPr lvl="1">
              <a:lnSpc>
                <a:spcPct val="150000"/>
              </a:lnSpc>
            </a:pPr>
            <a:r>
              <a:rPr lang="cs-CZ" sz="1800" i="1" dirty="0" smtClean="0"/>
              <a:t>Domy na zelené louce </a:t>
            </a:r>
            <a:r>
              <a:rPr lang="cs-CZ" sz="1800" dirty="0" smtClean="0"/>
              <a:t>(1967)</a:t>
            </a:r>
          </a:p>
          <a:p>
            <a:pPr lvl="1">
              <a:lnSpc>
                <a:spcPct val="150000"/>
              </a:lnSpc>
            </a:pPr>
            <a:r>
              <a:rPr lang="cs-CZ" sz="1800" dirty="0" smtClean="0"/>
              <a:t>Prózy s dívčí hrdinkou: </a:t>
            </a:r>
            <a:r>
              <a:rPr lang="cs-CZ" sz="1800" i="1" dirty="0" smtClean="0"/>
              <a:t>Léto s kovbojem </a:t>
            </a:r>
            <a:r>
              <a:rPr lang="cs-CZ" sz="1800" dirty="0" smtClean="0"/>
              <a:t>(1979), </a:t>
            </a:r>
            <a:r>
              <a:rPr lang="cs-CZ" sz="1800" i="1" dirty="0" smtClean="0"/>
              <a:t>Holky z porcelánu </a:t>
            </a:r>
            <a:r>
              <a:rPr lang="cs-CZ" sz="1800" dirty="0" smtClean="0"/>
              <a:t>(1976)</a:t>
            </a:r>
          </a:p>
          <a:p>
            <a:pPr lvl="1">
              <a:lnSpc>
                <a:spcPct val="150000"/>
              </a:lnSpc>
            </a:pPr>
            <a:endParaRPr lang="cs-CZ" dirty="0" smtClean="0"/>
          </a:p>
          <a:p>
            <a:pPr lvl="1">
              <a:lnSpc>
                <a:spcPct val="200000"/>
              </a:lnSpc>
            </a:pPr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17</a:t>
            </a:fld>
            <a:endParaRPr lang="cs-CZ"/>
          </a:p>
        </p:txBody>
      </p:sp>
      <p:pic>
        <p:nvPicPr>
          <p:cNvPr id="5" name="Obrázek 4" descr="Kolárov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66114" y="2832100"/>
            <a:ext cx="1369786" cy="1917700"/>
          </a:xfrm>
          <a:prstGeom prst="rect">
            <a:avLst/>
          </a:prstGeom>
        </p:spPr>
      </p:pic>
      <p:pic>
        <p:nvPicPr>
          <p:cNvPr id="6" name="Obrázek 5" descr="3297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0200" y="5204475"/>
            <a:ext cx="1165224" cy="1488425"/>
          </a:xfrm>
          <a:prstGeom prst="rect">
            <a:avLst/>
          </a:prstGeom>
        </p:spPr>
      </p:pic>
      <p:pic>
        <p:nvPicPr>
          <p:cNvPr id="7" name="Obrázek 6" descr="holky-z-porcelanu-440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89750" y="5276850"/>
            <a:ext cx="952500" cy="1581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2) Tzv. nová vlna psychologické prózy pro mládež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Kritické pojetí patologických jevů ve společnosti, v rodině 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Deziluze mladých hrdinů, vypjaté situace, konflikty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Autoři často spjati s filmovou tvorbou </a:t>
            </a:r>
            <a:r>
              <a:rPr lang="cs-CZ" dirty="0" smtClean="0">
                <a:sym typeface="Symbol"/>
              </a:rPr>
              <a:t> inspirace v netradičních postupech a prostředcích</a:t>
            </a:r>
            <a:endParaRPr lang="cs-CZ" dirty="0" smtClean="0"/>
          </a:p>
          <a:p>
            <a:pPr>
              <a:lnSpc>
                <a:spcPct val="150000"/>
              </a:lnSpc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62200" y="1181100"/>
            <a:ext cx="6618288" cy="4976813"/>
          </a:xfrm>
        </p:spPr>
        <p:txBody>
          <a:bodyPr/>
          <a:lstStyle/>
          <a:p>
            <a:r>
              <a:rPr lang="cs-CZ" b="1" u="sng" dirty="0" smtClean="0"/>
              <a:t>Ota Hofman </a:t>
            </a:r>
            <a:r>
              <a:rPr lang="cs-CZ" dirty="0" smtClean="0"/>
              <a:t>(1928 – 1989)</a:t>
            </a:r>
          </a:p>
          <a:p>
            <a:pPr lvl="1"/>
            <a:r>
              <a:rPr lang="cs-CZ" sz="2000" dirty="0" smtClean="0"/>
              <a:t>Prozaik, filmový scenárista (mj. </a:t>
            </a:r>
            <a:r>
              <a:rPr lang="cs-CZ" sz="2000" i="1" dirty="0" smtClean="0"/>
              <a:t>Jestřáb kontra Hrdlička</a:t>
            </a:r>
            <a:r>
              <a:rPr lang="cs-CZ" sz="2000" dirty="0" smtClean="0"/>
              <a:t>, </a:t>
            </a:r>
            <a:r>
              <a:rPr lang="cs-CZ" sz="2000" i="1" dirty="0" smtClean="0"/>
              <a:t>Honzíkova cesta</a:t>
            </a:r>
            <a:r>
              <a:rPr lang="cs-CZ" sz="2000" dirty="0" smtClean="0"/>
              <a:t>, </a:t>
            </a:r>
            <a:r>
              <a:rPr lang="cs-CZ" sz="2000" i="1" dirty="0" smtClean="0"/>
              <a:t>Anička jde do školy</a:t>
            </a:r>
            <a:r>
              <a:rPr lang="cs-CZ" sz="2000" dirty="0" smtClean="0"/>
              <a:t>, </a:t>
            </a:r>
            <a:r>
              <a:rPr lang="cs-CZ" sz="2000" i="1" dirty="0" smtClean="0"/>
              <a:t>Pohádka o staré tramvaji</a:t>
            </a:r>
            <a:r>
              <a:rPr lang="cs-CZ" sz="2000" dirty="0" smtClean="0"/>
              <a:t>, </a:t>
            </a:r>
            <a:r>
              <a:rPr lang="cs-CZ" sz="2000" i="1" dirty="0" err="1" smtClean="0"/>
              <a:t>Odysseus</a:t>
            </a:r>
            <a:r>
              <a:rPr lang="cs-CZ" sz="2000" i="1" dirty="0" smtClean="0"/>
              <a:t> a hvězdy</a:t>
            </a:r>
            <a:r>
              <a:rPr lang="cs-CZ" sz="2000" dirty="0" smtClean="0"/>
              <a:t>)</a:t>
            </a:r>
          </a:p>
          <a:p>
            <a:pPr lvl="1"/>
            <a:r>
              <a:rPr lang="cs-CZ" sz="2000" i="1" dirty="0" smtClean="0"/>
              <a:t>Pohádka o staré tramvaji </a:t>
            </a:r>
            <a:r>
              <a:rPr lang="cs-CZ" sz="2000" dirty="0" smtClean="0"/>
              <a:t>(1961)</a:t>
            </a:r>
          </a:p>
          <a:p>
            <a:pPr lvl="1"/>
            <a:r>
              <a:rPr lang="cs-CZ" sz="2000" i="1" dirty="0" smtClean="0"/>
              <a:t>Pan Tau a tisíc zázraků </a:t>
            </a:r>
            <a:r>
              <a:rPr lang="cs-CZ" sz="2000" dirty="0" smtClean="0"/>
              <a:t>(1974)</a:t>
            </a:r>
          </a:p>
          <a:p>
            <a:pPr lvl="1"/>
            <a:r>
              <a:rPr lang="cs-CZ" sz="2000" i="1" dirty="0" smtClean="0"/>
              <a:t>Lucie a zázraky </a:t>
            </a:r>
            <a:r>
              <a:rPr lang="cs-CZ" sz="2000" dirty="0" smtClean="0"/>
              <a:t>(1980)</a:t>
            </a:r>
          </a:p>
          <a:p>
            <a:pPr lvl="1"/>
            <a:r>
              <a:rPr lang="cs-CZ" sz="2000" i="1" dirty="0" smtClean="0"/>
              <a:t>Králíci ve vysoké trávě </a:t>
            </a:r>
            <a:r>
              <a:rPr lang="cs-CZ" sz="2000" dirty="0" smtClean="0"/>
              <a:t>(1962)</a:t>
            </a:r>
          </a:p>
          <a:p>
            <a:pPr lvl="1"/>
            <a:r>
              <a:rPr lang="cs-CZ" sz="2000" i="1" dirty="0" smtClean="0"/>
              <a:t>Hra na třetího </a:t>
            </a:r>
            <a:r>
              <a:rPr lang="cs-CZ" sz="2000" dirty="0" smtClean="0"/>
              <a:t>(knižně 1981, společně s Králíky ve vysoké trávě)</a:t>
            </a:r>
          </a:p>
          <a:p>
            <a:pPr lvl="1"/>
            <a:r>
              <a:rPr lang="cs-CZ" sz="2000" i="1" dirty="0" smtClean="0"/>
              <a:t>Útěk</a:t>
            </a:r>
            <a:r>
              <a:rPr lang="cs-CZ" sz="2000" dirty="0" smtClean="0"/>
              <a:t> (1966) – zfilmováno 1967</a:t>
            </a:r>
          </a:p>
          <a:p>
            <a:pPr lvl="1"/>
            <a:r>
              <a:rPr lang="cs-CZ" sz="2000" i="1" dirty="0" smtClean="0"/>
              <a:t>Červená kůlna </a:t>
            </a:r>
            <a:r>
              <a:rPr lang="cs-CZ" sz="2000" dirty="0" smtClean="0"/>
              <a:t>(1974)</a:t>
            </a:r>
          </a:p>
          <a:p>
            <a:pPr lvl="1"/>
            <a:r>
              <a:rPr lang="cs-CZ" sz="2000" i="1" dirty="0" err="1" smtClean="0"/>
              <a:t>Odysseus</a:t>
            </a:r>
            <a:r>
              <a:rPr lang="cs-CZ" sz="2000" i="1" dirty="0" smtClean="0"/>
              <a:t> a hvězdy </a:t>
            </a:r>
            <a:r>
              <a:rPr lang="cs-CZ" sz="2000" dirty="0" smtClean="0"/>
              <a:t>(1977)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19</a:t>
            </a:fld>
            <a:endParaRPr lang="cs-CZ"/>
          </a:p>
        </p:txBody>
      </p:sp>
      <p:pic>
        <p:nvPicPr>
          <p:cNvPr id="5" name="Obrázek 4" descr="get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041400"/>
            <a:ext cx="1905000" cy="2667000"/>
          </a:xfrm>
          <a:prstGeom prst="rect">
            <a:avLst/>
          </a:prstGeom>
        </p:spPr>
      </p:pic>
      <p:pic>
        <p:nvPicPr>
          <p:cNvPr id="7" name="Obrázek 6" descr="00562208098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7400" y="4476973"/>
            <a:ext cx="1378718" cy="2114328"/>
          </a:xfrm>
          <a:prstGeom prst="rect">
            <a:avLst/>
          </a:prstGeom>
        </p:spPr>
      </p:pic>
      <p:pic>
        <p:nvPicPr>
          <p:cNvPr id="8" name="Obrázek 7" descr="pohadka-o-stare-tramvaji-563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13550" y="2589212"/>
            <a:ext cx="952500" cy="1400175"/>
          </a:xfrm>
          <a:prstGeom prst="rect">
            <a:avLst/>
          </a:prstGeom>
        </p:spPr>
      </p:pic>
      <p:pic>
        <p:nvPicPr>
          <p:cNvPr id="9" name="Obrázek 8" descr="TK%20%~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398" y="3949700"/>
            <a:ext cx="1434101" cy="255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AF719A-0A92-4936-9ADD-D7F19211DDE8}" type="slidenum">
              <a:rPr lang="cs-CZ"/>
              <a:pPr/>
              <a:t>2</a:t>
            </a:fld>
            <a:endParaRPr lang="cs-CZ" dirty="0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Obsah přednášky</a:t>
            </a:r>
            <a:endParaRPr 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Vývoj české příběhové prózy ze života dětí a mládeže ve 2. polovině 20. století</a:t>
            </a:r>
          </a:p>
          <a:p>
            <a:endParaRPr lang="cs-CZ" dirty="0"/>
          </a:p>
          <a:p>
            <a:r>
              <a:rPr lang="cs-CZ" dirty="0" smtClean="0"/>
              <a:t>4 významné dějinné zvraty:</a:t>
            </a:r>
          </a:p>
          <a:p>
            <a:pPr lvl="1"/>
            <a:r>
              <a:rPr lang="cs-CZ" dirty="0" smtClean="0"/>
              <a:t>1945</a:t>
            </a:r>
          </a:p>
          <a:p>
            <a:pPr lvl="1"/>
            <a:r>
              <a:rPr lang="cs-CZ" dirty="0" smtClean="0"/>
              <a:t>1948</a:t>
            </a:r>
          </a:p>
          <a:p>
            <a:pPr lvl="1"/>
            <a:r>
              <a:rPr lang="cs-CZ" dirty="0" smtClean="0"/>
              <a:t>1968</a:t>
            </a:r>
          </a:p>
          <a:p>
            <a:pPr lvl="1"/>
            <a:r>
              <a:rPr lang="cs-CZ" dirty="0" smtClean="0"/>
              <a:t>1989</a:t>
            </a:r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 smtClean="0"/>
              <a:t>70. léta 20. století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Normalizace – dopad i na LDM</a:t>
            </a:r>
          </a:p>
          <a:p>
            <a:r>
              <a:rPr lang="cs-CZ" sz="2000" dirty="0" smtClean="0"/>
              <a:t>Rozdělení literatury na oficiální, </a:t>
            </a:r>
            <a:r>
              <a:rPr lang="cs-CZ" sz="2000" dirty="0" err="1" smtClean="0"/>
              <a:t>ineditní</a:t>
            </a:r>
            <a:r>
              <a:rPr lang="cs-CZ" sz="2000" dirty="0" smtClean="0"/>
              <a:t> a exilový proud</a:t>
            </a:r>
          </a:p>
          <a:p>
            <a:r>
              <a:rPr lang="cs-CZ" sz="2000" dirty="0" smtClean="0"/>
              <a:t>Autoři – často pod jinými jmény (např. </a:t>
            </a:r>
            <a:r>
              <a:rPr lang="cs-CZ" sz="2000" b="1" dirty="0" smtClean="0"/>
              <a:t>Hermína Franková </a:t>
            </a:r>
            <a:r>
              <a:rPr lang="cs-CZ" sz="2000" dirty="0" smtClean="0"/>
              <a:t>jako Josef Vinař nebo Jarmila Černíková)</a:t>
            </a:r>
          </a:p>
          <a:p>
            <a:r>
              <a:rPr lang="cs-CZ" sz="2000" dirty="0" smtClean="0"/>
              <a:t>Někteří autoři v anonymitě</a:t>
            </a:r>
          </a:p>
          <a:p>
            <a:r>
              <a:rPr lang="cs-CZ" sz="2000" dirty="0" smtClean="0"/>
              <a:t>Další vlna emigrací: </a:t>
            </a:r>
            <a:r>
              <a:rPr lang="cs-CZ" sz="2000" b="1" dirty="0" smtClean="0"/>
              <a:t>Ludvík </a:t>
            </a:r>
            <a:r>
              <a:rPr lang="cs-CZ" sz="2000" b="1" dirty="0" err="1" smtClean="0"/>
              <a:t>Aškenazy</a:t>
            </a:r>
            <a:r>
              <a:rPr lang="cs-CZ" sz="2000" b="1" dirty="0" smtClean="0"/>
              <a:t> </a:t>
            </a:r>
            <a:r>
              <a:rPr lang="cs-CZ" sz="2000" dirty="0" smtClean="0"/>
              <a:t>(1968), </a:t>
            </a:r>
            <a:r>
              <a:rPr lang="cs-CZ" sz="2000" b="1" dirty="0" smtClean="0"/>
              <a:t>Iva Procházková </a:t>
            </a:r>
            <a:r>
              <a:rPr lang="cs-CZ" sz="2000" dirty="0" smtClean="0"/>
              <a:t>(1983)</a:t>
            </a:r>
          </a:p>
          <a:p>
            <a:r>
              <a:rPr lang="cs-CZ" sz="2000" dirty="0" smtClean="0"/>
              <a:t>Ale i v rámci oficiální literatury lze najít kvalitní tituly</a:t>
            </a:r>
          </a:p>
          <a:p>
            <a:r>
              <a:rPr lang="cs-CZ" sz="2000" dirty="0" smtClean="0"/>
              <a:t>Ze starších autorů stále tvoří např. </a:t>
            </a:r>
            <a:r>
              <a:rPr lang="cs-CZ" sz="2000" b="1" dirty="0" smtClean="0"/>
              <a:t>Bohumil Říha </a:t>
            </a:r>
            <a:r>
              <a:rPr lang="cs-CZ" sz="2000" dirty="0" smtClean="0"/>
              <a:t>(</a:t>
            </a:r>
            <a:r>
              <a:rPr lang="cs-CZ" sz="2000" i="1" dirty="0" smtClean="0"/>
              <a:t>Jak jel Vítek do Prahy</a:t>
            </a:r>
            <a:r>
              <a:rPr lang="cs-CZ" sz="2000" dirty="0" smtClean="0"/>
              <a:t>, 1973; </a:t>
            </a:r>
            <a:r>
              <a:rPr lang="cs-CZ" sz="2000" i="1" dirty="0" smtClean="0"/>
              <a:t>Vítek je zase doma</a:t>
            </a:r>
            <a:r>
              <a:rPr lang="cs-CZ" sz="2000" dirty="0" smtClean="0"/>
              <a:t>, 1974; </a:t>
            </a:r>
            <a:r>
              <a:rPr lang="cs-CZ" sz="2000" i="1" dirty="0" smtClean="0"/>
              <a:t>Vítek na výletě</a:t>
            </a:r>
            <a:r>
              <a:rPr lang="cs-CZ" sz="2000" dirty="0" smtClean="0"/>
              <a:t>, 1975)</a:t>
            </a:r>
          </a:p>
          <a:p>
            <a:r>
              <a:rPr lang="cs-CZ" sz="2000" dirty="0" smtClean="0"/>
              <a:t>Talentovaní debutanti (viz dále)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725" y="1295400"/>
            <a:ext cx="8234363" cy="4837113"/>
          </a:xfrm>
        </p:spPr>
        <p:txBody>
          <a:bodyPr/>
          <a:lstStyle/>
          <a:p>
            <a:r>
              <a:rPr lang="cs-CZ" b="1" u="sng" dirty="0" smtClean="0"/>
              <a:t>Eva </a:t>
            </a:r>
            <a:r>
              <a:rPr lang="cs-CZ" b="1" u="sng" dirty="0" err="1" smtClean="0"/>
              <a:t>Bernardinová</a:t>
            </a:r>
            <a:r>
              <a:rPr lang="cs-CZ" b="1" u="sng" dirty="0" smtClean="0"/>
              <a:t> </a:t>
            </a:r>
            <a:r>
              <a:rPr lang="cs-CZ" dirty="0" smtClean="0"/>
              <a:t>(1931)</a:t>
            </a:r>
          </a:p>
          <a:p>
            <a:pPr lvl="4">
              <a:lnSpc>
                <a:spcPct val="200000"/>
              </a:lnSpc>
            </a:pPr>
            <a:r>
              <a:rPr lang="cs-CZ" sz="2000" dirty="0" smtClean="0"/>
              <a:t>Prozaička a básnířka</a:t>
            </a:r>
          </a:p>
          <a:p>
            <a:pPr lvl="4">
              <a:lnSpc>
                <a:spcPct val="200000"/>
              </a:lnSpc>
            </a:pPr>
            <a:r>
              <a:rPr lang="cs-CZ" sz="2000" dirty="0" smtClean="0"/>
              <a:t>Projekt </a:t>
            </a:r>
            <a:r>
              <a:rPr lang="cs-CZ" sz="2000" dirty="0" err="1" smtClean="0"/>
              <a:t>Book</a:t>
            </a:r>
            <a:r>
              <a:rPr lang="cs-CZ" sz="2000" dirty="0" smtClean="0"/>
              <a:t> handicap (1991) – </a:t>
            </a:r>
            <a:r>
              <a:rPr lang="cs-CZ" sz="2000" i="1" dirty="0" smtClean="0"/>
              <a:t>Ahoj, bráško</a:t>
            </a:r>
            <a:r>
              <a:rPr lang="cs-CZ" sz="2000" dirty="0" smtClean="0"/>
              <a:t> (2004)</a:t>
            </a:r>
          </a:p>
          <a:p>
            <a:pPr lvl="4">
              <a:lnSpc>
                <a:spcPct val="200000"/>
              </a:lnSpc>
            </a:pPr>
            <a:r>
              <a:rPr lang="cs-CZ" sz="2000" i="1" dirty="0" smtClean="0"/>
              <a:t>Kluci, holky a Stodůlky </a:t>
            </a:r>
            <a:r>
              <a:rPr lang="cs-CZ" sz="2000" dirty="0" smtClean="0"/>
              <a:t>(2 díly, 1975, 1978)</a:t>
            </a:r>
          </a:p>
          <a:p>
            <a:pPr lvl="4">
              <a:lnSpc>
                <a:spcPct val="200000"/>
              </a:lnSpc>
            </a:pPr>
            <a:r>
              <a:rPr lang="cs-CZ" sz="2000" dirty="0" smtClean="0"/>
              <a:t>Pentalogie s úvodním dílem </a:t>
            </a:r>
            <a:r>
              <a:rPr lang="cs-CZ" sz="2000" i="1" dirty="0" smtClean="0"/>
              <a:t>Blanka, obyčejná holka</a:t>
            </a:r>
            <a:endParaRPr lang="cs-CZ" sz="2000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21</a:t>
            </a:fld>
            <a:endParaRPr lang="cs-CZ"/>
          </a:p>
        </p:txBody>
      </p:sp>
      <p:pic>
        <p:nvPicPr>
          <p:cNvPr id="5" name="Obrázek 4" descr="Bernardinov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" y="1898650"/>
            <a:ext cx="1905000" cy="2552700"/>
          </a:xfrm>
          <a:prstGeom prst="rect">
            <a:avLst/>
          </a:prstGeom>
        </p:spPr>
      </p:pic>
      <p:pic>
        <p:nvPicPr>
          <p:cNvPr id="6" name="Obrázek 5" descr="bernardinova_kluciholkyastodulky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9816" y="4619244"/>
            <a:ext cx="2258568" cy="1734312"/>
          </a:xfrm>
          <a:prstGeom prst="rect">
            <a:avLst/>
          </a:prstGeom>
        </p:spPr>
      </p:pic>
      <p:pic>
        <p:nvPicPr>
          <p:cNvPr id="7" name="Obrázek 6" descr="15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8600" y="4387002"/>
            <a:ext cx="1301750" cy="2139210"/>
          </a:xfrm>
          <a:prstGeom prst="rect">
            <a:avLst/>
          </a:prstGeom>
        </p:spPr>
      </p:pic>
      <p:pic>
        <p:nvPicPr>
          <p:cNvPr id="8" name="Obrázek 7" descr="blanka-obycejna-holka-354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7250" y="4367212"/>
            <a:ext cx="1314450" cy="2142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01077" y="1155700"/>
            <a:ext cx="5830957" cy="4976813"/>
          </a:xfrm>
        </p:spPr>
        <p:txBody>
          <a:bodyPr/>
          <a:lstStyle/>
          <a:p>
            <a:r>
              <a:rPr lang="cs-CZ" b="1" u="sng" dirty="0" smtClean="0"/>
              <a:t>Eliška </a:t>
            </a:r>
            <a:r>
              <a:rPr lang="cs-CZ" b="1" u="sng" dirty="0" err="1" smtClean="0"/>
              <a:t>Horelová</a:t>
            </a:r>
            <a:r>
              <a:rPr lang="cs-CZ" b="1" u="sng" dirty="0" smtClean="0"/>
              <a:t> </a:t>
            </a:r>
            <a:r>
              <a:rPr lang="cs-CZ" dirty="0" smtClean="0"/>
              <a:t>(1925)</a:t>
            </a:r>
          </a:p>
          <a:p>
            <a:pPr lvl="1"/>
            <a:r>
              <a:rPr lang="cs-CZ" sz="2000" dirty="0" smtClean="0"/>
              <a:t>Vlastním jménem Eliška Nováková</a:t>
            </a:r>
          </a:p>
          <a:p>
            <a:pPr lvl="1"/>
            <a:r>
              <a:rPr lang="cs-CZ" sz="2000" dirty="0" smtClean="0"/>
              <a:t>Prozaička, básnířka, učitelka, odborná asistentka na FF UK</a:t>
            </a:r>
          </a:p>
          <a:p>
            <a:pPr lvl="1"/>
            <a:r>
              <a:rPr lang="cs-CZ" sz="2000" dirty="0" smtClean="0"/>
              <a:t>Publikovala mj. ve Zlatém máji</a:t>
            </a:r>
          </a:p>
          <a:p>
            <a:pPr lvl="1"/>
            <a:r>
              <a:rPr lang="cs-CZ" sz="2000" i="1" dirty="0" smtClean="0"/>
              <a:t>Kluci ze zabraného </a:t>
            </a:r>
            <a:r>
              <a:rPr lang="cs-CZ" sz="2000" dirty="0" smtClean="0"/>
              <a:t>(1982)</a:t>
            </a:r>
          </a:p>
          <a:p>
            <a:pPr lvl="1"/>
            <a:r>
              <a:rPr lang="cs-CZ" sz="2000" dirty="0" smtClean="0"/>
              <a:t>Historická románová trilogie:</a:t>
            </a:r>
          </a:p>
          <a:p>
            <a:pPr lvl="2"/>
            <a:r>
              <a:rPr lang="cs-CZ" sz="2000" i="1" dirty="0" smtClean="0"/>
              <a:t>Zdivočelá voda </a:t>
            </a:r>
            <a:r>
              <a:rPr lang="cs-CZ" sz="2000" dirty="0" smtClean="0"/>
              <a:t>(1973)</a:t>
            </a:r>
          </a:p>
          <a:p>
            <a:pPr lvl="2"/>
            <a:r>
              <a:rPr lang="cs-CZ" sz="2000" i="1" dirty="0" smtClean="0"/>
              <a:t>Strhané hráze </a:t>
            </a:r>
            <a:r>
              <a:rPr lang="cs-CZ" sz="2000" dirty="0" smtClean="0"/>
              <a:t>(1978)</a:t>
            </a:r>
          </a:p>
          <a:p>
            <a:pPr lvl="2"/>
            <a:r>
              <a:rPr lang="cs-CZ" sz="2000" i="1" dirty="0" smtClean="0"/>
              <a:t>Potopa</a:t>
            </a:r>
            <a:r>
              <a:rPr lang="cs-CZ" sz="2000" dirty="0" smtClean="0"/>
              <a:t> (1979)</a:t>
            </a:r>
          </a:p>
          <a:p>
            <a:pPr lvl="1"/>
            <a:r>
              <a:rPr lang="cs-CZ" sz="2000" i="1" dirty="0" smtClean="0"/>
              <a:t>Nemožná holka </a:t>
            </a:r>
            <a:r>
              <a:rPr lang="cs-CZ" sz="2000" dirty="0" smtClean="0"/>
              <a:t>(1984)</a:t>
            </a:r>
          </a:p>
          <a:p>
            <a:pPr lvl="1"/>
            <a:r>
              <a:rPr lang="cs-CZ" sz="2000" dirty="0" smtClean="0"/>
              <a:t>Volný cyklus: </a:t>
            </a:r>
            <a:r>
              <a:rPr lang="cs-CZ" sz="2000" i="1" dirty="0" smtClean="0"/>
              <a:t>Znáte Tománka?</a:t>
            </a:r>
            <a:r>
              <a:rPr lang="cs-CZ" sz="2000" dirty="0" smtClean="0"/>
              <a:t> (1981); </a:t>
            </a:r>
            <a:r>
              <a:rPr lang="cs-CZ" sz="2000" i="1" dirty="0" smtClean="0"/>
              <a:t>Tománek je rád na světě </a:t>
            </a:r>
            <a:r>
              <a:rPr lang="cs-CZ" sz="2000" dirty="0" smtClean="0"/>
              <a:t>(1985, obsahuje i </a:t>
            </a:r>
            <a:r>
              <a:rPr lang="cs-CZ" sz="2000" i="1" dirty="0" smtClean="0"/>
              <a:t>Znáte Tománka?</a:t>
            </a:r>
            <a:r>
              <a:rPr lang="cs-CZ" sz="2000" dirty="0" smtClean="0"/>
              <a:t>); </a:t>
            </a:r>
            <a:r>
              <a:rPr lang="cs-CZ" sz="2000" i="1" dirty="0" smtClean="0"/>
              <a:t>Tománek ve škole </a:t>
            </a:r>
            <a:r>
              <a:rPr lang="cs-CZ" sz="2000" dirty="0" smtClean="0"/>
              <a:t>(1992)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22</a:t>
            </a:fld>
            <a:endParaRPr lang="cs-CZ"/>
          </a:p>
        </p:txBody>
      </p:sp>
      <p:pic>
        <p:nvPicPr>
          <p:cNvPr id="5" name="Obrázek 4" descr="Horelov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018" y="1113181"/>
            <a:ext cx="1862009" cy="2606813"/>
          </a:xfrm>
          <a:prstGeom prst="rect">
            <a:avLst/>
          </a:prstGeom>
        </p:spPr>
      </p:pic>
      <p:pic>
        <p:nvPicPr>
          <p:cNvPr id="6" name="Obrázek 5" descr="1294317913.jpg"/>
          <p:cNvPicPr>
            <a:picLocks noChangeAspect="1"/>
          </p:cNvPicPr>
          <p:nvPr/>
        </p:nvPicPr>
        <p:blipFill>
          <a:blip r:embed="rId3" cstate="print"/>
          <a:srcRect l="3246" b="2637"/>
          <a:stretch>
            <a:fillRect/>
          </a:stretch>
        </p:blipFill>
        <p:spPr>
          <a:xfrm>
            <a:off x="7593496" y="912296"/>
            <a:ext cx="1391478" cy="2196445"/>
          </a:xfrm>
          <a:prstGeom prst="rect">
            <a:avLst/>
          </a:prstGeom>
        </p:spPr>
      </p:pic>
      <p:pic>
        <p:nvPicPr>
          <p:cNvPr id="7" name="Obrázek 6" descr="horelova_znatetomanka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2280" y="3924808"/>
            <a:ext cx="1463040" cy="2157984"/>
          </a:xfrm>
          <a:prstGeom prst="rect">
            <a:avLst/>
          </a:prstGeom>
        </p:spPr>
      </p:pic>
      <p:pic>
        <p:nvPicPr>
          <p:cNvPr id="8" name="Obrázek 7" descr="thumb_detai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09129" y="3454400"/>
            <a:ext cx="1393571" cy="2019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725" y="1231900"/>
            <a:ext cx="8234363" cy="4900613"/>
          </a:xfrm>
        </p:spPr>
        <p:txBody>
          <a:bodyPr/>
          <a:lstStyle/>
          <a:p>
            <a:r>
              <a:rPr lang="cs-CZ" b="1" u="sng" dirty="0" smtClean="0"/>
              <a:t>Markéta </a:t>
            </a:r>
            <a:r>
              <a:rPr lang="cs-CZ" b="1" u="sng" dirty="0" err="1" smtClean="0"/>
              <a:t>Zinnerová</a:t>
            </a:r>
            <a:r>
              <a:rPr lang="cs-CZ" b="1" u="sng" dirty="0" smtClean="0"/>
              <a:t> </a:t>
            </a:r>
            <a:r>
              <a:rPr lang="cs-CZ" dirty="0" smtClean="0"/>
              <a:t>(1942)</a:t>
            </a:r>
          </a:p>
          <a:p>
            <a:pPr lvl="5"/>
            <a:r>
              <a:rPr lang="cs-CZ" sz="2000" dirty="0" smtClean="0"/>
              <a:t>Prozaička, básnířka, scenáristka (mj. </a:t>
            </a:r>
            <a:r>
              <a:rPr lang="cs-CZ" sz="2000" i="1" dirty="0" smtClean="0"/>
              <a:t>Den pro mou lásku</a:t>
            </a:r>
            <a:r>
              <a:rPr lang="cs-CZ" sz="2000" dirty="0" smtClean="0"/>
              <a:t>, </a:t>
            </a:r>
            <a:r>
              <a:rPr lang="cs-CZ" sz="2000" i="1" dirty="0" smtClean="0"/>
              <a:t>Indiáni z Větrova</a:t>
            </a:r>
            <a:r>
              <a:rPr lang="cs-CZ" sz="2000" dirty="0" smtClean="0"/>
              <a:t>, </a:t>
            </a:r>
            <a:r>
              <a:rPr lang="cs-CZ" sz="2000" i="1" dirty="0" smtClean="0"/>
              <a:t>Za humny je drak</a:t>
            </a:r>
            <a:r>
              <a:rPr lang="cs-CZ" sz="2000" dirty="0" smtClean="0"/>
              <a:t>, </a:t>
            </a:r>
            <a:r>
              <a:rPr lang="cs-CZ" sz="2000" i="1" dirty="0" smtClean="0"/>
              <a:t>Bolero</a:t>
            </a:r>
            <a:r>
              <a:rPr lang="cs-CZ" sz="2000" dirty="0" smtClean="0"/>
              <a:t>, </a:t>
            </a:r>
            <a:r>
              <a:rPr lang="cs-CZ" sz="2000" i="1" dirty="0" smtClean="0"/>
              <a:t>Tajemství proutěného košíku</a:t>
            </a:r>
            <a:r>
              <a:rPr lang="cs-CZ" sz="2000" dirty="0" smtClean="0"/>
              <a:t>, </a:t>
            </a:r>
            <a:r>
              <a:rPr lang="cs-CZ" sz="2000" i="1" dirty="0" smtClean="0"/>
              <a:t>My všichni školou povinní</a:t>
            </a:r>
            <a:r>
              <a:rPr lang="cs-CZ" sz="2000" dirty="0" smtClean="0"/>
              <a:t>, </a:t>
            </a:r>
            <a:r>
              <a:rPr lang="cs-CZ" sz="2000" i="1" dirty="0" smtClean="0"/>
              <a:t>Kde padají hvězdy</a:t>
            </a:r>
            <a:r>
              <a:rPr lang="cs-CZ" sz="2000" dirty="0" smtClean="0"/>
              <a:t>; mnoho TV her a pohádek), dramaturgyně</a:t>
            </a:r>
          </a:p>
          <a:p>
            <a:pPr lvl="5"/>
            <a:r>
              <a:rPr lang="cs-CZ" sz="2000" i="1" dirty="0" smtClean="0"/>
              <a:t>Děti z Pařízkova </a:t>
            </a:r>
            <a:r>
              <a:rPr lang="cs-CZ" sz="2000" dirty="0" smtClean="0"/>
              <a:t>(1974)</a:t>
            </a:r>
          </a:p>
          <a:p>
            <a:pPr lvl="5"/>
            <a:r>
              <a:rPr lang="cs-CZ" sz="2000" i="1" dirty="0" smtClean="0"/>
              <a:t>Princezna z třešňového království </a:t>
            </a:r>
            <a:r>
              <a:rPr lang="cs-CZ" sz="2000" dirty="0" smtClean="0"/>
              <a:t>(1975)</a:t>
            </a:r>
          </a:p>
          <a:p>
            <a:pPr lvl="5"/>
            <a:r>
              <a:rPr lang="cs-CZ" sz="2000" i="1" dirty="0" smtClean="0"/>
              <a:t>Tajemství proutěného košíku</a:t>
            </a:r>
            <a:r>
              <a:rPr lang="cs-CZ" sz="2000" dirty="0" smtClean="0"/>
              <a:t> (1978)</a:t>
            </a:r>
          </a:p>
          <a:p>
            <a:pPr lvl="5"/>
            <a:r>
              <a:rPr lang="cs-CZ" sz="2000" i="1" dirty="0" smtClean="0"/>
              <a:t>Indiáni z Větrova </a:t>
            </a:r>
            <a:r>
              <a:rPr lang="cs-CZ" sz="2000" dirty="0" smtClean="0"/>
              <a:t>(1979)</a:t>
            </a:r>
          </a:p>
          <a:p>
            <a:pPr lvl="5"/>
            <a:r>
              <a:rPr lang="cs-CZ" sz="2000" i="1" dirty="0" smtClean="0"/>
              <a:t>Kde padají hvězdy</a:t>
            </a:r>
            <a:r>
              <a:rPr lang="cs-CZ" sz="2000" dirty="0" smtClean="0"/>
              <a:t> (1997)</a:t>
            </a:r>
          </a:p>
          <a:p>
            <a:pPr lvl="1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23</a:t>
            </a:fld>
            <a:endParaRPr lang="cs-CZ"/>
          </a:p>
        </p:txBody>
      </p:sp>
      <p:pic>
        <p:nvPicPr>
          <p:cNvPr id="5" name="Obrázek 4" descr="Zinnerov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714500"/>
            <a:ext cx="1600200" cy="2240280"/>
          </a:xfrm>
          <a:prstGeom prst="rect">
            <a:avLst/>
          </a:prstGeom>
        </p:spPr>
      </p:pic>
      <p:pic>
        <p:nvPicPr>
          <p:cNvPr id="6" name="Obrázek 5" descr="120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1648" y="2975864"/>
            <a:ext cx="1292352" cy="1719072"/>
          </a:xfrm>
          <a:prstGeom prst="rect">
            <a:avLst/>
          </a:prstGeom>
        </p:spPr>
      </p:pic>
      <p:pic>
        <p:nvPicPr>
          <p:cNvPr id="7" name="Obrázek 6" descr="6759734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5112" y="5073650"/>
            <a:ext cx="1449388" cy="1746250"/>
          </a:xfrm>
          <a:prstGeom prst="rect">
            <a:avLst/>
          </a:prstGeom>
        </p:spPr>
      </p:pic>
      <p:pic>
        <p:nvPicPr>
          <p:cNvPr id="8" name="Obrázek 7" descr="Indiáni z Větrov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98612" y="4203700"/>
            <a:ext cx="1323975" cy="1905000"/>
          </a:xfrm>
          <a:prstGeom prst="rect">
            <a:avLst/>
          </a:prstGeom>
        </p:spPr>
      </p:pic>
      <p:pic>
        <p:nvPicPr>
          <p:cNvPr id="9" name="Obrázek 8" descr="TAJEMS~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3200" y="4171526"/>
            <a:ext cx="1244600" cy="1825414"/>
          </a:xfrm>
          <a:prstGeom prst="rect">
            <a:avLst/>
          </a:prstGeom>
        </p:spPr>
      </p:pic>
      <p:pic>
        <p:nvPicPr>
          <p:cNvPr id="10" name="Obrázek 9" descr="Kde padají hvězd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50000" y="4325423"/>
            <a:ext cx="1379537" cy="2332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 smtClean="0"/>
              <a:t>80. léta 20. století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V mnohém navazují na předchozí období</a:t>
            </a:r>
          </a:p>
          <a:p>
            <a:r>
              <a:rPr lang="cs-CZ" sz="2000" dirty="0" smtClean="0"/>
              <a:t>Pohled na dětského hrdinu často nesentimentální, bez idealizace</a:t>
            </a:r>
          </a:p>
          <a:p>
            <a:r>
              <a:rPr lang="cs-CZ" sz="2000" dirty="0" smtClean="0"/>
              <a:t>Pomocná klasifikace:</a:t>
            </a:r>
          </a:p>
          <a:p>
            <a:pPr lvl="1"/>
            <a:r>
              <a:rPr lang="cs-CZ" sz="2000" dirty="0" smtClean="0"/>
              <a:t>Psychologicky laděné prózy: </a:t>
            </a:r>
            <a:r>
              <a:rPr lang="cs-CZ" sz="2000" b="1" dirty="0" smtClean="0"/>
              <a:t>Martina </a:t>
            </a:r>
            <a:r>
              <a:rPr lang="cs-CZ" sz="2000" b="1" dirty="0" err="1" smtClean="0"/>
              <a:t>Drijverová</a:t>
            </a:r>
            <a:r>
              <a:rPr lang="cs-CZ" sz="2000" dirty="0" smtClean="0"/>
              <a:t>, </a:t>
            </a:r>
            <a:r>
              <a:rPr lang="cs-CZ" sz="2000" b="1" dirty="0" smtClean="0"/>
              <a:t>Petr Křenek</a:t>
            </a:r>
            <a:r>
              <a:rPr lang="cs-CZ" sz="2000" dirty="0" smtClean="0"/>
              <a:t>, </a:t>
            </a:r>
            <a:r>
              <a:rPr lang="cs-CZ" sz="2000" b="1" dirty="0" smtClean="0"/>
              <a:t>Olga </a:t>
            </a:r>
            <a:r>
              <a:rPr lang="cs-CZ" sz="2000" b="1" dirty="0" err="1" smtClean="0"/>
              <a:t>Hejná</a:t>
            </a:r>
            <a:endParaRPr lang="cs-CZ" sz="2000" b="1" dirty="0" smtClean="0"/>
          </a:p>
          <a:p>
            <a:pPr lvl="1"/>
            <a:r>
              <a:rPr lang="cs-CZ" sz="2000" dirty="0" smtClean="0"/>
              <a:t>Humoristická próza: </a:t>
            </a:r>
            <a:r>
              <a:rPr lang="cs-CZ" sz="2000" b="1" dirty="0" smtClean="0"/>
              <a:t>Vojtěch </a:t>
            </a:r>
            <a:r>
              <a:rPr lang="cs-CZ" sz="2000" b="1" dirty="0" err="1" smtClean="0"/>
              <a:t>Steklač</a:t>
            </a:r>
            <a:r>
              <a:rPr lang="cs-CZ" sz="2000" dirty="0" smtClean="0"/>
              <a:t>, </a:t>
            </a:r>
            <a:r>
              <a:rPr lang="cs-CZ" sz="2000" b="1" dirty="0" smtClean="0"/>
              <a:t>Alena </a:t>
            </a:r>
            <a:r>
              <a:rPr lang="cs-CZ" sz="2000" b="1" dirty="0" err="1" smtClean="0"/>
              <a:t>Vostrá</a:t>
            </a:r>
            <a:endParaRPr lang="cs-CZ" sz="2000" b="1" dirty="0" smtClean="0"/>
          </a:p>
          <a:p>
            <a:pPr lvl="1"/>
            <a:r>
              <a:rPr lang="cs-CZ" sz="2000" dirty="0" smtClean="0"/>
              <a:t>Přepisy filmových scénářů do knižní podoby: </a:t>
            </a:r>
            <a:r>
              <a:rPr lang="cs-CZ" sz="2000" b="1" dirty="0" smtClean="0"/>
              <a:t>Věra </a:t>
            </a:r>
            <a:r>
              <a:rPr lang="cs-CZ" sz="2000" b="1" dirty="0" err="1" smtClean="0"/>
              <a:t>Plívová</a:t>
            </a:r>
            <a:r>
              <a:rPr lang="cs-CZ" sz="2000" b="1" dirty="0" smtClean="0"/>
              <a:t> – Šimková</a:t>
            </a:r>
            <a:r>
              <a:rPr lang="cs-CZ" sz="2000" dirty="0" smtClean="0"/>
              <a:t>, </a:t>
            </a:r>
            <a:r>
              <a:rPr lang="cs-CZ" sz="2000" b="1" dirty="0" smtClean="0"/>
              <a:t>Marie </a:t>
            </a:r>
            <a:r>
              <a:rPr lang="cs-CZ" sz="2000" b="1" dirty="0" err="1" smtClean="0"/>
              <a:t>Poledňáková</a:t>
            </a:r>
            <a:endParaRPr lang="cs-CZ" sz="2000" b="1" dirty="0" smtClean="0"/>
          </a:p>
          <a:p>
            <a:pPr lvl="1"/>
            <a:r>
              <a:rPr lang="cs-CZ" sz="2000" dirty="0" smtClean="0"/>
              <a:t>Chlapecká prázdninová dobrodružství: </a:t>
            </a:r>
            <a:r>
              <a:rPr lang="cs-CZ" sz="2000" b="1" dirty="0" smtClean="0"/>
              <a:t>Svatopluk Hrnčíř</a:t>
            </a:r>
          </a:p>
          <a:p>
            <a:pPr lvl="1"/>
            <a:r>
              <a:rPr lang="cs-CZ" sz="2000" dirty="0" smtClean="0"/>
              <a:t>Téma války (viz výše)</a:t>
            </a:r>
          </a:p>
          <a:p>
            <a:pPr lvl="1"/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95425" y="1231900"/>
            <a:ext cx="6188075" cy="4875213"/>
          </a:xfrm>
        </p:spPr>
        <p:txBody>
          <a:bodyPr/>
          <a:lstStyle/>
          <a:p>
            <a:r>
              <a:rPr lang="cs-CZ" b="1" u="sng" dirty="0" smtClean="0"/>
              <a:t>Martina </a:t>
            </a:r>
            <a:r>
              <a:rPr lang="cs-CZ" b="1" u="sng" dirty="0" err="1" smtClean="0"/>
              <a:t>Drijverová</a:t>
            </a:r>
            <a:r>
              <a:rPr lang="cs-CZ" b="1" u="sng" dirty="0" smtClean="0"/>
              <a:t> </a:t>
            </a:r>
            <a:r>
              <a:rPr lang="cs-CZ" dirty="0" smtClean="0"/>
              <a:t>(1951)</a:t>
            </a:r>
          </a:p>
          <a:p>
            <a:pPr lvl="1"/>
            <a:r>
              <a:rPr lang="cs-CZ" sz="1800" dirty="0" smtClean="0"/>
              <a:t>Prozaička, dramatička, scenáristka, dramaturgyně</a:t>
            </a:r>
          </a:p>
          <a:p>
            <a:pPr lvl="1"/>
            <a:r>
              <a:rPr lang="cs-CZ" sz="1800" dirty="0" smtClean="0"/>
              <a:t>Publikovala mj. ve Zlatém máji, ale i ve Sluníčku, Mateřídoušce, ABC</a:t>
            </a:r>
          </a:p>
          <a:p>
            <a:pPr lvl="1"/>
            <a:r>
              <a:rPr lang="cs-CZ" sz="1800" dirty="0" smtClean="0"/>
              <a:t>Pohádky: </a:t>
            </a:r>
            <a:r>
              <a:rPr lang="cs-CZ" sz="1800" i="1" dirty="0" smtClean="0"/>
              <a:t>Moura a Matylda </a:t>
            </a:r>
            <a:r>
              <a:rPr lang="cs-CZ" sz="1800" dirty="0" smtClean="0"/>
              <a:t>(1982), </a:t>
            </a:r>
            <a:r>
              <a:rPr lang="cs-CZ" sz="1800" i="1" dirty="0" smtClean="0"/>
              <a:t>Pan Uplakán a bodlák </a:t>
            </a:r>
            <a:r>
              <a:rPr lang="cs-CZ" sz="1800" dirty="0" smtClean="0"/>
              <a:t>(1982) aj.</a:t>
            </a:r>
          </a:p>
          <a:p>
            <a:pPr lvl="1"/>
            <a:r>
              <a:rPr lang="cs-CZ" sz="1800" dirty="0" smtClean="0"/>
              <a:t>Volná trilogie: </a:t>
            </a:r>
            <a:r>
              <a:rPr lang="cs-CZ" sz="1800" i="1" dirty="0" smtClean="0"/>
              <a:t>Táta k příštím Vánocům </a:t>
            </a:r>
            <a:r>
              <a:rPr lang="cs-CZ" sz="1800" dirty="0" smtClean="0"/>
              <a:t>(1979), </a:t>
            </a:r>
            <a:r>
              <a:rPr lang="cs-CZ" sz="1800" i="1" dirty="0" smtClean="0"/>
              <a:t>Táta pro radost i pro zlost </a:t>
            </a:r>
            <a:r>
              <a:rPr lang="cs-CZ" sz="1800" dirty="0" smtClean="0"/>
              <a:t>(1984), </a:t>
            </a:r>
            <a:r>
              <a:rPr lang="cs-CZ" sz="1800" i="1" dirty="0" smtClean="0"/>
              <a:t>Táta nemá smutky rád </a:t>
            </a:r>
            <a:r>
              <a:rPr lang="cs-CZ" sz="1800" dirty="0" smtClean="0"/>
              <a:t>(1985)</a:t>
            </a:r>
          </a:p>
          <a:p>
            <a:pPr lvl="1"/>
            <a:r>
              <a:rPr lang="cs-CZ" sz="1800" i="1" dirty="0" err="1" smtClean="0"/>
              <a:t>Sísa</a:t>
            </a:r>
            <a:r>
              <a:rPr lang="cs-CZ" sz="1800" i="1" dirty="0" smtClean="0"/>
              <a:t> Kyselá </a:t>
            </a:r>
            <a:r>
              <a:rPr lang="cs-CZ" sz="1800" dirty="0" smtClean="0"/>
              <a:t>(1988)</a:t>
            </a:r>
          </a:p>
          <a:p>
            <a:pPr lvl="1"/>
            <a:r>
              <a:rPr lang="cs-CZ" sz="1800" i="1" dirty="0" err="1" smtClean="0"/>
              <a:t>Sísa</a:t>
            </a:r>
            <a:r>
              <a:rPr lang="cs-CZ" sz="1800" i="1" dirty="0" smtClean="0"/>
              <a:t> Kyselá a ušmudlaný rytíř </a:t>
            </a:r>
            <a:r>
              <a:rPr lang="cs-CZ" sz="1800" dirty="0" smtClean="0"/>
              <a:t>(2002)</a:t>
            </a:r>
          </a:p>
          <a:p>
            <a:pPr lvl="1"/>
            <a:r>
              <a:rPr lang="cs-CZ" sz="1800" i="1" dirty="0" smtClean="0"/>
              <a:t>Zajíc a sovy </a:t>
            </a:r>
            <a:r>
              <a:rPr lang="cs-CZ" sz="1800" dirty="0" smtClean="0"/>
              <a:t>(1990)</a:t>
            </a:r>
          </a:p>
          <a:p>
            <a:pPr lvl="1"/>
            <a:r>
              <a:rPr lang="cs-CZ" sz="1800" i="1" dirty="0" smtClean="0"/>
              <a:t>Domov pro Marťany </a:t>
            </a:r>
            <a:r>
              <a:rPr lang="cs-CZ" sz="1800" dirty="0" smtClean="0"/>
              <a:t>(1998)</a:t>
            </a:r>
          </a:p>
          <a:p>
            <a:pPr lvl="1"/>
            <a:r>
              <a:rPr lang="cs-CZ" sz="1800" i="1" dirty="0" smtClean="0"/>
              <a:t>České dějiny očima psa</a:t>
            </a:r>
            <a:r>
              <a:rPr lang="cs-CZ" sz="1800" dirty="0" smtClean="0"/>
              <a:t> (2004), </a:t>
            </a:r>
            <a:r>
              <a:rPr lang="cs-CZ" sz="1800" i="1" dirty="0" smtClean="0"/>
              <a:t>České dějiny očima psa 2 </a:t>
            </a:r>
            <a:r>
              <a:rPr lang="cs-CZ" sz="1800" dirty="0" smtClean="0"/>
              <a:t>(2006) – uměleckonaučné prózy</a:t>
            </a:r>
          </a:p>
          <a:p>
            <a:pPr lvl="1"/>
            <a:endParaRPr lang="cs-CZ" sz="1800" dirty="0" smtClean="0"/>
          </a:p>
          <a:p>
            <a:pPr lvl="1"/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25</a:t>
            </a:fld>
            <a:endParaRPr lang="cs-CZ"/>
          </a:p>
        </p:txBody>
      </p:sp>
      <p:pic>
        <p:nvPicPr>
          <p:cNvPr id="5" name="Obrázek 4" descr="Drijverov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217612"/>
            <a:ext cx="1405143" cy="1893888"/>
          </a:xfrm>
          <a:prstGeom prst="rect">
            <a:avLst/>
          </a:prstGeom>
        </p:spPr>
      </p:pic>
      <p:pic>
        <p:nvPicPr>
          <p:cNvPr id="6" name="Obrázek 5" descr="00562003702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480" y="3252279"/>
            <a:ext cx="1303020" cy="1878521"/>
          </a:xfrm>
          <a:prstGeom prst="rect">
            <a:avLst/>
          </a:prstGeom>
        </p:spPr>
      </p:pic>
      <p:pic>
        <p:nvPicPr>
          <p:cNvPr id="7" name="Obrázek 6" descr="Domo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" y="5108575"/>
            <a:ext cx="1176167" cy="1749425"/>
          </a:xfrm>
          <a:prstGeom prst="rect">
            <a:avLst/>
          </a:prstGeom>
        </p:spPr>
      </p:pic>
      <p:pic>
        <p:nvPicPr>
          <p:cNvPr id="8" name="Obrázek 7" descr="sis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4600" y="3986443"/>
            <a:ext cx="1549400" cy="1968952"/>
          </a:xfrm>
          <a:prstGeom prst="rect">
            <a:avLst/>
          </a:prstGeom>
        </p:spPr>
      </p:pic>
      <p:pic>
        <p:nvPicPr>
          <p:cNvPr id="9" name="Obrázek 8" descr="tata-k-pristim-vanocum-7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40650" y="2046287"/>
            <a:ext cx="1211513" cy="1611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725" y="1295400"/>
            <a:ext cx="8234363" cy="483711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cs-CZ" b="1" u="sng" dirty="0" smtClean="0"/>
              <a:t>Petr Křenek </a:t>
            </a:r>
            <a:r>
              <a:rPr lang="cs-CZ" dirty="0" smtClean="0"/>
              <a:t>(1943 – 1983)</a:t>
            </a:r>
          </a:p>
          <a:p>
            <a:pPr lvl="1">
              <a:lnSpc>
                <a:spcPct val="200000"/>
              </a:lnSpc>
            </a:pPr>
            <a:r>
              <a:rPr lang="cs-CZ" i="1" dirty="0" smtClean="0"/>
              <a:t>Lukášova naděje</a:t>
            </a:r>
            <a:r>
              <a:rPr lang="cs-CZ" dirty="0" smtClean="0"/>
              <a:t> (1984)</a:t>
            </a:r>
          </a:p>
          <a:p>
            <a:pPr lvl="1">
              <a:lnSpc>
                <a:spcPct val="200000"/>
              </a:lnSpc>
              <a:buNone/>
            </a:pPr>
            <a:endParaRPr lang="cs-CZ" dirty="0" smtClean="0"/>
          </a:p>
          <a:p>
            <a:pPr>
              <a:lnSpc>
                <a:spcPct val="200000"/>
              </a:lnSpc>
            </a:pPr>
            <a:r>
              <a:rPr lang="cs-CZ" b="1" u="sng" dirty="0" smtClean="0"/>
              <a:t>Olga </a:t>
            </a:r>
            <a:r>
              <a:rPr lang="cs-CZ" b="1" u="sng" dirty="0" err="1" smtClean="0"/>
              <a:t>Hejná</a:t>
            </a:r>
            <a:r>
              <a:rPr lang="cs-CZ" b="1" u="sng" dirty="0" smtClean="0"/>
              <a:t> </a:t>
            </a:r>
            <a:r>
              <a:rPr lang="cs-CZ" dirty="0" smtClean="0"/>
              <a:t>(1928)</a:t>
            </a:r>
          </a:p>
          <a:p>
            <a:pPr lvl="1">
              <a:lnSpc>
                <a:spcPct val="200000"/>
              </a:lnSpc>
            </a:pPr>
            <a:r>
              <a:rPr lang="cs-CZ" i="1" dirty="0" err="1" smtClean="0"/>
              <a:t>Jozefinka</a:t>
            </a:r>
            <a:r>
              <a:rPr lang="cs-CZ" dirty="0" smtClean="0"/>
              <a:t> (1985)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26</a:t>
            </a:fld>
            <a:endParaRPr lang="cs-CZ"/>
          </a:p>
        </p:txBody>
      </p:sp>
      <p:pic>
        <p:nvPicPr>
          <p:cNvPr id="5" name="Obrázek 4" descr="hejna_jozefinka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8165" y="3784600"/>
            <a:ext cx="1744505" cy="207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725" y="1219200"/>
            <a:ext cx="6022975" cy="4913313"/>
          </a:xfrm>
        </p:spPr>
        <p:txBody>
          <a:bodyPr/>
          <a:lstStyle/>
          <a:p>
            <a:r>
              <a:rPr lang="cs-CZ" b="1" u="sng" dirty="0" smtClean="0"/>
              <a:t>Vojtěch </a:t>
            </a:r>
            <a:r>
              <a:rPr lang="cs-CZ" b="1" u="sng" dirty="0" err="1" smtClean="0"/>
              <a:t>Steklač</a:t>
            </a:r>
            <a:r>
              <a:rPr lang="cs-CZ" b="1" u="sng" dirty="0" smtClean="0"/>
              <a:t> </a:t>
            </a:r>
            <a:r>
              <a:rPr lang="cs-CZ" dirty="0" smtClean="0"/>
              <a:t>(1945)</a:t>
            </a:r>
          </a:p>
          <a:p>
            <a:pPr lvl="1" algn="just">
              <a:lnSpc>
                <a:spcPct val="150000"/>
              </a:lnSpc>
            </a:pPr>
            <a:r>
              <a:rPr lang="cs-CZ" sz="1800" dirty="0" smtClean="0"/>
              <a:t>Prozaik, redaktor dětských časopisů (Ohníček, Pionýr), překladatel, dramaturg a scenárista ČT</a:t>
            </a:r>
          </a:p>
          <a:p>
            <a:pPr lvl="1" algn="just">
              <a:lnSpc>
                <a:spcPct val="150000"/>
              </a:lnSpc>
            </a:pPr>
            <a:r>
              <a:rPr lang="cs-CZ" sz="1800" i="1" dirty="0" smtClean="0"/>
              <a:t>Boříkovy lapálie </a:t>
            </a:r>
            <a:r>
              <a:rPr lang="cs-CZ" sz="1800" dirty="0" smtClean="0"/>
              <a:t>(I – 1970, II – 1973)</a:t>
            </a:r>
          </a:p>
          <a:p>
            <a:pPr lvl="2" algn="just">
              <a:lnSpc>
                <a:spcPct val="150000"/>
              </a:lnSpc>
            </a:pPr>
            <a:r>
              <a:rPr lang="cs-CZ" sz="1800" dirty="0" smtClean="0"/>
              <a:t>Volná pokračování: </a:t>
            </a:r>
            <a:r>
              <a:rPr lang="cs-CZ" sz="1800" i="1" dirty="0" smtClean="0"/>
              <a:t>Bořík a spol. </a:t>
            </a:r>
            <a:r>
              <a:rPr lang="cs-CZ" sz="1800" dirty="0" smtClean="0"/>
              <a:t>(1980), </a:t>
            </a:r>
            <a:r>
              <a:rPr lang="cs-CZ" sz="1800" i="1" dirty="0" smtClean="0"/>
              <a:t>Bohoušek a spol. </a:t>
            </a:r>
            <a:r>
              <a:rPr lang="cs-CZ" sz="1800" dirty="0" smtClean="0"/>
              <a:t>(1981), </a:t>
            </a:r>
            <a:r>
              <a:rPr lang="cs-CZ" sz="1800" i="1" dirty="0" smtClean="0"/>
              <a:t>Aleš a spol.</a:t>
            </a:r>
            <a:r>
              <a:rPr lang="cs-CZ" sz="1800" dirty="0" smtClean="0"/>
              <a:t> (1985), </a:t>
            </a:r>
            <a:r>
              <a:rPr lang="cs-CZ" sz="1800" i="1" dirty="0" smtClean="0"/>
              <a:t>Mirek a spol. </a:t>
            </a:r>
            <a:r>
              <a:rPr lang="cs-CZ" sz="1800" dirty="0" smtClean="0"/>
              <a:t>(1985), </a:t>
            </a:r>
            <a:r>
              <a:rPr lang="cs-CZ" sz="1800" i="1" dirty="0" smtClean="0"/>
              <a:t>Čenda a spol. </a:t>
            </a:r>
            <a:r>
              <a:rPr lang="cs-CZ" sz="1800" dirty="0" smtClean="0"/>
              <a:t>(1987), </a:t>
            </a:r>
            <a:r>
              <a:rPr lang="cs-CZ" sz="1800" i="1" dirty="0" smtClean="0"/>
              <a:t>Bořík, Bohoušek a spol. </a:t>
            </a:r>
            <a:r>
              <a:rPr lang="cs-CZ" sz="1800" dirty="0" smtClean="0"/>
              <a:t>(1989)</a:t>
            </a:r>
          </a:p>
          <a:p>
            <a:pPr lvl="1" algn="just">
              <a:lnSpc>
                <a:spcPct val="150000"/>
              </a:lnSpc>
            </a:pPr>
            <a:r>
              <a:rPr lang="cs-CZ" sz="1800" i="1" dirty="0" smtClean="0"/>
              <a:t>Pekelná třída </a:t>
            </a:r>
            <a:r>
              <a:rPr lang="cs-CZ" sz="1800" dirty="0" smtClean="0"/>
              <a:t>(1978); </a:t>
            </a:r>
            <a:r>
              <a:rPr lang="cs-CZ" sz="1800" i="1" dirty="0" smtClean="0"/>
              <a:t>Pekelná třída řádí </a:t>
            </a:r>
            <a:r>
              <a:rPr lang="cs-CZ" sz="1800" dirty="0" smtClean="0"/>
              <a:t>(2005); </a:t>
            </a:r>
            <a:r>
              <a:rPr lang="cs-CZ" sz="1800" i="1" dirty="0" smtClean="0"/>
              <a:t>Pekelná třída a ďábelský víkend</a:t>
            </a:r>
            <a:r>
              <a:rPr lang="cs-CZ" sz="1800" dirty="0" smtClean="0"/>
              <a:t> (2007)</a:t>
            </a:r>
          </a:p>
          <a:p>
            <a:pPr lvl="1" algn="just"/>
            <a:endParaRPr lang="cs-CZ" sz="2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27</a:t>
            </a:fld>
            <a:endParaRPr lang="cs-CZ"/>
          </a:p>
        </p:txBody>
      </p:sp>
      <p:pic>
        <p:nvPicPr>
          <p:cNvPr id="5" name="Obrázek 4" descr="Steklač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92925" y="1082675"/>
            <a:ext cx="2038350" cy="2609850"/>
          </a:xfrm>
          <a:prstGeom prst="rect">
            <a:avLst/>
          </a:prstGeom>
        </p:spPr>
      </p:pic>
      <p:pic>
        <p:nvPicPr>
          <p:cNvPr id="6" name="Obrázek 5" descr="_vyr_5426IMG_01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388" y="4164224"/>
            <a:ext cx="1408112" cy="2033375"/>
          </a:xfrm>
          <a:prstGeom prst="rect">
            <a:avLst/>
          </a:prstGeom>
        </p:spPr>
      </p:pic>
      <p:pic>
        <p:nvPicPr>
          <p:cNvPr id="7" name="Obrázek 6" descr="img_172832_ma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" y="2817552"/>
            <a:ext cx="1225550" cy="1938597"/>
          </a:xfrm>
          <a:prstGeom prst="rect">
            <a:avLst/>
          </a:prstGeom>
        </p:spPr>
      </p:pic>
      <p:pic>
        <p:nvPicPr>
          <p:cNvPr id="10" name="Obrázek 9" descr="lar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87290" y="5232400"/>
            <a:ext cx="1108364" cy="162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27300" y="1066800"/>
            <a:ext cx="6427788" cy="506571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cs-CZ" b="1" u="sng" dirty="0" smtClean="0"/>
              <a:t>Alena </a:t>
            </a:r>
            <a:r>
              <a:rPr lang="cs-CZ" b="1" u="sng" dirty="0" err="1" smtClean="0"/>
              <a:t>Vostrá</a:t>
            </a:r>
            <a:r>
              <a:rPr lang="cs-CZ" b="1" u="sng" dirty="0" smtClean="0"/>
              <a:t> </a:t>
            </a:r>
            <a:r>
              <a:rPr lang="cs-CZ" dirty="0" smtClean="0"/>
              <a:t>(1938 – 1992)</a:t>
            </a:r>
          </a:p>
          <a:p>
            <a:pPr lvl="1">
              <a:lnSpc>
                <a:spcPct val="200000"/>
              </a:lnSpc>
            </a:pPr>
            <a:r>
              <a:rPr lang="cs-CZ" dirty="0" smtClean="0"/>
              <a:t>Prozaička, scenáristka, </a:t>
            </a:r>
            <a:r>
              <a:rPr lang="cs-CZ" dirty="0" err="1" smtClean="0"/>
              <a:t>loutkařka</a:t>
            </a:r>
            <a:r>
              <a:rPr lang="cs-CZ" dirty="0" smtClean="0"/>
              <a:t>, dramatička, rozhlasová autorka</a:t>
            </a:r>
          </a:p>
          <a:p>
            <a:pPr lvl="1">
              <a:lnSpc>
                <a:spcPct val="200000"/>
              </a:lnSpc>
            </a:pPr>
            <a:r>
              <a:rPr lang="cs-CZ" i="1" dirty="0" smtClean="0"/>
              <a:t>Všema čtyřma očima </a:t>
            </a:r>
            <a:r>
              <a:rPr lang="cs-CZ" dirty="0" smtClean="0"/>
              <a:t>(1982)</a:t>
            </a:r>
          </a:p>
          <a:p>
            <a:pPr lvl="1">
              <a:lnSpc>
                <a:spcPct val="200000"/>
              </a:lnSpc>
            </a:pPr>
            <a:r>
              <a:rPr lang="cs-CZ" i="1" dirty="0" smtClean="0"/>
              <a:t>Výbuch bude v šest </a:t>
            </a:r>
            <a:r>
              <a:rPr lang="cs-CZ" dirty="0" smtClean="0"/>
              <a:t>(1986)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28</a:t>
            </a:fld>
            <a:endParaRPr lang="cs-CZ"/>
          </a:p>
        </p:txBody>
      </p:sp>
      <p:pic>
        <p:nvPicPr>
          <p:cNvPr id="5" name="Obrázek 4" descr="Vostr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400" y="1181100"/>
            <a:ext cx="1905000" cy="2667000"/>
          </a:xfrm>
          <a:prstGeom prst="rect">
            <a:avLst/>
          </a:prstGeom>
        </p:spPr>
      </p:pic>
      <p:pic>
        <p:nvPicPr>
          <p:cNvPr id="6" name="Obrázek 5" descr="Vybuch-bude-v-sest-00405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75525" y="3494087"/>
            <a:ext cx="1428750" cy="225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6200" y="1193800"/>
            <a:ext cx="6223001" cy="4964113"/>
          </a:xfrm>
        </p:spPr>
        <p:txBody>
          <a:bodyPr/>
          <a:lstStyle/>
          <a:p>
            <a:r>
              <a:rPr lang="cs-CZ" b="1" u="sng" dirty="0" smtClean="0"/>
              <a:t>Věra </a:t>
            </a:r>
            <a:r>
              <a:rPr lang="cs-CZ" b="1" u="sng" dirty="0" err="1" smtClean="0"/>
              <a:t>Plívová</a:t>
            </a:r>
            <a:r>
              <a:rPr lang="cs-CZ" b="1" u="sng" dirty="0" smtClean="0"/>
              <a:t> – Šimková </a:t>
            </a:r>
            <a:r>
              <a:rPr lang="cs-CZ" dirty="0" smtClean="0"/>
              <a:t>(1934)	</a:t>
            </a:r>
          </a:p>
          <a:p>
            <a:pPr lvl="1"/>
            <a:r>
              <a:rPr lang="cs-CZ" dirty="0" smtClean="0"/>
              <a:t>Režisérka</a:t>
            </a:r>
          </a:p>
          <a:p>
            <a:pPr lvl="1"/>
            <a:r>
              <a:rPr lang="cs-CZ" i="1" dirty="0" smtClean="0"/>
              <a:t>Lišáci, Myšáci a </a:t>
            </a:r>
            <a:r>
              <a:rPr lang="cs-CZ" i="1" dirty="0" err="1" smtClean="0"/>
              <a:t>Šibeničák</a:t>
            </a:r>
            <a:r>
              <a:rPr lang="cs-CZ" i="1" dirty="0" smtClean="0"/>
              <a:t> </a:t>
            </a:r>
            <a:r>
              <a:rPr lang="cs-CZ" dirty="0" smtClean="0"/>
              <a:t>(1974) aj.</a:t>
            </a:r>
          </a:p>
          <a:p>
            <a:pPr lvl="1">
              <a:buNone/>
            </a:pPr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r>
              <a:rPr lang="cs-CZ" b="1" u="sng" dirty="0" smtClean="0"/>
              <a:t>Marie </a:t>
            </a:r>
            <a:r>
              <a:rPr lang="cs-CZ" b="1" u="sng" dirty="0" err="1" smtClean="0"/>
              <a:t>Poledňáková</a:t>
            </a:r>
            <a:r>
              <a:rPr lang="cs-CZ" dirty="0" smtClean="0"/>
              <a:t> (1941)</a:t>
            </a:r>
          </a:p>
          <a:p>
            <a:pPr lvl="1"/>
            <a:r>
              <a:rPr lang="cs-CZ" dirty="0" smtClean="0"/>
              <a:t>Režisérka, scenáristka</a:t>
            </a:r>
          </a:p>
          <a:p>
            <a:pPr lvl="1"/>
            <a:r>
              <a:rPr lang="cs-CZ" i="1" dirty="0" smtClean="0"/>
              <a:t>Jak vytrhnout velrybě stoličku </a:t>
            </a:r>
            <a:r>
              <a:rPr lang="cs-CZ" dirty="0" smtClean="0"/>
              <a:t>(1984)</a:t>
            </a:r>
          </a:p>
          <a:p>
            <a:pPr lvl="1"/>
            <a:r>
              <a:rPr lang="cs-CZ" i="1" dirty="0" smtClean="0"/>
              <a:t>Jak dostat tatínka do polepšovny </a:t>
            </a:r>
            <a:r>
              <a:rPr lang="cs-CZ" dirty="0" smtClean="0"/>
              <a:t>(1987)</a:t>
            </a:r>
          </a:p>
          <a:p>
            <a:pPr lvl="1"/>
            <a:r>
              <a:rPr lang="cs-CZ" i="1" dirty="0" smtClean="0"/>
              <a:t>S tebou mě baví svět </a:t>
            </a:r>
            <a:r>
              <a:rPr lang="cs-CZ" dirty="0" smtClean="0"/>
              <a:t>(1998) aj.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29</a:t>
            </a:fld>
            <a:endParaRPr lang="cs-CZ"/>
          </a:p>
        </p:txBody>
      </p:sp>
      <p:pic>
        <p:nvPicPr>
          <p:cNvPr id="5" name="Obrázek 4" descr="f8198-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9362" y="1000124"/>
            <a:ext cx="1385464" cy="2187575"/>
          </a:xfrm>
          <a:prstGeom prst="rect">
            <a:avLst/>
          </a:prstGeom>
        </p:spPr>
      </p:pic>
      <p:pic>
        <p:nvPicPr>
          <p:cNvPr id="6" name="Obrázek 5" descr="lisaci-mysaci-a-sibenicak-123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400" y="1665986"/>
            <a:ext cx="1780822" cy="1763014"/>
          </a:xfrm>
          <a:prstGeom prst="rect">
            <a:avLst/>
          </a:prstGeom>
        </p:spPr>
      </p:pic>
      <p:pic>
        <p:nvPicPr>
          <p:cNvPr id="7" name="Obrázek 6" descr="Jak_dostat_tatinka_do_polepsovn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5100" y="3930650"/>
            <a:ext cx="1542351" cy="2178050"/>
          </a:xfrm>
          <a:prstGeom prst="rect">
            <a:avLst/>
          </a:prstGeom>
        </p:spPr>
      </p:pic>
      <p:pic>
        <p:nvPicPr>
          <p:cNvPr id="8" name="Obrázek 7" descr="img_204780_main.jpg"/>
          <p:cNvPicPr>
            <a:picLocks noChangeAspect="1"/>
          </p:cNvPicPr>
          <p:nvPr/>
        </p:nvPicPr>
        <p:blipFill>
          <a:blip r:embed="rId5" cstate="print"/>
          <a:srcRect t="5556" b="4406"/>
          <a:stretch>
            <a:fillRect/>
          </a:stretch>
        </p:blipFill>
        <p:spPr>
          <a:xfrm>
            <a:off x="7493000" y="3707052"/>
            <a:ext cx="1651000" cy="2351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61731" y="1435254"/>
            <a:ext cx="7827963" cy="6477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u="sng" dirty="0"/>
              <a:t>40. léta 20. století</a:t>
            </a:r>
            <a:r>
              <a:rPr lang="cs-CZ" sz="3200" u="sng" dirty="0"/>
              <a:t/>
            </a:r>
            <a:br>
              <a:rPr lang="cs-CZ" sz="3200" u="sng" dirty="0"/>
            </a:br>
            <a:endParaRPr lang="cs-CZ" sz="3200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720725" y="1386348"/>
            <a:ext cx="8234363" cy="3288892"/>
          </a:xfrm>
        </p:spPr>
        <p:txBody>
          <a:bodyPr/>
          <a:lstStyle/>
          <a:p>
            <a:pPr algn="ctr">
              <a:buNone/>
            </a:pPr>
            <a:endParaRPr lang="cs-CZ" sz="4000" b="1" u="sng" dirty="0" smtClean="0"/>
          </a:p>
          <a:p>
            <a:pPr algn="just">
              <a:buFont typeface="Arial" pitchFamily="34" charset="0"/>
              <a:buChar char="•"/>
            </a:pPr>
            <a:r>
              <a:rPr lang="cs-CZ" dirty="0" smtClean="0"/>
              <a:t>Hlavní témata: protifašistický odboj, partyzáni, osvobození země</a:t>
            </a:r>
          </a:p>
          <a:p>
            <a:pPr algn="just">
              <a:buFont typeface="Arial" pitchFamily="34" charset="0"/>
              <a:buChar char="•"/>
            </a:pPr>
            <a:r>
              <a:rPr lang="cs-CZ" dirty="0" smtClean="0"/>
              <a:t>Pomocné dělení autorů:</a:t>
            </a:r>
          </a:p>
          <a:p>
            <a:pPr lvl="1" algn="just">
              <a:buFont typeface="Arial" pitchFamily="34" charset="0"/>
              <a:buChar char="•"/>
            </a:pPr>
            <a:r>
              <a:rPr lang="cs-CZ" dirty="0" smtClean="0"/>
              <a:t>1) Zkušení autoři, kteří do literatury vstoupili před válkou nebo v jejím průběhu: Langer, Pleva, Sojková, Říha</a:t>
            </a:r>
          </a:p>
          <a:p>
            <a:pPr lvl="1" algn="just">
              <a:buFont typeface="Arial" pitchFamily="34" charset="0"/>
              <a:buChar char="•"/>
            </a:pPr>
            <a:r>
              <a:rPr lang="cs-CZ" dirty="0" smtClean="0"/>
              <a:t>2) Debut s příběhovou prózou s válečnou tematikou: Bezděková</a:t>
            </a:r>
          </a:p>
          <a:p>
            <a:pPr lvl="1" algn="just">
              <a:buFont typeface="Arial" pitchFamily="34" charset="0"/>
              <a:buChar char="•"/>
            </a:pPr>
            <a:r>
              <a:rPr lang="cs-CZ" dirty="0" smtClean="0">
                <a:sym typeface="Symbol"/>
              </a:rPr>
              <a:t></a:t>
            </a:r>
            <a:r>
              <a:rPr lang="cs-CZ" dirty="0" smtClean="0"/>
              <a:t>3) pozdější vývoj zpracování tematiky 2. světové války v příběhové próze ze života </a:t>
            </a:r>
            <a:r>
              <a:rPr lang="cs-CZ" dirty="0" err="1" smtClean="0"/>
              <a:t>dětí</a:t>
            </a:r>
            <a:r>
              <a:rPr lang="cs-CZ" dirty="0" smtClean="0">
                <a:sym typeface="Symbol"/>
              </a:rPr>
              <a:t></a:t>
            </a: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CE6B1D-3E6E-4059-8B65-D5CE46AE7B6D}" type="slidenum">
              <a:rPr lang="cs-CZ"/>
              <a:pPr/>
              <a:t>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74800" y="1244600"/>
            <a:ext cx="7380288" cy="4887913"/>
          </a:xfrm>
        </p:spPr>
        <p:txBody>
          <a:bodyPr/>
          <a:lstStyle/>
          <a:p>
            <a:r>
              <a:rPr lang="cs-CZ" b="1" u="sng" dirty="0" smtClean="0"/>
              <a:t>Svatopluk Hrnčíř </a:t>
            </a:r>
            <a:r>
              <a:rPr lang="cs-CZ" dirty="0" smtClean="0"/>
              <a:t>(1926)</a:t>
            </a:r>
          </a:p>
          <a:p>
            <a:pPr lvl="1">
              <a:lnSpc>
                <a:spcPct val="200000"/>
              </a:lnSpc>
            </a:pPr>
            <a:r>
              <a:rPr lang="cs-CZ" sz="2000" dirty="0" smtClean="0"/>
              <a:t>Prozaik, publicista</a:t>
            </a:r>
          </a:p>
          <a:p>
            <a:pPr lvl="1">
              <a:lnSpc>
                <a:spcPct val="200000"/>
              </a:lnSpc>
            </a:pPr>
            <a:r>
              <a:rPr lang="cs-CZ" sz="2000" dirty="0" smtClean="0"/>
              <a:t>Redigoval dětské časopisy</a:t>
            </a:r>
          </a:p>
          <a:p>
            <a:pPr lvl="1">
              <a:lnSpc>
                <a:spcPct val="200000"/>
              </a:lnSpc>
            </a:pPr>
            <a:r>
              <a:rPr lang="cs-CZ" sz="2000" i="1" dirty="0" smtClean="0"/>
              <a:t>Prázdniny s pradědečkem </a:t>
            </a:r>
            <a:r>
              <a:rPr lang="cs-CZ" sz="2000" dirty="0" smtClean="0"/>
              <a:t>(1963)</a:t>
            </a:r>
          </a:p>
          <a:p>
            <a:pPr lvl="1">
              <a:lnSpc>
                <a:spcPct val="200000"/>
              </a:lnSpc>
            </a:pPr>
            <a:r>
              <a:rPr lang="cs-CZ" sz="2000" i="1" dirty="0" smtClean="0"/>
              <a:t>Únos krále hádanek </a:t>
            </a:r>
            <a:r>
              <a:rPr lang="cs-CZ" sz="2000" dirty="0" smtClean="0"/>
              <a:t>(1977)</a:t>
            </a:r>
          </a:p>
          <a:p>
            <a:pPr lvl="1">
              <a:lnSpc>
                <a:spcPct val="200000"/>
              </a:lnSpc>
            </a:pPr>
            <a:r>
              <a:rPr lang="cs-CZ" sz="2000" i="1" dirty="0" smtClean="0"/>
              <a:t>Cour a </a:t>
            </a:r>
            <a:r>
              <a:rPr lang="cs-CZ" sz="2000" i="1" dirty="0" err="1" smtClean="0"/>
              <a:t>Courek</a:t>
            </a:r>
            <a:r>
              <a:rPr lang="cs-CZ" sz="2000" i="1" dirty="0" smtClean="0"/>
              <a:t> </a:t>
            </a:r>
            <a:r>
              <a:rPr lang="cs-CZ" sz="2000" dirty="0" smtClean="0"/>
              <a:t>(1983) – komiks</a:t>
            </a:r>
          </a:p>
          <a:p>
            <a:pPr lvl="1">
              <a:lnSpc>
                <a:spcPct val="200000"/>
              </a:lnSpc>
            </a:pPr>
            <a:r>
              <a:rPr lang="cs-CZ" sz="2000" i="1" dirty="0" smtClean="0"/>
              <a:t>Osada na konci světa </a:t>
            </a:r>
            <a:r>
              <a:rPr lang="cs-CZ" sz="2000" dirty="0" smtClean="0"/>
              <a:t>(2003)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30</a:t>
            </a:fld>
            <a:endParaRPr lang="cs-CZ"/>
          </a:p>
        </p:txBody>
      </p:sp>
      <p:pic>
        <p:nvPicPr>
          <p:cNvPr id="5" name="Obrázek 4" descr="Hrnčíř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" y="1739900"/>
            <a:ext cx="1905000" cy="2667000"/>
          </a:xfrm>
          <a:prstGeom prst="rect">
            <a:avLst/>
          </a:prstGeom>
        </p:spPr>
      </p:pic>
      <p:pic>
        <p:nvPicPr>
          <p:cNvPr id="6" name="Obrázek 5" descr="courek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4692" y="963613"/>
            <a:ext cx="2826864" cy="3544887"/>
          </a:xfrm>
          <a:prstGeom prst="rect">
            <a:avLst/>
          </a:prstGeom>
        </p:spPr>
      </p:pic>
      <p:pic>
        <p:nvPicPr>
          <p:cNvPr id="7" name="Obrázek 6" descr="Osa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8500" y="4628242"/>
            <a:ext cx="1054100" cy="1505857"/>
          </a:xfrm>
          <a:prstGeom prst="rect">
            <a:avLst/>
          </a:prstGeom>
        </p:spPr>
      </p:pic>
      <p:pic>
        <p:nvPicPr>
          <p:cNvPr id="8" name="Obrázek 7" descr="00562418402_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25486" y="4554220"/>
            <a:ext cx="1493014" cy="2278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 smtClean="0"/>
              <a:t>90. léta 20. století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Proměna společenských, ekonomických i kulturních poměrů</a:t>
            </a:r>
          </a:p>
          <a:p>
            <a:r>
              <a:rPr lang="cs-CZ" dirty="0" smtClean="0"/>
              <a:t>Návrat zakázaných autorů a emigrantů</a:t>
            </a:r>
          </a:p>
          <a:p>
            <a:r>
              <a:rPr lang="cs-CZ" dirty="0" smtClean="0"/>
              <a:t>Vydavatelský boom</a:t>
            </a:r>
          </a:p>
          <a:p>
            <a:r>
              <a:rPr lang="cs-CZ" dirty="0" smtClean="0"/>
              <a:t>Reedice </a:t>
            </a:r>
          </a:p>
          <a:p>
            <a:r>
              <a:rPr lang="cs-CZ" dirty="0" smtClean="0"/>
              <a:t>Návrat braku a komerční literatury</a:t>
            </a:r>
          </a:p>
          <a:p>
            <a:r>
              <a:rPr lang="cs-CZ" dirty="0" err="1" smtClean="0"/>
              <a:t>Detabuizace</a:t>
            </a:r>
            <a:r>
              <a:rPr lang="cs-CZ" dirty="0" smtClean="0"/>
              <a:t> mnohých témat (drogy, sex, mentální i fyzické postižení aj.)</a:t>
            </a:r>
          </a:p>
          <a:p>
            <a:r>
              <a:rPr lang="cs-CZ" dirty="0" smtClean="0"/>
              <a:t>Pokračuje řada úspěšných autorů: např. Nepil, </a:t>
            </a:r>
            <a:r>
              <a:rPr lang="cs-CZ" dirty="0" err="1" smtClean="0"/>
              <a:t>Drijverová</a:t>
            </a:r>
            <a:r>
              <a:rPr lang="cs-CZ" dirty="0" smtClean="0"/>
              <a:t>, </a:t>
            </a:r>
            <a:r>
              <a:rPr lang="cs-CZ" dirty="0" err="1" smtClean="0"/>
              <a:t>Horelová</a:t>
            </a:r>
            <a:r>
              <a:rPr lang="cs-CZ" dirty="0" smtClean="0"/>
              <a:t>, Stýblová, </a:t>
            </a:r>
            <a:r>
              <a:rPr lang="cs-CZ" dirty="0" err="1" smtClean="0"/>
              <a:t>Šrut</a:t>
            </a:r>
            <a:r>
              <a:rPr lang="cs-CZ" dirty="0" smtClean="0"/>
              <a:t>, </a:t>
            </a:r>
            <a:r>
              <a:rPr lang="cs-CZ" dirty="0" err="1" smtClean="0"/>
              <a:t>Zinnerová</a:t>
            </a:r>
            <a:r>
              <a:rPr lang="cs-CZ" dirty="0" smtClean="0"/>
              <a:t>, </a:t>
            </a:r>
            <a:r>
              <a:rPr lang="cs-CZ" dirty="0" err="1" smtClean="0"/>
              <a:t>Steklač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31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65300" y="1143000"/>
            <a:ext cx="5043488" cy="4875213"/>
          </a:xfrm>
        </p:spPr>
        <p:txBody>
          <a:bodyPr/>
          <a:lstStyle/>
          <a:p>
            <a:r>
              <a:rPr lang="cs-CZ" b="1" u="sng" dirty="0" smtClean="0"/>
              <a:t>František Nepil </a:t>
            </a:r>
            <a:r>
              <a:rPr lang="cs-CZ" dirty="0" smtClean="0"/>
              <a:t>(1929 – 1995)</a:t>
            </a:r>
          </a:p>
          <a:p>
            <a:pPr lvl="1">
              <a:lnSpc>
                <a:spcPct val="150000"/>
              </a:lnSpc>
            </a:pPr>
            <a:r>
              <a:rPr lang="cs-CZ" sz="1700" dirty="0" smtClean="0"/>
              <a:t>Vstup do literatury již v 60. letech</a:t>
            </a:r>
          </a:p>
          <a:p>
            <a:pPr lvl="1">
              <a:lnSpc>
                <a:spcPct val="150000"/>
              </a:lnSpc>
            </a:pPr>
            <a:r>
              <a:rPr lang="cs-CZ" sz="1700" dirty="0" smtClean="0"/>
              <a:t>Autor pohádkových próz i próz s dětským hrdinou, osobitých </a:t>
            </a:r>
            <a:r>
              <a:rPr lang="cs-CZ" sz="1700" dirty="0" err="1" smtClean="0"/>
              <a:t>minifejetonů</a:t>
            </a:r>
            <a:r>
              <a:rPr lang="cs-CZ" sz="1700" dirty="0" smtClean="0"/>
              <a:t>, dramatik, působil i v redakci vysílání pro děti Československého rozhlasu</a:t>
            </a:r>
          </a:p>
          <a:p>
            <a:pPr lvl="1">
              <a:lnSpc>
                <a:spcPct val="150000"/>
              </a:lnSpc>
            </a:pPr>
            <a:r>
              <a:rPr lang="cs-CZ" sz="1700" i="1" dirty="0" smtClean="0"/>
              <a:t>Já </a:t>
            </a:r>
            <a:r>
              <a:rPr lang="cs-CZ" sz="1700" i="1" dirty="0" err="1" smtClean="0"/>
              <a:t>Baryk</a:t>
            </a:r>
            <a:r>
              <a:rPr lang="cs-CZ" sz="1700" dirty="0" smtClean="0"/>
              <a:t> (1977) – i jako večerníček</a:t>
            </a:r>
          </a:p>
          <a:p>
            <a:pPr lvl="1">
              <a:lnSpc>
                <a:spcPct val="150000"/>
              </a:lnSpc>
            </a:pPr>
            <a:r>
              <a:rPr lang="cs-CZ" sz="1700" i="1" dirty="0" smtClean="0"/>
              <a:t>Polní žínka </a:t>
            </a:r>
            <a:r>
              <a:rPr lang="cs-CZ" sz="1700" i="1" dirty="0" err="1" smtClean="0"/>
              <a:t>Evelínka</a:t>
            </a:r>
            <a:r>
              <a:rPr lang="cs-CZ" sz="1700" i="1" dirty="0" smtClean="0"/>
              <a:t> </a:t>
            </a:r>
            <a:r>
              <a:rPr lang="cs-CZ" sz="1700" dirty="0" smtClean="0"/>
              <a:t>(1979)</a:t>
            </a:r>
          </a:p>
          <a:p>
            <a:pPr lvl="1">
              <a:lnSpc>
                <a:spcPct val="150000"/>
              </a:lnSpc>
            </a:pPr>
            <a:r>
              <a:rPr lang="cs-CZ" sz="1700" i="1" dirty="0" smtClean="0"/>
              <a:t>Makový mužíček </a:t>
            </a:r>
            <a:r>
              <a:rPr lang="cs-CZ" sz="1700" dirty="0" smtClean="0"/>
              <a:t>(1985) – i jako večerníček</a:t>
            </a:r>
          </a:p>
          <a:p>
            <a:pPr lvl="1">
              <a:lnSpc>
                <a:spcPct val="150000"/>
              </a:lnSpc>
            </a:pPr>
            <a:r>
              <a:rPr lang="cs-CZ" sz="1700" i="1" dirty="0" smtClean="0"/>
              <a:t>Pět báječných strýčků </a:t>
            </a:r>
            <a:r>
              <a:rPr lang="cs-CZ" sz="1700" dirty="0" smtClean="0"/>
              <a:t>(1987)</a:t>
            </a:r>
          </a:p>
          <a:p>
            <a:pPr lvl="1">
              <a:lnSpc>
                <a:spcPct val="150000"/>
              </a:lnSpc>
            </a:pPr>
            <a:r>
              <a:rPr lang="cs-CZ" sz="1700" i="1" dirty="0" err="1" smtClean="0"/>
              <a:t>Štuclinka</a:t>
            </a:r>
            <a:r>
              <a:rPr lang="cs-CZ" sz="1700" i="1" dirty="0" smtClean="0"/>
              <a:t> a </a:t>
            </a:r>
            <a:r>
              <a:rPr lang="cs-CZ" sz="1700" i="1" dirty="0" err="1" smtClean="0"/>
              <a:t>Zachumlánek</a:t>
            </a:r>
            <a:r>
              <a:rPr lang="cs-CZ" sz="1700" i="1" dirty="0" smtClean="0"/>
              <a:t> </a:t>
            </a:r>
            <a:r>
              <a:rPr lang="cs-CZ" sz="1700" dirty="0" smtClean="0"/>
              <a:t>(1994)</a:t>
            </a:r>
            <a:endParaRPr lang="cs-CZ" sz="17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32</a:t>
            </a:fld>
            <a:endParaRPr lang="cs-CZ"/>
          </a:p>
        </p:txBody>
      </p:sp>
      <p:pic>
        <p:nvPicPr>
          <p:cNvPr id="5" name="Obrázek 4" descr="Nep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" y="1228725"/>
            <a:ext cx="1524000" cy="2114550"/>
          </a:xfrm>
          <a:prstGeom prst="rect">
            <a:avLst/>
          </a:prstGeom>
        </p:spPr>
      </p:pic>
      <p:pic>
        <p:nvPicPr>
          <p:cNvPr id="6" name="Obrázek 5" descr="ja-baryk-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39050" y="3575050"/>
            <a:ext cx="1428750" cy="2000250"/>
          </a:xfrm>
          <a:prstGeom prst="rect">
            <a:avLst/>
          </a:prstGeom>
        </p:spPr>
      </p:pic>
      <p:pic>
        <p:nvPicPr>
          <p:cNvPr id="7" name="Obrázek 6" descr="Polní žín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7000" y="3597105"/>
            <a:ext cx="1797050" cy="2402057"/>
          </a:xfrm>
          <a:prstGeom prst="rect">
            <a:avLst/>
          </a:prstGeom>
        </p:spPr>
      </p:pic>
      <p:pic>
        <p:nvPicPr>
          <p:cNvPr id="8" name="Obrázek 7" descr="Pět báj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32498" y="888999"/>
            <a:ext cx="1717802" cy="2535501"/>
          </a:xfrm>
          <a:prstGeom prst="rect">
            <a:avLst/>
          </a:prstGeom>
        </p:spPr>
      </p:pic>
      <p:pic>
        <p:nvPicPr>
          <p:cNvPr id="9" name="Obrázek 8" descr="Štuclin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45200" y="4895192"/>
            <a:ext cx="1513147" cy="1962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17725" y="1333501"/>
            <a:ext cx="6759575" cy="5524499"/>
          </a:xfrm>
        </p:spPr>
        <p:txBody>
          <a:bodyPr/>
          <a:lstStyle/>
          <a:p>
            <a:r>
              <a:rPr lang="cs-CZ" sz="1600" b="1" u="sng" dirty="0" smtClean="0"/>
              <a:t>Ivona Březinová </a:t>
            </a:r>
            <a:r>
              <a:rPr lang="cs-CZ" sz="1600" dirty="0" smtClean="0"/>
              <a:t>(1964)</a:t>
            </a:r>
          </a:p>
          <a:p>
            <a:pPr lvl="1">
              <a:lnSpc>
                <a:spcPct val="150000"/>
              </a:lnSpc>
            </a:pPr>
            <a:r>
              <a:rPr lang="cs-CZ" sz="1200" dirty="0" smtClean="0"/>
              <a:t>Debut v 90. letech</a:t>
            </a:r>
          </a:p>
          <a:p>
            <a:pPr lvl="1">
              <a:lnSpc>
                <a:spcPct val="150000"/>
              </a:lnSpc>
            </a:pPr>
            <a:r>
              <a:rPr lang="cs-CZ" sz="1200" dirty="0" smtClean="0"/>
              <a:t>Autorka pohádek i příběhových próz</a:t>
            </a:r>
          </a:p>
          <a:p>
            <a:pPr lvl="1">
              <a:lnSpc>
                <a:spcPct val="150000"/>
              </a:lnSpc>
            </a:pPr>
            <a:r>
              <a:rPr lang="cs-CZ" sz="1200" i="1" dirty="0" err="1" smtClean="0"/>
              <a:t>Mimínek</a:t>
            </a:r>
            <a:r>
              <a:rPr lang="cs-CZ" sz="1200" i="1" dirty="0" smtClean="0"/>
              <a:t> aneb Jak jsem dostal sourozence </a:t>
            </a:r>
            <a:r>
              <a:rPr lang="cs-CZ" sz="1200" dirty="0" smtClean="0"/>
              <a:t>(1999)</a:t>
            </a:r>
          </a:p>
          <a:p>
            <a:pPr lvl="1">
              <a:lnSpc>
                <a:spcPct val="150000"/>
              </a:lnSpc>
            </a:pPr>
            <a:r>
              <a:rPr lang="cs-CZ" sz="1200" i="1" dirty="0" smtClean="0"/>
              <a:t>Věra, Nika a sedm babiček </a:t>
            </a:r>
            <a:r>
              <a:rPr lang="cs-CZ" sz="1200" dirty="0" smtClean="0"/>
              <a:t>(1996)</a:t>
            </a:r>
          </a:p>
          <a:p>
            <a:pPr lvl="1">
              <a:lnSpc>
                <a:spcPct val="150000"/>
              </a:lnSpc>
            </a:pPr>
            <a:r>
              <a:rPr lang="cs-CZ" sz="1200" i="1" dirty="0" smtClean="0"/>
              <a:t>Panenka z ebenového dřeva </a:t>
            </a:r>
            <a:r>
              <a:rPr lang="cs-CZ" sz="1200" dirty="0" smtClean="0"/>
              <a:t>(1997)</a:t>
            </a:r>
          </a:p>
          <a:p>
            <a:pPr lvl="1">
              <a:lnSpc>
                <a:spcPct val="150000"/>
              </a:lnSpc>
            </a:pPr>
            <a:r>
              <a:rPr lang="cs-CZ" sz="1200" i="1" dirty="0" err="1" smtClean="0"/>
              <a:t>Praprázdniny</a:t>
            </a:r>
            <a:r>
              <a:rPr lang="cs-CZ" sz="1200" dirty="0" smtClean="0"/>
              <a:t> (1999)</a:t>
            </a:r>
          </a:p>
          <a:p>
            <a:pPr lvl="1">
              <a:lnSpc>
                <a:spcPct val="150000"/>
              </a:lnSpc>
            </a:pPr>
            <a:r>
              <a:rPr lang="cs-CZ" sz="1200" i="1" dirty="0" smtClean="0"/>
              <a:t>Začarovaná třída </a:t>
            </a:r>
            <a:r>
              <a:rPr lang="cs-CZ" sz="1200" dirty="0" smtClean="0"/>
              <a:t>(2002)</a:t>
            </a:r>
          </a:p>
          <a:p>
            <a:pPr lvl="1">
              <a:lnSpc>
                <a:spcPct val="150000"/>
              </a:lnSpc>
            </a:pPr>
            <a:r>
              <a:rPr lang="cs-CZ" sz="1200" i="1" dirty="0" smtClean="0"/>
              <a:t>Lucka </a:t>
            </a:r>
            <a:r>
              <a:rPr lang="cs-CZ" sz="1200" i="1" dirty="0" err="1" smtClean="0"/>
              <a:t>Luciperka</a:t>
            </a:r>
            <a:r>
              <a:rPr lang="cs-CZ" sz="1200" i="1" dirty="0" smtClean="0"/>
              <a:t> </a:t>
            </a:r>
            <a:r>
              <a:rPr lang="cs-CZ" sz="1200" dirty="0" smtClean="0"/>
              <a:t>(2002)</a:t>
            </a:r>
          </a:p>
          <a:p>
            <a:pPr lvl="1">
              <a:lnSpc>
                <a:spcPct val="150000"/>
              </a:lnSpc>
            </a:pPr>
            <a:r>
              <a:rPr lang="cs-CZ" sz="1200" i="1" dirty="0" smtClean="0"/>
              <a:t>Lentilka pro dědu Edu </a:t>
            </a:r>
            <a:r>
              <a:rPr lang="cs-CZ" sz="1200" dirty="0" smtClean="0"/>
              <a:t>(2006</a:t>
            </a:r>
            <a:r>
              <a:rPr lang="cs-CZ" sz="1200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cs-CZ" sz="1200" dirty="0" smtClean="0"/>
              <a:t>t</a:t>
            </a:r>
            <a:r>
              <a:rPr lang="cs-CZ" sz="1200" dirty="0" smtClean="0"/>
              <a:t>rilogie </a:t>
            </a:r>
            <a:r>
              <a:rPr lang="cs-CZ" sz="1200" i="1" dirty="0" smtClean="0"/>
              <a:t>Holky na vodítku</a:t>
            </a:r>
          </a:p>
          <a:p>
            <a:pPr lvl="1">
              <a:lnSpc>
                <a:spcPct val="150000"/>
              </a:lnSpc>
            </a:pPr>
            <a:r>
              <a:rPr lang="cs-CZ" sz="1200" i="1" dirty="0" smtClean="0"/>
              <a:t>Držkou na rohožce </a:t>
            </a:r>
            <a:r>
              <a:rPr lang="cs-CZ" sz="1200" dirty="0" smtClean="0"/>
              <a:t>(2010)</a:t>
            </a:r>
            <a:endParaRPr lang="cs-CZ" sz="1200" dirty="0" smtClean="0"/>
          </a:p>
          <a:p>
            <a:pPr lvl="1">
              <a:lnSpc>
                <a:spcPct val="150000"/>
              </a:lnSpc>
            </a:pPr>
            <a:endParaRPr lang="cs-CZ" sz="1100" dirty="0" smtClean="0"/>
          </a:p>
          <a:p>
            <a:pPr lvl="1">
              <a:lnSpc>
                <a:spcPct val="150000"/>
              </a:lnSpc>
            </a:pPr>
            <a:r>
              <a:rPr lang="cs-CZ" sz="1100" dirty="0" smtClean="0"/>
              <a:t>Aj. (pro zájemce webové stránky IB: </a:t>
            </a:r>
            <a:r>
              <a:rPr lang="cs-CZ" sz="1100" dirty="0" smtClean="0">
                <a:hlinkClick r:id="rId2"/>
              </a:rPr>
              <a:t>Ivona </a:t>
            </a:r>
            <a:r>
              <a:rPr lang="cs-CZ" sz="1100" dirty="0" err="1" smtClean="0">
                <a:hlinkClick r:id="rId2"/>
              </a:rPr>
              <a:t>Brezinova</a:t>
            </a:r>
            <a:r>
              <a:rPr lang="cs-CZ" sz="1100" dirty="0" smtClean="0"/>
              <a:t>)</a:t>
            </a:r>
          </a:p>
          <a:p>
            <a:pPr lvl="1"/>
            <a:endParaRPr lang="cs-CZ" sz="1100" dirty="0" smtClean="0"/>
          </a:p>
          <a:p>
            <a:pPr lvl="1"/>
            <a:endParaRPr lang="cs-CZ" sz="11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z="1100" smtClean="0"/>
              <a:pPr/>
              <a:t>33</a:t>
            </a:fld>
            <a:endParaRPr lang="cs-CZ" sz="1100"/>
          </a:p>
        </p:txBody>
      </p:sp>
      <p:pic>
        <p:nvPicPr>
          <p:cNvPr id="5" name="Obrázek 4" descr="Březinová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064" y="1092200"/>
            <a:ext cx="1908973" cy="2389554"/>
          </a:xfrm>
          <a:prstGeom prst="rect">
            <a:avLst/>
          </a:prstGeom>
        </p:spPr>
      </p:pic>
      <p:pic>
        <p:nvPicPr>
          <p:cNvPr id="6" name="Obrázek 5" descr="mobalPanenkaEb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32550" y="4737100"/>
            <a:ext cx="1181100" cy="1905000"/>
          </a:xfrm>
          <a:prstGeom prst="rect">
            <a:avLst/>
          </a:prstGeom>
        </p:spPr>
      </p:pic>
      <p:pic>
        <p:nvPicPr>
          <p:cNvPr id="7" name="Obrázek 6" descr="mobalVeraNi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08087" y="3185300"/>
            <a:ext cx="1190625" cy="1905000"/>
          </a:xfrm>
          <a:prstGeom prst="rect">
            <a:avLst/>
          </a:prstGeom>
        </p:spPr>
      </p:pic>
      <p:pic>
        <p:nvPicPr>
          <p:cNvPr id="9" name="Obrázek 8" descr="mobalMimine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16813" y="939800"/>
            <a:ext cx="1335088" cy="1816446"/>
          </a:xfrm>
          <a:prstGeom prst="rect">
            <a:avLst/>
          </a:prstGeom>
        </p:spPr>
      </p:pic>
      <p:pic>
        <p:nvPicPr>
          <p:cNvPr id="10" name="Obrázek 9" descr="mobalZacarovanaTridaV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7350" y="3644899"/>
            <a:ext cx="1657350" cy="2673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09725" y="1219200"/>
            <a:ext cx="7229475" cy="500221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cs-CZ" b="1" u="sng" dirty="0" smtClean="0"/>
              <a:t>Jana </a:t>
            </a:r>
            <a:r>
              <a:rPr lang="cs-CZ" b="1" u="sng" dirty="0" err="1" smtClean="0"/>
              <a:t>Knitlová</a:t>
            </a:r>
            <a:r>
              <a:rPr lang="cs-CZ" dirty="0" smtClean="0"/>
              <a:t> (1942)</a:t>
            </a:r>
          </a:p>
          <a:p>
            <a:pPr lvl="1">
              <a:lnSpc>
                <a:spcPct val="200000"/>
              </a:lnSpc>
            </a:pPr>
            <a:r>
              <a:rPr lang="cs-CZ" dirty="0" smtClean="0"/>
              <a:t>Prozaička, dramatička, scenáristka (</a:t>
            </a:r>
            <a:r>
              <a:rPr lang="cs-CZ" i="1" dirty="0" smtClean="0"/>
              <a:t>Krakonoš a </a:t>
            </a:r>
            <a:r>
              <a:rPr lang="cs-CZ" i="1" dirty="0" err="1" smtClean="0"/>
              <a:t>lyžníci</a:t>
            </a:r>
            <a:r>
              <a:rPr lang="cs-CZ" dirty="0" smtClean="0"/>
              <a:t>, </a:t>
            </a:r>
            <a:r>
              <a:rPr lang="cs-CZ" i="1" dirty="0" smtClean="0"/>
              <a:t>Bota jménem Melichar</a:t>
            </a:r>
            <a:r>
              <a:rPr lang="cs-CZ" dirty="0" smtClean="0"/>
              <a:t>, televizní pohádky)</a:t>
            </a:r>
          </a:p>
          <a:p>
            <a:pPr lvl="1">
              <a:lnSpc>
                <a:spcPct val="200000"/>
              </a:lnSpc>
            </a:pPr>
            <a:r>
              <a:rPr lang="cs-CZ" i="1" dirty="0" smtClean="0"/>
              <a:t>Stoletá holka </a:t>
            </a:r>
            <a:r>
              <a:rPr lang="cs-CZ" dirty="0" smtClean="0"/>
              <a:t>(1997)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34</a:t>
            </a:fld>
            <a:endParaRPr lang="cs-CZ"/>
          </a:p>
        </p:txBody>
      </p:sp>
      <p:pic>
        <p:nvPicPr>
          <p:cNvPr id="5" name="Obrázek 4" descr="Knitlov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19300"/>
            <a:ext cx="1905000" cy="2590800"/>
          </a:xfrm>
          <a:prstGeom prst="rect">
            <a:avLst/>
          </a:prstGeom>
        </p:spPr>
      </p:pic>
      <p:pic>
        <p:nvPicPr>
          <p:cNvPr id="6" name="Obrázek 5" descr="Stoletá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4856" y="3476625"/>
            <a:ext cx="2005693" cy="3190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725" y="1295400"/>
            <a:ext cx="6378575" cy="4837113"/>
          </a:xfrm>
        </p:spPr>
        <p:txBody>
          <a:bodyPr/>
          <a:lstStyle/>
          <a:p>
            <a:r>
              <a:rPr lang="cs-CZ" b="1" u="sng" dirty="0" smtClean="0"/>
              <a:t>Iva Procházková </a:t>
            </a:r>
            <a:r>
              <a:rPr lang="cs-CZ" dirty="0" smtClean="0"/>
              <a:t>(1953)</a:t>
            </a:r>
          </a:p>
          <a:p>
            <a:pPr lvl="1"/>
            <a:r>
              <a:rPr lang="cs-CZ" sz="1800" dirty="0" smtClean="0"/>
              <a:t>Prozaička, dramatička, scenáristka</a:t>
            </a:r>
          </a:p>
          <a:p>
            <a:pPr lvl="1"/>
            <a:r>
              <a:rPr lang="cs-CZ" sz="1800" dirty="0" smtClean="0"/>
              <a:t>Píše pro dospělé, adolescenty, děti mladšího i staršího školního věku</a:t>
            </a:r>
          </a:p>
          <a:p>
            <a:pPr lvl="1"/>
            <a:r>
              <a:rPr lang="cs-CZ" sz="1800" dirty="0" smtClean="0"/>
              <a:t>V 80. letech emigrovala (Rakousko, Německo – její knihy vycházely nejprve v němčině)</a:t>
            </a:r>
          </a:p>
          <a:p>
            <a:pPr lvl="1"/>
            <a:r>
              <a:rPr lang="cs-CZ" sz="1800" i="1" dirty="0" smtClean="0"/>
              <a:t>Komu chybí kolečko </a:t>
            </a:r>
            <a:r>
              <a:rPr lang="cs-CZ" sz="1800" dirty="0" smtClean="0"/>
              <a:t>(1980)</a:t>
            </a:r>
          </a:p>
          <a:p>
            <a:pPr lvl="1"/>
            <a:r>
              <a:rPr lang="cs-CZ" sz="1800" i="1" dirty="0" smtClean="0"/>
              <a:t>Čas tajných přání </a:t>
            </a:r>
            <a:r>
              <a:rPr lang="cs-CZ" sz="1800" dirty="0" smtClean="0"/>
              <a:t>(1992)</a:t>
            </a:r>
          </a:p>
          <a:p>
            <a:pPr lvl="1"/>
            <a:r>
              <a:rPr lang="cs-CZ" sz="1800" i="1" dirty="0" smtClean="0"/>
              <a:t>Středa nám chutná </a:t>
            </a:r>
            <a:r>
              <a:rPr lang="cs-CZ" sz="1800" dirty="0" smtClean="0"/>
              <a:t>(1994)</a:t>
            </a:r>
          </a:p>
          <a:p>
            <a:pPr lvl="1"/>
            <a:r>
              <a:rPr lang="cs-CZ" sz="1800" i="1" dirty="0" smtClean="0"/>
              <a:t>Červenec má oslí uši </a:t>
            </a:r>
            <a:r>
              <a:rPr lang="cs-CZ" sz="1800" dirty="0" smtClean="0"/>
              <a:t>(1995)</a:t>
            </a:r>
          </a:p>
          <a:p>
            <a:pPr lvl="1"/>
            <a:r>
              <a:rPr lang="cs-CZ" sz="1800" i="1" dirty="0" smtClean="0"/>
              <a:t>Pět minut před večeří </a:t>
            </a:r>
            <a:r>
              <a:rPr lang="cs-CZ" sz="1800" dirty="0" smtClean="0"/>
              <a:t>(1996)</a:t>
            </a:r>
          </a:p>
          <a:p>
            <a:pPr lvl="1"/>
            <a:r>
              <a:rPr lang="cs-CZ" sz="1800" i="1" dirty="0" smtClean="0"/>
              <a:t>Únos domů</a:t>
            </a:r>
            <a:r>
              <a:rPr lang="cs-CZ" sz="1800" dirty="0" smtClean="0"/>
              <a:t> (1998)</a:t>
            </a:r>
          </a:p>
          <a:p>
            <a:pPr lvl="1"/>
            <a:r>
              <a:rPr lang="cs-CZ" sz="1800" i="1" dirty="0" smtClean="0"/>
              <a:t>Soví zpěv </a:t>
            </a:r>
            <a:r>
              <a:rPr lang="cs-CZ" sz="1800" dirty="0" smtClean="0"/>
              <a:t>(1999)</a:t>
            </a:r>
          </a:p>
          <a:p>
            <a:pPr lvl="1"/>
            <a:r>
              <a:rPr lang="cs-CZ" sz="1800" i="1" dirty="0" smtClean="0"/>
              <a:t>Karolína</a:t>
            </a:r>
            <a:r>
              <a:rPr lang="cs-CZ" sz="1800" dirty="0" smtClean="0"/>
              <a:t> (1999)</a:t>
            </a:r>
          </a:p>
          <a:p>
            <a:pPr lvl="1"/>
            <a:endParaRPr lang="cs-CZ" sz="1800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35</a:t>
            </a:fld>
            <a:endParaRPr lang="cs-CZ"/>
          </a:p>
        </p:txBody>
      </p:sp>
      <p:pic>
        <p:nvPicPr>
          <p:cNvPr id="5" name="Obrázek 4" descr="Procházkov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5000" y="1041400"/>
            <a:ext cx="1981200" cy="2740660"/>
          </a:xfrm>
          <a:prstGeom prst="rect">
            <a:avLst/>
          </a:prstGeom>
        </p:spPr>
      </p:pic>
      <p:pic>
        <p:nvPicPr>
          <p:cNvPr id="6" name="Obrázek 5" descr="02_cas_tajnych_prani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26132"/>
            <a:ext cx="1103611" cy="1551954"/>
          </a:xfrm>
          <a:prstGeom prst="rect">
            <a:avLst/>
          </a:prstGeom>
        </p:spPr>
      </p:pic>
      <p:pic>
        <p:nvPicPr>
          <p:cNvPr id="7" name="Obrázek 6" descr="03_streda_nam_chutn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7512" y="3900780"/>
            <a:ext cx="1658923" cy="2011444"/>
          </a:xfrm>
          <a:prstGeom prst="rect">
            <a:avLst/>
          </a:prstGeom>
        </p:spPr>
      </p:pic>
      <p:pic>
        <p:nvPicPr>
          <p:cNvPr id="8" name="Obrázek 7" descr="04_cervenec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3931302"/>
            <a:ext cx="1140679" cy="1661115"/>
          </a:xfrm>
          <a:prstGeom prst="rect">
            <a:avLst/>
          </a:prstGeom>
        </p:spPr>
      </p:pic>
      <p:pic>
        <p:nvPicPr>
          <p:cNvPr id="9" name="Obrázek 8" descr="05_pet_minut_pred_veceri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78121" y="4994860"/>
            <a:ext cx="1279409" cy="1863140"/>
          </a:xfrm>
          <a:prstGeom prst="rect">
            <a:avLst/>
          </a:prstGeom>
        </p:spPr>
      </p:pic>
      <p:pic>
        <p:nvPicPr>
          <p:cNvPr id="10" name="Obrázek 9" descr="08_sovi_zpev2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67468" y="5029919"/>
            <a:ext cx="1311627" cy="1828081"/>
          </a:xfrm>
          <a:prstGeom prst="rect">
            <a:avLst/>
          </a:prstGeom>
        </p:spPr>
      </p:pic>
      <p:pic>
        <p:nvPicPr>
          <p:cNvPr id="16" name="Obrázek 15" descr="Komu chybí kolečk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16513" y="2981739"/>
            <a:ext cx="1267992" cy="1917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725" y="1257300"/>
            <a:ext cx="8234363" cy="4875213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cs-CZ" sz="1800" i="1" dirty="0" err="1" smtClean="0"/>
              <a:t>Jožin</a:t>
            </a:r>
            <a:r>
              <a:rPr lang="cs-CZ" sz="1800" i="1" dirty="0" smtClean="0"/>
              <a:t> jede do Afriky </a:t>
            </a:r>
            <a:r>
              <a:rPr lang="cs-CZ" sz="1800" dirty="0" smtClean="0"/>
              <a:t>(2000)</a:t>
            </a:r>
          </a:p>
          <a:p>
            <a:pPr lvl="1">
              <a:lnSpc>
                <a:spcPct val="150000"/>
              </a:lnSpc>
            </a:pPr>
            <a:r>
              <a:rPr lang="cs-CZ" sz="1800" i="1" dirty="0" smtClean="0"/>
              <a:t>Eliáš a babička z vajíčka </a:t>
            </a:r>
            <a:r>
              <a:rPr lang="cs-CZ" sz="1800" dirty="0" smtClean="0"/>
              <a:t>(2002)</a:t>
            </a:r>
          </a:p>
          <a:p>
            <a:pPr lvl="1">
              <a:lnSpc>
                <a:spcPct val="150000"/>
              </a:lnSpc>
            </a:pPr>
            <a:r>
              <a:rPr lang="cs-CZ" sz="1800" i="1" dirty="0" smtClean="0"/>
              <a:t>Kam zmizela Rebarbora? </a:t>
            </a:r>
            <a:r>
              <a:rPr lang="cs-CZ" sz="1800" dirty="0" smtClean="0"/>
              <a:t>(2004)</a:t>
            </a:r>
          </a:p>
          <a:p>
            <a:pPr lvl="1">
              <a:lnSpc>
                <a:spcPct val="150000"/>
              </a:lnSpc>
            </a:pPr>
            <a:r>
              <a:rPr lang="cs-CZ" sz="1800" i="1" dirty="0" smtClean="0"/>
              <a:t>Kryštofe, neblbni a slez dolů </a:t>
            </a:r>
            <a:r>
              <a:rPr lang="cs-CZ" sz="1800" dirty="0" smtClean="0"/>
              <a:t>(2004)</a:t>
            </a:r>
          </a:p>
          <a:p>
            <a:pPr lvl="1">
              <a:lnSpc>
                <a:spcPct val="150000"/>
              </a:lnSpc>
            </a:pPr>
            <a:r>
              <a:rPr lang="cs-CZ" sz="1800" i="1" dirty="0" smtClean="0"/>
              <a:t>Konec kouzelného talismanu </a:t>
            </a:r>
            <a:r>
              <a:rPr lang="cs-CZ" sz="1800" dirty="0" smtClean="0"/>
              <a:t>(2006)</a:t>
            </a:r>
          </a:p>
          <a:p>
            <a:pPr lvl="1">
              <a:lnSpc>
                <a:spcPct val="150000"/>
              </a:lnSpc>
            </a:pPr>
            <a:r>
              <a:rPr lang="cs-CZ" sz="1800" i="1" dirty="0" smtClean="0"/>
              <a:t>Myši patří do nebe </a:t>
            </a:r>
            <a:r>
              <a:rPr lang="cs-CZ" sz="1800" dirty="0" smtClean="0"/>
              <a:t>(2006)</a:t>
            </a:r>
          </a:p>
          <a:p>
            <a:pPr lvl="1">
              <a:lnSpc>
                <a:spcPct val="150000"/>
              </a:lnSpc>
            </a:pPr>
            <a:r>
              <a:rPr lang="cs-CZ" sz="1800" i="1" dirty="0" smtClean="0"/>
              <a:t>Vyprávění o Leonardovi </a:t>
            </a:r>
            <a:r>
              <a:rPr lang="cs-CZ" sz="1800" dirty="0" smtClean="0"/>
              <a:t>(2007)</a:t>
            </a:r>
          </a:p>
          <a:p>
            <a:pPr lvl="1">
              <a:lnSpc>
                <a:spcPct val="150000"/>
              </a:lnSpc>
            </a:pPr>
            <a:r>
              <a:rPr lang="cs-CZ" sz="1800" i="1" dirty="0" smtClean="0"/>
              <a:t>Nazí </a:t>
            </a:r>
            <a:r>
              <a:rPr lang="cs-CZ" sz="1800" dirty="0" smtClean="0"/>
              <a:t>(2009</a:t>
            </a:r>
            <a:r>
              <a:rPr lang="cs-CZ" sz="1800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cs-CZ" sz="1800" i="1" dirty="0" smtClean="0"/>
              <a:t>Uzly a pomeranče </a:t>
            </a:r>
            <a:r>
              <a:rPr lang="cs-CZ" sz="1800" dirty="0" smtClean="0"/>
              <a:t>(2011)</a:t>
            </a:r>
            <a:endParaRPr lang="cs-CZ" sz="1800" dirty="0" smtClean="0"/>
          </a:p>
          <a:p>
            <a:pPr lvl="1"/>
            <a:endParaRPr lang="cs-CZ" sz="1800" dirty="0" smtClean="0"/>
          </a:p>
          <a:p>
            <a:pPr lvl="1"/>
            <a:r>
              <a:rPr lang="cs-CZ" sz="1200" dirty="0" smtClean="0"/>
              <a:t>Autorčiny webové stránky: </a:t>
            </a:r>
            <a:r>
              <a:rPr lang="cs-CZ" sz="1200" dirty="0" smtClean="0">
                <a:hlinkClick r:id="rId2"/>
              </a:rPr>
              <a:t>Iva Procházková | Oficiální web Ivy Procházkové</a:t>
            </a:r>
            <a:endParaRPr lang="cs-CZ" sz="12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36</a:t>
            </a:fld>
            <a:endParaRPr lang="cs-CZ"/>
          </a:p>
        </p:txBody>
      </p:sp>
      <p:pic>
        <p:nvPicPr>
          <p:cNvPr id="5" name="Obrázek 4" descr="15_mysi_patri_do_neb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4299" y="3240712"/>
            <a:ext cx="1409701" cy="2000013"/>
          </a:xfrm>
          <a:prstGeom prst="rect">
            <a:avLst/>
          </a:prstGeom>
        </p:spPr>
      </p:pic>
      <p:pic>
        <p:nvPicPr>
          <p:cNvPr id="6" name="Obrázek 5" descr="14_konec_kouzelneho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00" y="2201712"/>
            <a:ext cx="1079500" cy="1855391"/>
          </a:xfrm>
          <a:prstGeom prst="rect">
            <a:avLst/>
          </a:prstGeom>
        </p:spPr>
      </p:pic>
      <p:pic>
        <p:nvPicPr>
          <p:cNvPr id="7" name="Obrázek 6" descr="13_krystofe_neblbni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3700" y="1016663"/>
            <a:ext cx="1439200" cy="2005886"/>
          </a:xfrm>
          <a:prstGeom prst="rect">
            <a:avLst/>
          </a:prstGeom>
        </p:spPr>
      </p:pic>
      <p:pic>
        <p:nvPicPr>
          <p:cNvPr id="8" name="Obrázek 7" descr="11_elias_a_babicka_cz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85700" y="997649"/>
            <a:ext cx="1231200" cy="1931445"/>
          </a:xfrm>
          <a:prstGeom prst="rect">
            <a:avLst/>
          </a:prstGeom>
        </p:spPr>
      </p:pic>
      <p:pic>
        <p:nvPicPr>
          <p:cNvPr id="9" name="Obrázek 8" descr="naz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80550" y="3454400"/>
            <a:ext cx="1871350" cy="2736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1112838"/>
            <a:ext cx="7827963" cy="647700"/>
          </a:xfrm>
        </p:spPr>
        <p:txBody>
          <a:bodyPr/>
          <a:lstStyle/>
          <a:p>
            <a:pPr algn="ctr"/>
            <a:r>
              <a:rPr lang="cs-CZ" sz="3200" dirty="0" smtClean="0"/>
              <a:t>Příklady novější tvorby </a:t>
            </a:r>
            <a:r>
              <a:rPr lang="cs-CZ" sz="3200" dirty="0" smtClean="0"/>
              <a:t>I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2000" dirty="0" smtClean="0"/>
              <a:t>(kromě již zmiňovaných autorů)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37</a:t>
            </a:fld>
            <a:endParaRPr lang="cs-CZ"/>
          </a:p>
        </p:txBody>
      </p:sp>
      <p:pic>
        <p:nvPicPr>
          <p:cNvPr id="8" name="Obrázek 7" descr="Ku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352" y="2377948"/>
            <a:ext cx="2292640" cy="2740152"/>
          </a:xfrm>
          <a:prstGeom prst="rect">
            <a:avLst/>
          </a:prstGeom>
        </p:spPr>
      </p:pic>
      <p:pic>
        <p:nvPicPr>
          <p:cNvPr id="9" name="Obrázek 8" descr="Verun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82602" y="1790700"/>
            <a:ext cx="2037080" cy="2794000"/>
          </a:xfrm>
          <a:prstGeom prst="rect">
            <a:avLst/>
          </a:prstGeom>
        </p:spPr>
      </p:pic>
      <p:pic>
        <p:nvPicPr>
          <p:cNvPr id="11" name="Zástupný symbol pro obsah 10" descr="Uz-se-nebojim-tmy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617890" y="4660900"/>
            <a:ext cx="1918424" cy="1979612"/>
          </a:xfrm>
          <a:prstGeom prst="rect">
            <a:avLst/>
          </a:prstGeom>
        </p:spPr>
      </p:pic>
      <p:pic>
        <p:nvPicPr>
          <p:cNvPr id="12" name="Obrázek 11" descr="Zápisní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49800" y="1838324"/>
            <a:ext cx="1905000" cy="2809876"/>
          </a:xfrm>
          <a:prstGeom prst="rect">
            <a:avLst/>
          </a:prstGeom>
        </p:spPr>
      </p:pic>
      <p:pic>
        <p:nvPicPr>
          <p:cNvPr id="13" name="Obrázek 12" descr="Vevere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462" y="2070100"/>
            <a:ext cx="2031538" cy="269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 smtClean="0"/>
              <a:t>Příklady novější tvorby </a:t>
            </a:r>
            <a:r>
              <a:rPr lang="cs-CZ" sz="3200" dirty="0" smtClean="0"/>
              <a:t>II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2000" dirty="0" smtClean="0"/>
              <a:t>(kromě již zmiňovaných autorů)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38</a:t>
            </a:fld>
            <a:endParaRPr lang="cs-CZ"/>
          </a:p>
        </p:txBody>
      </p:sp>
      <p:pic>
        <p:nvPicPr>
          <p:cNvPr id="8" name="Zástupný symbol pro obsah 4" descr="Anka béčk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084388"/>
            <a:ext cx="2190750" cy="3371850"/>
          </a:xfrm>
        </p:spPr>
      </p:pic>
      <p:pic>
        <p:nvPicPr>
          <p:cNvPr id="9" name="Obrázek 8" descr="maharal-tajemstvi-talismanu-316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3150" y="2524124"/>
            <a:ext cx="2063750" cy="2930525"/>
          </a:xfrm>
          <a:prstGeom prst="rect">
            <a:avLst/>
          </a:prstGeom>
        </p:spPr>
      </p:pic>
      <p:pic>
        <p:nvPicPr>
          <p:cNvPr id="11" name="Obrázek 10" descr="Fiorel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1144" y="2108199"/>
            <a:ext cx="2022856" cy="3379473"/>
          </a:xfrm>
          <a:prstGeom prst="rect">
            <a:avLst/>
          </a:prstGeom>
        </p:spPr>
      </p:pic>
      <p:pic>
        <p:nvPicPr>
          <p:cNvPr id="12" name="Obrázek 11" descr="perlorodky-stransky-jiri-e92476-fu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08767" y="2298838"/>
            <a:ext cx="2428333" cy="3164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 smtClean="0"/>
              <a:t>Příklady novější tvorby </a:t>
            </a:r>
            <a:r>
              <a:rPr lang="cs-CZ" sz="3600" dirty="0" smtClean="0"/>
              <a:t>III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dirty="0" smtClean="0"/>
              <a:t>(kromě již zmiňovaných autorů)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39</a:t>
            </a:fld>
            <a:endParaRPr lang="cs-CZ"/>
          </a:p>
        </p:txBody>
      </p:sp>
      <p:pic>
        <p:nvPicPr>
          <p:cNvPr id="7" name="Zástupný symbol pro obsah 6" descr="Sí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54400" y="2030413"/>
            <a:ext cx="2142657" cy="3328987"/>
          </a:xfrm>
        </p:spPr>
      </p:pic>
      <p:pic>
        <p:nvPicPr>
          <p:cNvPr id="12" name="Obrázek 11" descr="ztraceni_v_cas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1700" y="1938506"/>
            <a:ext cx="1892300" cy="3366202"/>
          </a:xfrm>
          <a:prstGeom prst="rect">
            <a:avLst/>
          </a:prstGeom>
        </p:spPr>
      </p:pic>
      <p:pic>
        <p:nvPicPr>
          <p:cNvPr id="14" name="Zástupný symbol pro obsah 4" descr="Nemetonbur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234906" y="2081213"/>
            <a:ext cx="1905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36800" y="1125538"/>
            <a:ext cx="6618288" cy="50069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b="1" u="sng" dirty="0" smtClean="0"/>
              <a:t>František Langer </a:t>
            </a:r>
            <a:r>
              <a:rPr lang="cs-CZ" sz="1800" dirty="0" smtClean="0">
                <a:solidFill>
                  <a:schemeClr val="tx1"/>
                </a:solidFill>
              </a:rPr>
              <a:t>(1888 – 1965)</a:t>
            </a:r>
          </a:p>
          <a:p>
            <a:pPr lvl="1">
              <a:lnSpc>
                <a:spcPct val="150000"/>
              </a:lnSpc>
            </a:pPr>
            <a:r>
              <a:rPr lang="cs-CZ" sz="1800" dirty="0" smtClean="0"/>
              <a:t>Život a předcházející tvorba viz minulá přednáška</a:t>
            </a:r>
          </a:p>
          <a:p>
            <a:pPr lvl="1">
              <a:lnSpc>
                <a:spcPct val="150000"/>
              </a:lnSpc>
            </a:pPr>
            <a:r>
              <a:rPr lang="cs-CZ" sz="1800" i="1" dirty="0" smtClean="0"/>
              <a:t>Děti a dýka </a:t>
            </a:r>
            <a:r>
              <a:rPr lang="cs-CZ" sz="1800" dirty="0" smtClean="0"/>
              <a:t>(1942 v Londýně, 1946 u nás)</a:t>
            </a:r>
          </a:p>
          <a:p>
            <a:pPr lvl="2">
              <a:lnSpc>
                <a:spcPct val="150000"/>
              </a:lnSpc>
            </a:pPr>
            <a:r>
              <a:rPr lang="cs-CZ" sz="1800" dirty="0" smtClean="0"/>
              <a:t>Novela </a:t>
            </a:r>
          </a:p>
          <a:p>
            <a:pPr lvl="2">
              <a:lnSpc>
                <a:spcPct val="150000"/>
              </a:lnSpc>
            </a:pPr>
            <a:r>
              <a:rPr lang="cs-CZ" sz="1800" dirty="0" smtClean="0"/>
              <a:t>Protifašistická tematika</a:t>
            </a:r>
            <a:endParaRPr lang="cs-CZ" sz="1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E8D7F-3828-41B0-B13C-BECA05A56FF4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6" name="Obrázek 5" descr="Lan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224" y="1094780"/>
            <a:ext cx="1905000" cy="2705100"/>
          </a:xfrm>
          <a:prstGeom prst="rect">
            <a:avLst/>
          </a:prstGeom>
        </p:spPr>
      </p:pic>
      <p:pic>
        <p:nvPicPr>
          <p:cNvPr id="7" name="Obrázek 6" descr="Děti a dý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7616" y="2746896"/>
            <a:ext cx="2228850" cy="3333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Příběhová próza a aktuální ocenění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40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Anketa SUK – Čteme všichni 2010:</a:t>
            </a:r>
          </a:p>
          <a:p>
            <a:pPr lvl="1"/>
            <a:r>
              <a:rPr lang="cs-CZ" dirty="0" smtClean="0"/>
              <a:t>Cena dětí (3. místo)</a:t>
            </a:r>
          </a:p>
          <a:p>
            <a:pPr lvl="1"/>
            <a:r>
              <a:rPr lang="cs-CZ" dirty="0" smtClean="0"/>
              <a:t>Cena Noci s Andersenem</a:t>
            </a:r>
          </a:p>
          <a:p>
            <a:pPr lvl="1">
              <a:buNone/>
            </a:pPr>
            <a:endParaRPr lang="cs-CZ" dirty="0"/>
          </a:p>
        </p:txBody>
      </p:sp>
      <p:pic>
        <p:nvPicPr>
          <p:cNvPr id="7" name="Obrázek 6" descr="img_284667_m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5050" y="3244850"/>
            <a:ext cx="2095500" cy="3314700"/>
          </a:xfrm>
          <a:prstGeom prst="rect">
            <a:avLst/>
          </a:prstGeom>
        </p:spPr>
      </p:pic>
      <p:pic>
        <p:nvPicPr>
          <p:cNvPr id="8" name="Obrázek 7" descr="su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1658937"/>
            <a:ext cx="1905000" cy="191452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725" y="1257300"/>
            <a:ext cx="8234363" cy="4875213"/>
          </a:xfrm>
        </p:spPr>
        <p:txBody>
          <a:bodyPr/>
          <a:lstStyle/>
          <a:p>
            <a:r>
              <a:rPr lang="cs-CZ" dirty="0" smtClean="0"/>
              <a:t>Magnesia Litera – nominace 2012</a:t>
            </a:r>
          </a:p>
          <a:p>
            <a:pPr lvl="1"/>
            <a:r>
              <a:rPr lang="cs-CZ" dirty="0" smtClean="0"/>
              <a:t>Litera za knihu pro děti a mládež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>
              <a:hlinkClick r:id="rId2"/>
            </a:endParaRPr>
          </a:p>
          <a:p>
            <a:pPr lvl="1"/>
            <a:endParaRPr lang="cs-CZ" dirty="0" smtClean="0">
              <a:hlinkClick r:id="rId2"/>
            </a:endParaRPr>
          </a:p>
          <a:p>
            <a:pPr lvl="1"/>
            <a:endParaRPr lang="cs-CZ" dirty="0" smtClean="0">
              <a:hlinkClick r:id="rId2"/>
            </a:endParaRPr>
          </a:p>
          <a:p>
            <a:pPr lvl="1"/>
            <a:endParaRPr lang="cs-CZ" dirty="0" smtClean="0">
              <a:hlinkClick r:id="rId2"/>
            </a:endParaRPr>
          </a:p>
          <a:p>
            <a:pPr lvl="1"/>
            <a:r>
              <a:rPr lang="cs-CZ" dirty="0" smtClean="0">
                <a:hlinkClick r:id="rId2"/>
              </a:rPr>
              <a:t>http</a:t>
            </a:r>
            <a:r>
              <a:rPr lang="cs-CZ" dirty="0" smtClean="0">
                <a:hlinkClick r:id="rId2"/>
              </a:rPr>
              <a:t>://www.</a:t>
            </a:r>
            <a:r>
              <a:rPr lang="cs-CZ" dirty="0" err="1" smtClean="0">
                <a:hlinkClick r:id="rId2"/>
              </a:rPr>
              <a:t>ceskatelevize.cz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ivysilani</a:t>
            </a:r>
            <a:r>
              <a:rPr lang="cs-CZ" dirty="0" smtClean="0">
                <a:hlinkClick r:id="rId2"/>
              </a:rPr>
              <a:t>/10396033145-magnesia-litera-2012</a:t>
            </a:r>
            <a:r>
              <a:rPr lang="cs-CZ" dirty="0" smtClean="0"/>
              <a:t>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41</a:t>
            </a:fld>
            <a:endParaRPr lang="cs-CZ"/>
          </a:p>
        </p:txBody>
      </p:sp>
      <p:pic>
        <p:nvPicPr>
          <p:cNvPr id="5" name="Obrázek 4" descr="imagesCA3APPT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6675" y="944562"/>
            <a:ext cx="2384425" cy="3474082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725" y="1308100"/>
            <a:ext cx="8234363" cy="4824413"/>
          </a:xfrm>
        </p:spPr>
        <p:txBody>
          <a:bodyPr/>
          <a:lstStyle/>
          <a:p>
            <a:r>
              <a:rPr lang="cs-CZ" dirty="0" smtClean="0"/>
              <a:t>Nominace na Zlatou stuhu – budou zveřejněny v dubnu</a:t>
            </a:r>
          </a:p>
          <a:p>
            <a:pPr lvl="1"/>
            <a:r>
              <a:rPr lang="cs-CZ" dirty="0" smtClean="0">
                <a:hlinkClick r:id="rId2"/>
              </a:rPr>
              <a:t>Nominace 2011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42</a:t>
            </a:fld>
            <a:endParaRPr lang="cs-CZ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Doporučená sekundární literatura</a:t>
            </a:r>
            <a:br>
              <a:rPr lang="cs-CZ" dirty="0" smtClean="0"/>
            </a:br>
            <a:r>
              <a:rPr lang="cs-CZ" dirty="0" smtClean="0"/>
              <a:t>(Výběr)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400" dirty="0" smtClean="0"/>
              <a:t>CHALOUPKA, Otakar – NEZKUSIL, Vladimír. </a:t>
            </a:r>
            <a:r>
              <a:rPr lang="cs-CZ" sz="1400" i="1" dirty="0" smtClean="0"/>
              <a:t>Vybrané kapitoly z teorie dětské literatury III</a:t>
            </a:r>
            <a:r>
              <a:rPr lang="cs-CZ" sz="1400" dirty="0" smtClean="0"/>
              <a:t>. Praha: Albatros, 1979.</a:t>
            </a:r>
          </a:p>
          <a:p>
            <a:r>
              <a:rPr lang="cs-CZ" sz="1400" i="1" dirty="0" smtClean="0"/>
              <a:t>Literatura pro děti a mládež na začátku tisíciletí. Kontexty, problémy, trendy</a:t>
            </a:r>
            <a:r>
              <a:rPr lang="cs-CZ" sz="1400" dirty="0" smtClean="0"/>
              <a:t>. Praha: Obec spisovatelů, 2009.</a:t>
            </a:r>
          </a:p>
          <a:p>
            <a:r>
              <a:rPr lang="cs-CZ" sz="1400" dirty="0" smtClean="0"/>
              <a:t>ŠUBRTOVÁ, Milena. </a:t>
            </a:r>
            <a:r>
              <a:rPr lang="cs-CZ" sz="1400" i="1" dirty="0" smtClean="0"/>
              <a:t>Tematika smrti v české a světové próze pro děti a mládež</a:t>
            </a:r>
            <a:r>
              <a:rPr lang="cs-CZ" sz="1400" dirty="0" smtClean="0"/>
              <a:t>. Brno: Pedagogická fakulta Masarykovy univerzity, 2007.</a:t>
            </a:r>
          </a:p>
          <a:p>
            <a:r>
              <a:rPr lang="cs-CZ" sz="1400" dirty="0" smtClean="0"/>
              <a:t>TOMAN, Jaroslav. </a:t>
            </a:r>
            <a:r>
              <a:rPr lang="cs-CZ" sz="1400" i="1" dirty="0" smtClean="0"/>
              <a:t>Současná česká literatura pro děti a mládež</a:t>
            </a:r>
            <a:r>
              <a:rPr lang="cs-CZ" sz="1400" dirty="0" smtClean="0"/>
              <a:t>. Brno: Cerm, 2000.</a:t>
            </a:r>
          </a:p>
          <a:p>
            <a:r>
              <a:rPr lang="cs-CZ" sz="1400" dirty="0" smtClean="0"/>
              <a:t>TOMAN, Jaroslav. </a:t>
            </a:r>
            <a:r>
              <a:rPr lang="cs-CZ" sz="1400" i="1" dirty="0" smtClean="0"/>
              <a:t>Trivialita a kýč v literatuře pro děti a mládež</a:t>
            </a:r>
            <a:r>
              <a:rPr lang="cs-CZ" sz="1400" dirty="0" smtClean="0"/>
              <a:t>. Brno: Cerm, 2000.</a:t>
            </a:r>
          </a:p>
          <a:p>
            <a:r>
              <a:rPr lang="cs-CZ" sz="1400" dirty="0" smtClean="0"/>
              <a:t>TOMAN, Jaroslav. </a:t>
            </a:r>
            <a:r>
              <a:rPr lang="cs-CZ" sz="1400" i="1" dirty="0" smtClean="0"/>
              <a:t>Vybrané kapitoly z teorie dětské literatury</a:t>
            </a:r>
            <a:r>
              <a:rPr lang="cs-CZ" sz="1400" dirty="0" smtClean="0"/>
              <a:t>. České Budějovice: Pedagogická fakulta Jihočeské univerzity, 1992.</a:t>
            </a:r>
          </a:p>
          <a:p>
            <a:r>
              <a:rPr lang="cs-CZ" sz="1400" dirty="0" smtClean="0"/>
              <a:t>URBANOVÁ, Svatava. </a:t>
            </a:r>
            <a:r>
              <a:rPr lang="cs-CZ" sz="1400" i="1" dirty="0" smtClean="0"/>
              <a:t>Sedm klíčů k otevření literatury pro děti a mládež 90. let XX. století.</a:t>
            </a:r>
            <a:r>
              <a:rPr lang="cs-CZ" sz="1400" dirty="0" smtClean="0"/>
              <a:t> Olomouc: </a:t>
            </a:r>
            <a:r>
              <a:rPr lang="cs-CZ" sz="1400" dirty="0" err="1" smtClean="0"/>
              <a:t>Votobia</a:t>
            </a:r>
            <a:r>
              <a:rPr lang="cs-CZ" sz="1400" dirty="0" smtClean="0"/>
              <a:t>, 2004.</a:t>
            </a:r>
          </a:p>
          <a:p>
            <a:r>
              <a:rPr lang="cs-CZ" sz="1400" dirty="0" smtClean="0"/>
              <a:t>URBANOVÁ, Svatava. </a:t>
            </a:r>
            <a:r>
              <a:rPr lang="cs-CZ" sz="1400" i="1" dirty="0" smtClean="0"/>
              <a:t>Pohyby / </a:t>
            </a:r>
            <a:r>
              <a:rPr lang="cs-CZ" sz="1400" i="1" dirty="0" err="1" smtClean="0"/>
              <a:t>Movimientos</a:t>
            </a:r>
            <a:r>
              <a:rPr lang="cs-CZ" sz="1400" dirty="0" smtClean="0"/>
              <a:t>. Ostrava: Filozofická fakulta Ostravské univerzity, 2010.</a:t>
            </a:r>
          </a:p>
          <a:p>
            <a:r>
              <a:rPr lang="cs-CZ" sz="1400" dirty="0" smtClean="0"/>
              <a:t>VAŘEJKOVÁ, Věra (</a:t>
            </a:r>
            <a:r>
              <a:rPr lang="cs-CZ" sz="1400" dirty="0" err="1" smtClean="0"/>
              <a:t>ed</a:t>
            </a:r>
            <a:r>
              <a:rPr lang="cs-CZ" sz="1400" dirty="0" smtClean="0"/>
              <a:t>.). </a:t>
            </a:r>
            <a:r>
              <a:rPr lang="cs-CZ" sz="1400" i="1" dirty="0" smtClean="0"/>
              <a:t>Literatura pro děti a mládež v samizdatu a exilu</a:t>
            </a:r>
            <a:r>
              <a:rPr lang="cs-CZ" sz="1400" dirty="0" smtClean="0"/>
              <a:t>. </a:t>
            </a:r>
            <a:r>
              <a:rPr lang="it-IT" sz="1400" dirty="0" smtClean="0"/>
              <a:t>Brno : Masarykova univerzita v Brně, 1993</a:t>
            </a:r>
            <a:r>
              <a:rPr lang="cs-CZ" sz="1400" dirty="0" smtClean="0"/>
              <a:t>.</a:t>
            </a:r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43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30200" y="1130300"/>
            <a:ext cx="6135688" cy="49133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b="1" u="sng" dirty="0" smtClean="0"/>
              <a:t>Josef </a:t>
            </a:r>
            <a:r>
              <a:rPr lang="cs-CZ" b="1" u="sng" dirty="0" err="1" smtClean="0"/>
              <a:t>Věroným</a:t>
            </a:r>
            <a:r>
              <a:rPr lang="cs-CZ" b="1" u="sng" dirty="0" smtClean="0"/>
              <a:t> Pleva </a:t>
            </a:r>
            <a:r>
              <a:rPr lang="cs-CZ" dirty="0" smtClean="0"/>
              <a:t>(1899 – 1985)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Život a předchozí tvorba viz minulá přednáška</a:t>
            </a:r>
          </a:p>
          <a:p>
            <a:pPr lvl="1">
              <a:lnSpc>
                <a:spcPct val="150000"/>
              </a:lnSpc>
            </a:pPr>
            <a:r>
              <a:rPr lang="cs-CZ" i="1" dirty="0" smtClean="0"/>
              <a:t>Budík</a:t>
            </a:r>
            <a:r>
              <a:rPr lang="cs-CZ" dirty="0" smtClean="0"/>
              <a:t> (1948)</a:t>
            </a:r>
          </a:p>
          <a:p>
            <a:pPr lvl="2">
              <a:lnSpc>
                <a:spcPct val="150000"/>
              </a:lnSpc>
            </a:pPr>
            <a:r>
              <a:rPr lang="cs-CZ" dirty="0" smtClean="0"/>
              <a:t>Dobrodružně laděná novela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E8D7F-3828-41B0-B13C-BECA05A56FF4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7" name="Obrázek 6" descr="00562408629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7101" y="1993900"/>
            <a:ext cx="2806700" cy="3995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51100" y="1320800"/>
            <a:ext cx="6503988" cy="4811713"/>
          </a:xfrm>
        </p:spPr>
        <p:txBody>
          <a:bodyPr/>
          <a:lstStyle/>
          <a:p>
            <a:r>
              <a:rPr lang="cs-CZ" b="1" u="sng" dirty="0" smtClean="0"/>
              <a:t>Kamila Sojková </a:t>
            </a:r>
            <a:r>
              <a:rPr lang="cs-CZ" dirty="0" smtClean="0"/>
              <a:t>(1901 – 2000)</a:t>
            </a:r>
          </a:p>
          <a:p>
            <a:pPr lvl="1"/>
            <a:r>
              <a:rPr lang="cs-CZ" sz="1800" dirty="0" smtClean="0"/>
              <a:t>Učitelka, spisovatelka</a:t>
            </a:r>
          </a:p>
          <a:p>
            <a:pPr lvl="1"/>
            <a:r>
              <a:rPr lang="cs-CZ" sz="1800" dirty="0" smtClean="0"/>
              <a:t>Meziválečné období: téma dětství na venkově (</a:t>
            </a:r>
            <a:r>
              <a:rPr lang="cs-CZ" sz="1800" i="1" dirty="0" err="1" smtClean="0"/>
              <a:t>Lohovecké</a:t>
            </a:r>
            <a:r>
              <a:rPr lang="cs-CZ" sz="1800" i="1" dirty="0" smtClean="0"/>
              <a:t> děti</a:t>
            </a:r>
            <a:r>
              <a:rPr lang="cs-CZ" sz="1800" dirty="0" smtClean="0"/>
              <a:t>, 1929; </a:t>
            </a:r>
            <a:r>
              <a:rPr lang="cs-CZ" sz="1800" i="1" dirty="0" err="1" smtClean="0"/>
              <a:t>Hodanův</a:t>
            </a:r>
            <a:r>
              <a:rPr lang="cs-CZ" sz="1800" i="1" dirty="0" smtClean="0"/>
              <a:t> Vítek</a:t>
            </a:r>
            <a:r>
              <a:rPr lang="cs-CZ" sz="1800" dirty="0" smtClean="0"/>
              <a:t>, 1932)</a:t>
            </a:r>
          </a:p>
          <a:p>
            <a:pPr lvl="1"/>
            <a:r>
              <a:rPr lang="cs-CZ" sz="1800" dirty="0" smtClean="0"/>
              <a:t>Téma války: </a:t>
            </a:r>
            <a:r>
              <a:rPr lang="cs-CZ" sz="1800" i="1" dirty="0" smtClean="0"/>
              <a:t>Janíček</a:t>
            </a:r>
            <a:r>
              <a:rPr lang="cs-CZ" sz="1800" dirty="0" smtClean="0"/>
              <a:t> (1947)</a:t>
            </a:r>
          </a:p>
          <a:p>
            <a:pPr lvl="1"/>
            <a:r>
              <a:rPr lang="cs-CZ" sz="1800" dirty="0" smtClean="0"/>
              <a:t>Další témata:</a:t>
            </a:r>
          </a:p>
          <a:p>
            <a:pPr lvl="2"/>
            <a:r>
              <a:rPr lang="cs-CZ" sz="1800" dirty="0" smtClean="0"/>
              <a:t>Budovatelská činnost na venkově (</a:t>
            </a:r>
            <a:r>
              <a:rPr lang="cs-CZ" sz="1800" i="1" dirty="0" smtClean="0"/>
              <a:t>Jeřabinky</a:t>
            </a:r>
            <a:r>
              <a:rPr lang="cs-CZ" sz="1800" dirty="0" smtClean="0"/>
              <a:t>, 1962, </a:t>
            </a:r>
            <a:r>
              <a:rPr lang="cs-CZ" sz="1800" dirty="0" err="1" smtClean="0"/>
              <a:t>roz</a:t>
            </a:r>
            <a:r>
              <a:rPr lang="cs-CZ" sz="1800" dirty="0" smtClean="0"/>
              <a:t>. 1975)</a:t>
            </a:r>
          </a:p>
          <a:p>
            <a:pPr lvl="2"/>
            <a:r>
              <a:rPr lang="cs-CZ" sz="1800" dirty="0" smtClean="0"/>
              <a:t>Změny života na venkově (</a:t>
            </a:r>
            <a:r>
              <a:rPr lang="cs-CZ" sz="1800" i="1" dirty="0" smtClean="0"/>
              <a:t>Ovečka z Kopanic</a:t>
            </a:r>
            <a:r>
              <a:rPr lang="cs-CZ" sz="1800" dirty="0" smtClean="0"/>
              <a:t>, 1979; Děti na Dyji, 1981)</a:t>
            </a:r>
          </a:p>
          <a:p>
            <a:pPr lvl="2"/>
            <a:r>
              <a:rPr lang="cs-CZ" sz="1800" dirty="0" smtClean="0"/>
              <a:t>Fantazijní moderní pohádky (</a:t>
            </a:r>
            <a:r>
              <a:rPr lang="cs-CZ" sz="1800" i="1" dirty="0" smtClean="0"/>
              <a:t>Tři korálky</a:t>
            </a:r>
            <a:r>
              <a:rPr lang="cs-CZ" sz="1800" dirty="0" smtClean="0"/>
              <a:t>, 1960) i tradičnější pohádky (</a:t>
            </a:r>
            <a:r>
              <a:rPr lang="cs-CZ" sz="1800" i="1" dirty="0" smtClean="0"/>
              <a:t>Hastrmánci</a:t>
            </a:r>
            <a:r>
              <a:rPr lang="cs-CZ" sz="1800" dirty="0" smtClean="0"/>
              <a:t>, 1986)</a:t>
            </a:r>
          </a:p>
          <a:p>
            <a:pPr lvl="2"/>
            <a:r>
              <a:rPr lang="cs-CZ" sz="1800" dirty="0" smtClean="0"/>
              <a:t>Memoárové knihy pro dospělé (</a:t>
            </a:r>
            <a:r>
              <a:rPr lang="cs-CZ" sz="1800" i="1" dirty="0" smtClean="0"/>
              <a:t>Mladá léta po krajíčkách</a:t>
            </a:r>
            <a:r>
              <a:rPr lang="cs-CZ" sz="1800" dirty="0" smtClean="0"/>
              <a:t>, 1982; </a:t>
            </a:r>
            <a:r>
              <a:rPr lang="cs-CZ" sz="1800" i="1" dirty="0" smtClean="0"/>
              <a:t>Venkovská učitelka</a:t>
            </a:r>
            <a:r>
              <a:rPr lang="cs-CZ" sz="1800" dirty="0" smtClean="0"/>
              <a:t>, 1990)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5" name="Obrázek 4" descr="Sojkov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079499"/>
            <a:ext cx="1612900" cy="2443787"/>
          </a:xfrm>
          <a:prstGeom prst="rect">
            <a:avLst/>
          </a:prstGeom>
        </p:spPr>
      </p:pic>
      <p:pic>
        <p:nvPicPr>
          <p:cNvPr id="6" name="Obrázek 5" descr="00562410060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099" y="3868780"/>
            <a:ext cx="1514923" cy="2138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3301" y="1130300"/>
            <a:ext cx="6694488" cy="4964113"/>
          </a:xfrm>
        </p:spPr>
        <p:txBody>
          <a:bodyPr/>
          <a:lstStyle/>
          <a:p>
            <a:r>
              <a:rPr lang="cs-CZ" b="1" u="sng" dirty="0" smtClean="0"/>
              <a:t>Bohumil Říha </a:t>
            </a:r>
            <a:r>
              <a:rPr lang="cs-CZ" dirty="0" smtClean="0"/>
              <a:t>(1907 – 1987)</a:t>
            </a:r>
          </a:p>
          <a:p>
            <a:pPr lvl="1"/>
            <a:r>
              <a:rPr lang="cs-CZ" sz="2000" dirty="0" smtClean="0"/>
              <a:t>Učitel, školní inspektor</a:t>
            </a:r>
          </a:p>
          <a:p>
            <a:pPr lvl="1"/>
            <a:r>
              <a:rPr lang="cs-CZ" sz="2000" dirty="0" smtClean="0"/>
              <a:t>Prozaik, literární teoretik (Úhor, Zlatý máj)</a:t>
            </a:r>
          </a:p>
          <a:p>
            <a:pPr lvl="1"/>
            <a:r>
              <a:rPr lang="cs-CZ" sz="2000" dirty="0" smtClean="0"/>
              <a:t>Ocenění: Cena H. Ch. Andersena (1980), Cena Marie Majerové za celoživotní dílo (1972)</a:t>
            </a:r>
          </a:p>
          <a:p>
            <a:pPr lvl="1"/>
            <a:r>
              <a:rPr lang="cs-CZ" sz="2000" dirty="0" smtClean="0"/>
              <a:t>Za války:</a:t>
            </a:r>
          </a:p>
          <a:p>
            <a:pPr lvl="2"/>
            <a:r>
              <a:rPr lang="cs-CZ" sz="2000" dirty="0" smtClean="0"/>
              <a:t>Pohádkové prózy: </a:t>
            </a:r>
            <a:r>
              <a:rPr lang="cs-CZ" sz="2000" i="1" dirty="0" smtClean="0"/>
              <a:t>O třech </a:t>
            </a:r>
            <a:r>
              <a:rPr lang="cs-CZ" sz="2000" i="1" dirty="0" err="1" smtClean="0"/>
              <a:t>penízích</a:t>
            </a:r>
            <a:r>
              <a:rPr lang="cs-CZ" sz="2000" i="1" dirty="0" smtClean="0"/>
              <a:t> </a:t>
            </a:r>
            <a:r>
              <a:rPr lang="cs-CZ" sz="2000" dirty="0" smtClean="0"/>
              <a:t>(1941), </a:t>
            </a:r>
            <a:r>
              <a:rPr lang="cs-CZ" sz="2000" i="1" dirty="0" smtClean="0"/>
              <a:t>O lékaři </a:t>
            </a:r>
            <a:r>
              <a:rPr lang="cs-CZ" sz="2000" i="1" dirty="0" err="1" smtClean="0"/>
              <a:t>Pingovi</a:t>
            </a:r>
            <a:r>
              <a:rPr lang="cs-CZ" sz="2000" i="1" dirty="0" smtClean="0"/>
              <a:t> </a:t>
            </a:r>
            <a:r>
              <a:rPr lang="cs-CZ" sz="2000" dirty="0" smtClean="0"/>
              <a:t>(1941)</a:t>
            </a:r>
          </a:p>
          <a:p>
            <a:pPr lvl="1"/>
            <a:r>
              <a:rPr lang="cs-CZ" sz="2000" dirty="0" smtClean="0"/>
              <a:t>Válečné téma:</a:t>
            </a:r>
          </a:p>
          <a:p>
            <a:pPr lvl="2"/>
            <a:r>
              <a:rPr lang="cs-CZ" sz="2000" i="1" dirty="0" smtClean="0"/>
              <a:t>Povstání na horách a jiné povídky </a:t>
            </a:r>
            <a:r>
              <a:rPr lang="cs-CZ" sz="2000" dirty="0" smtClean="0"/>
              <a:t>(1949)</a:t>
            </a:r>
          </a:p>
          <a:p>
            <a:pPr lvl="2"/>
            <a:r>
              <a:rPr lang="cs-CZ" sz="2000" i="1" dirty="0" smtClean="0"/>
              <a:t>Na útěku </a:t>
            </a:r>
            <a:r>
              <a:rPr lang="cs-CZ" sz="2000" dirty="0" smtClean="0"/>
              <a:t>(1947, 1961 jako </a:t>
            </a:r>
            <a:r>
              <a:rPr lang="cs-CZ" sz="2000" i="1" dirty="0" err="1" smtClean="0"/>
              <a:t>Stázka</a:t>
            </a:r>
            <a:r>
              <a:rPr lang="cs-CZ" sz="2000" dirty="0" smtClean="0"/>
              <a:t>)</a:t>
            </a:r>
          </a:p>
          <a:p>
            <a:pPr lvl="1"/>
            <a:r>
              <a:rPr lang="cs-CZ" sz="2000" dirty="0" smtClean="0"/>
              <a:t>Další tvorba: viz níže</a:t>
            </a:r>
          </a:p>
          <a:p>
            <a:pPr lvl="1"/>
            <a:endParaRPr lang="cs-CZ" sz="2000" dirty="0" smtClean="0"/>
          </a:p>
          <a:p>
            <a:pPr lvl="2"/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5" name="Obrázek 4" descr="Ří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623" y="1151603"/>
            <a:ext cx="19050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725" y="1308100"/>
            <a:ext cx="8234363" cy="48244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b="1" u="sng" dirty="0" smtClean="0"/>
              <a:t>Zdeňka Bezděková </a:t>
            </a:r>
            <a:r>
              <a:rPr lang="cs-CZ" dirty="0" smtClean="0"/>
              <a:t>(1907 – 1999)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Středoškolská a vysokoškolská pedagožka</a:t>
            </a:r>
          </a:p>
          <a:p>
            <a:pPr lvl="1">
              <a:lnSpc>
                <a:spcPct val="150000"/>
              </a:lnSpc>
            </a:pPr>
            <a:r>
              <a:rPr lang="cs-CZ" i="1" dirty="0" smtClean="0"/>
              <a:t>Říkali mi </a:t>
            </a:r>
            <a:r>
              <a:rPr lang="cs-CZ" i="1" dirty="0" err="1" smtClean="0"/>
              <a:t>Leni</a:t>
            </a:r>
            <a:r>
              <a:rPr lang="cs-CZ" i="1" dirty="0" smtClean="0"/>
              <a:t> </a:t>
            </a:r>
            <a:r>
              <a:rPr lang="cs-CZ" dirty="0" smtClean="0"/>
              <a:t>(1948)</a:t>
            </a:r>
          </a:p>
          <a:p>
            <a:pPr lvl="1">
              <a:lnSpc>
                <a:spcPct val="150000"/>
              </a:lnSpc>
            </a:pPr>
            <a:r>
              <a:rPr lang="cs-CZ" i="1" dirty="0" smtClean="0"/>
              <a:t>Štěstí přijde zítra </a:t>
            </a:r>
            <a:r>
              <a:rPr lang="cs-CZ" dirty="0" smtClean="0"/>
              <a:t>(1960) - pokračování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5" name="Obrázek 4" descr="Bezděkov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1190625"/>
            <a:ext cx="1711140" cy="2378485"/>
          </a:xfrm>
          <a:prstGeom prst="rect">
            <a:avLst/>
          </a:prstGeom>
        </p:spPr>
      </p:pic>
      <p:pic>
        <p:nvPicPr>
          <p:cNvPr id="6" name="Obrázek 5" descr="rikali-mi-le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8581" y="3871452"/>
            <a:ext cx="2113628" cy="2113628"/>
          </a:xfrm>
          <a:prstGeom prst="rect">
            <a:avLst/>
          </a:prstGeom>
        </p:spPr>
      </p:pic>
      <p:pic>
        <p:nvPicPr>
          <p:cNvPr id="7" name="Obrázek 6" descr="im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78990" y="3848099"/>
            <a:ext cx="1492661" cy="2132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Téma 2. světové války v dalším vývoji (1)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 smtClean="0"/>
              <a:t>50. léta</a:t>
            </a:r>
          </a:p>
          <a:p>
            <a:pPr lvl="1"/>
            <a:r>
              <a:rPr lang="cs-CZ" dirty="0" smtClean="0"/>
              <a:t>Schematismus, patos</a:t>
            </a:r>
          </a:p>
          <a:p>
            <a:pPr lvl="1"/>
            <a:r>
              <a:rPr lang="cs-CZ" b="1" dirty="0" smtClean="0"/>
              <a:t>Jura </a:t>
            </a:r>
            <a:r>
              <a:rPr lang="cs-CZ" b="1" dirty="0" err="1" smtClean="0"/>
              <a:t>Sosnar</a:t>
            </a:r>
            <a:r>
              <a:rPr lang="cs-CZ" dirty="0" smtClean="0"/>
              <a:t>: </a:t>
            </a:r>
            <a:r>
              <a:rPr lang="cs-CZ" i="1" dirty="0" err="1" smtClean="0"/>
              <a:t>Jurášek</a:t>
            </a:r>
            <a:r>
              <a:rPr lang="cs-CZ" dirty="0" smtClean="0"/>
              <a:t> (1951)</a:t>
            </a:r>
          </a:p>
          <a:p>
            <a:pPr lvl="1"/>
            <a:r>
              <a:rPr lang="cs-CZ" b="1" dirty="0" smtClean="0"/>
              <a:t>Jan Mareš</a:t>
            </a:r>
            <a:r>
              <a:rPr lang="cs-CZ" dirty="0" smtClean="0"/>
              <a:t>: </a:t>
            </a:r>
            <a:r>
              <a:rPr lang="cs-CZ" i="1" dirty="0" smtClean="0"/>
              <a:t>Pískle</a:t>
            </a:r>
            <a:r>
              <a:rPr lang="cs-CZ" dirty="0" smtClean="0"/>
              <a:t> (1952), </a:t>
            </a:r>
            <a:r>
              <a:rPr lang="cs-CZ" i="1" dirty="0" err="1" smtClean="0"/>
              <a:t>Práče</a:t>
            </a:r>
            <a:r>
              <a:rPr lang="cs-CZ" dirty="0" smtClean="0"/>
              <a:t> (1959)</a:t>
            </a:r>
          </a:p>
          <a:p>
            <a:r>
              <a:rPr lang="cs-CZ" u="sng" dirty="0" smtClean="0"/>
              <a:t>60. léta</a:t>
            </a:r>
          </a:p>
          <a:p>
            <a:pPr lvl="1"/>
            <a:r>
              <a:rPr lang="cs-CZ" dirty="0" smtClean="0"/>
              <a:t>Vymanění se ze schematismu</a:t>
            </a:r>
          </a:p>
          <a:p>
            <a:pPr lvl="1"/>
            <a:r>
              <a:rPr lang="cs-CZ" b="1" dirty="0" smtClean="0"/>
              <a:t>Jan Procházka </a:t>
            </a:r>
            <a:r>
              <a:rPr lang="cs-CZ" dirty="0" smtClean="0"/>
              <a:t>(1929 – 1971): </a:t>
            </a:r>
            <a:r>
              <a:rPr lang="cs-CZ" i="1" dirty="0" smtClean="0"/>
              <a:t>Ať žije republika </a:t>
            </a:r>
            <a:r>
              <a:rPr lang="cs-CZ" dirty="0" smtClean="0"/>
              <a:t>(1965)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89AA9-643B-4C50-AF87-88FA604B6BA7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měsi">
  <a:themeElements>
    <a:clrScheme name="1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Směs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měsi">
  <a:themeElements>
    <a:clrScheme name="2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Směs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660</TotalTime>
  <Words>2449</Words>
  <Application>Microsoft Office PowerPoint</Application>
  <PresentationFormat>Předvádění na obrazovce (4:3)</PresentationFormat>
  <Paragraphs>358</Paragraphs>
  <Slides>43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43</vt:i4>
      </vt:variant>
    </vt:vector>
  </HeadingPairs>
  <TitlesOfParts>
    <vt:vector size="46" baseType="lpstr">
      <vt:lpstr>Prezentace_MU_CZ</vt:lpstr>
      <vt:lpstr>1_Směsi</vt:lpstr>
      <vt:lpstr>2_Směsi</vt:lpstr>
      <vt:lpstr>Příběhová próza  ze života dětí  Část 2. (2. polovina 20. století)</vt:lpstr>
      <vt:lpstr>Obsah přednášky</vt:lpstr>
      <vt:lpstr>40. léta 20. století </vt:lpstr>
      <vt:lpstr>Snímek 4</vt:lpstr>
      <vt:lpstr>Snímek 5</vt:lpstr>
      <vt:lpstr>Snímek 6</vt:lpstr>
      <vt:lpstr>Snímek 7</vt:lpstr>
      <vt:lpstr>Snímek 8</vt:lpstr>
      <vt:lpstr>Téma 2. světové války v dalším vývoji (1)</vt:lpstr>
      <vt:lpstr>Téma 2. světové války v dalším vývoji (2)</vt:lpstr>
      <vt:lpstr>50. léta 20. století</vt:lpstr>
      <vt:lpstr>Snímek 12</vt:lpstr>
      <vt:lpstr>Snímek 13</vt:lpstr>
      <vt:lpstr>Snímek 14</vt:lpstr>
      <vt:lpstr>Snímek 15</vt:lpstr>
      <vt:lpstr>60. léta 20. století</vt:lpstr>
      <vt:lpstr>1) Obrazy běžného života</vt:lpstr>
      <vt:lpstr>2) Tzv. nová vlna psychologické prózy pro mládež</vt:lpstr>
      <vt:lpstr>Snímek 19</vt:lpstr>
      <vt:lpstr>70. léta 20. století</vt:lpstr>
      <vt:lpstr>Snímek 21</vt:lpstr>
      <vt:lpstr>Snímek 22</vt:lpstr>
      <vt:lpstr>Snímek 23</vt:lpstr>
      <vt:lpstr>80. léta 20. století</vt:lpstr>
      <vt:lpstr>Snímek 25</vt:lpstr>
      <vt:lpstr>Snímek 26</vt:lpstr>
      <vt:lpstr>Snímek 27</vt:lpstr>
      <vt:lpstr>Snímek 28</vt:lpstr>
      <vt:lpstr>Snímek 29</vt:lpstr>
      <vt:lpstr>Snímek 30</vt:lpstr>
      <vt:lpstr>90. léta 20. století</vt:lpstr>
      <vt:lpstr>Snímek 32</vt:lpstr>
      <vt:lpstr>Snímek 33</vt:lpstr>
      <vt:lpstr>Snímek 34</vt:lpstr>
      <vt:lpstr>Snímek 35</vt:lpstr>
      <vt:lpstr>Snímek 36</vt:lpstr>
      <vt:lpstr>Příklady novější tvorby I (kromě již zmiňovaných autorů)</vt:lpstr>
      <vt:lpstr>Příklady novější tvorby II (kromě již zmiňovaných autorů)</vt:lpstr>
      <vt:lpstr>Příklady novější tvorby III (kromě již zmiňovaných autorů)</vt:lpstr>
      <vt:lpstr>Příběhová próza a aktuální ocenění</vt:lpstr>
      <vt:lpstr>Snímek 41</vt:lpstr>
      <vt:lpstr>Snímek 42</vt:lpstr>
      <vt:lpstr>Doporučená sekundární literatura (Výběr)</vt:lpstr>
    </vt:vector>
  </TitlesOfParts>
  <Company>EXACTDESIGN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Příběhová próza  ze života dětí  Část 2. (2. polovina 20. století)</dc:title>
  <dc:creator>Windows User</dc:creator>
  <cp:lastModifiedBy>Windows User</cp:lastModifiedBy>
  <cp:revision>98</cp:revision>
  <cp:lastPrinted>1601-01-01T00:00:00Z</cp:lastPrinted>
  <dcterms:created xsi:type="dcterms:W3CDTF">2011-03-27T16:26:59Z</dcterms:created>
  <dcterms:modified xsi:type="dcterms:W3CDTF">2012-03-27T11:39:21Z</dcterms:modified>
</cp:coreProperties>
</file>