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2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2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7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8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44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4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4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42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86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CB9E-CEDB-4ADA-9972-C51E26D17639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8938-71E3-4D61-87AB-4AB43F718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iser@phil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Teorie literatury pro </a:t>
            </a:r>
            <a:r>
              <a:rPr lang="cs-CZ" sz="2800" b="1" dirty="0" err="1" smtClean="0"/>
              <a:t>nebohemisty</a:t>
            </a:r>
            <a:endParaRPr lang="cs-CZ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CJBC8015</a:t>
            </a:r>
          </a:p>
          <a:p>
            <a:r>
              <a:rPr lang="cs-CZ" dirty="0" smtClean="0"/>
              <a:t>Ústav české literatury a knihovnictví Filozofické fakulty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64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2400" dirty="0" smtClean="0"/>
              <a:t>Text o vystřihovánce jako travestie, časopis Kraus, leden 2012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8992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Ilustrace k textu Vystřihovánka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169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Detail třetí ilustrace k textu Vystřihovánka a vzkaz pro čtenáře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8356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 Ivan </a:t>
            </a:r>
            <a:r>
              <a:rPr lang="cs-CZ" sz="2400" dirty="0" err="1" smtClean="0"/>
              <a:t>Wernisch</a:t>
            </a:r>
            <a:r>
              <a:rPr lang="cs-CZ" sz="2400" dirty="0" smtClean="0"/>
              <a:t>, z knihy Doupě latinářů, Brno: Petrov, 1992:</a:t>
            </a:r>
            <a:br>
              <a:rPr lang="cs-CZ" sz="2400" dirty="0" smtClean="0"/>
            </a:br>
            <a:r>
              <a:rPr lang="cs-CZ" sz="2400" dirty="0" smtClean="0"/>
              <a:t>literární text počítající s </a:t>
            </a:r>
            <a:r>
              <a:rPr lang="cs-CZ" sz="2400" dirty="0" err="1" smtClean="0"/>
              <a:t>hyperchráněným</a:t>
            </a:r>
            <a:r>
              <a:rPr lang="cs-CZ" sz="2400" dirty="0" smtClean="0"/>
              <a:t> kooperačním principem.</a:t>
            </a:r>
          </a:p>
        </p:txBody>
      </p:sp>
      <p:pic>
        <p:nvPicPr>
          <p:cNvPr id="16387" name="Zástupný symbol pro obsah 3" descr="Wernisch Nesetkani (s titulem, 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808"/>
            <a:ext cx="8280400" cy="4823817"/>
          </a:xfrm>
        </p:spPr>
      </p:pic>
    </p:spTree>
    <p:extLst>
      <p:ext uri="{BB962C8B-B14F-4D97-AF65-F5344CB8AC3E}">
        <p14:creationId xmlns:p14="http://schemas.microsoft.com/office/powerpoint/2010/main" val="289379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088232" cy="4162474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 Báseň Christiana</a:t>
            </a:r>
            <a:br>
              <a:rPr lang="cs-CZ" sz="2000" dirty="0" smtClean="0"/>
            </a:br>
            <a:r>
              <a:rPr lang="cs-CZ" sz="2000" dirty="0" err="1" smtClean="0"/>
              <a:t>Morgensterna</a:t>
            </a:r>
            <a:r>
              <a:rPr lang="cs-CZ" sz="2000" dirty="0" smtClean="0"/>
              <a:t>,</a:t>
            </a:r>
            <a:br>
              <a:rPr lang="cs-CZ" sz="2000" dirty="0" smtClean="0"/>
            </a:br>
            <a:r>
              <a:rPr lang="cs-CZ" sz="2000" dirty="0" smtClean="0"/>
              <a:t>1905.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Literární text je příkladem oslabené informativnosti,  </a:t>
            </a:r>
            <a:r>
              <a:rPr lang="cs-CZ" sz="2000" dirty="0" err="1" smtClean="0"/>
              <a:t>akceptability</a:t>
            </a:r>
            <a:r>
              <a:rPr lang="cs-CZ" sz="2000" dirty="0" smtClean="0"/>
              <a:t>, koherence. 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638" y="1238028"/>
            <a:ext cx="6480721" cy="4525963"/>
          </a:xfrm>
        </p:spPr>
      </p:pic>
    </p:spTree>
    <p:extLst>
      <p:ext uri="{BB962C8B-B14F-4D97-AF65-F5344CB8AC3E}">
        <p14:creationId xmlns:p14="http://schemas.microsoft.com/office/powerpoint/2010/main" val="40909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český překlad potvrzuje rys intertextuality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4144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160240" cy="545861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 český překlad Josef Hiršal, Praha: ČS, 1971, s. 22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654" y="1238028"/>
            <a:ext cx="6192689" cy="4525963"/>
          </a:xfrm>
        </p:spPr>
      </p:pic>
    </p:spTree>
    <p:extLst>
      <p:ext uri="{BB962C8B-B14F-4D97-AF65-F5344CB8AC3E}">
        <p14:creationId xmlns:p14="http://schemas.microsoft.com/office/powerpoint/2010/main" val="267393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2800" dirty="0"/>
              <a:t>Ú</a:t>
            </a:r>
            <a:r>
              <a:rPr lang="cs-CZ" sz="2800" dirty="0" smtClean="0"/>
              <a:t>kol: je toto text? PROČ?</a:t>
            </a:r>
            <a:br>
              <a:rPr lang="cs-CZ" sz="2800" dirty="0" smtClean="0"/>
            </a:br>
            <a:r>
              <a:rPr lang="cs-CZ" sz="2800" dirty="0" smtClean="0"/>
              <a:t>Vyjmenujte jeho rysy </a:t>
            </a:r>
            <a:r>
              <a:rPr lang="cs-CZ" sz="2800" dirty="0" err="1" smtClean="0"/>
              <a:t>textovosti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8939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178698"/>
          </a:xfrm>
        </p:spPr>
        <p:txBody>
          <a:bodyPr/>
          <a:lstStyle/>
          <a:p>
            <a:pPr algn="l"/>
            <a:r>
              <a:rPr lang="cs-CZ" dirty="0" smtClean="0"/>
              <a:t> </a:t>
            </a:r>
            <a:r>
              <a:rPr lang="cs-CZ" sz="2800" dirty="0" smtClean="0"/>
              <a:t>Komplex textů na zadní straně obálky knihy Arnolda </a:t>
            </a:r>
            <a:r>
              <a:rPr lang="cs-CZ" sz="2800" dirty="0" err="1" smtClean="0"/>
              <a:t>Lobela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v českém překladu.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658" y="1274032"/>
            <a:ext cx="6120681" cy="4525963"/>
          </a:xfrm>
        </p:spPr>
      </p:pic>
    </p:spTree>
    <p:extLst>
      <p:ext uri="{BB962C8B-B14F-4D97-AF65-F5344CB8AC3E}">
        <p14:creationId xmlns:p14="http://schemas.microsoft.com/office/powerpoint/2010/main" val="166051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/>
              <a:t>Význam textu a komunikační funkce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cs-CZ" i="1" dirty="0" smtClean="0"/>
              <a:t>		Milý Kvido,</a:t>
            </a: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i="1" dirty="0" smtClean="0"/>
              <a:t>	protože moc dobře vím, co v životě znamená vztah k otci, je mi líto, že dialog s Tvým otcem byl takhle přerušen.</a:t>
            </a: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i="1" dirty="0" smtClean="0"/>
              <a:t>	</a:t>
            </a:r>
            <a:r>
              <a:rPr lang="cs-CZ" i="1" u="sng" dirty="0" smtClean="0"/>
              <a:t>	Tisknu Ti ruku	 	 Xaver                     . </a:t>
            </a:r>
          </a:p>
          <a:p>
            <a:pPr eaLnBrk="1" hangingPunct="1">
              <a:buFont typeface="Arial" charset="0"/>
              <a:buNone/>
            </a:pPr>
            <a:r>
              <a:rPr lang="cs-CZ" i="1" u="sng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cs-CZ" sz="2000" i="1" dirty="0" smtClean="0"/>
              <a:t>Komentář: Autor textu (Xaver) informuje (co dobře ví, co je mu líto, co dělá) –  - jednotlivé výpovědi mají informační funkci. Významem textu je ale empatické vyjádření soustrasti Kvidovi. </a:t>
            </a:r>
          </a:p>
          <a:p>
            <a:pPr eaLnBrk="1" hangingPunct="1">
              <a:buFont typeface="Arial" charset="0"/>
              <a:buNone/>
            </a:pPr>
            <a:r>
              <a:rPr lang="cs-CZ" sz="2000" i="1" dirty="0" smtClean="0"/>
              <a:t>Zobecnění: Význam textu není totožný s komunikační funkcí textu. </a:t>
            </a:r>
            <a:endParaRPr lang="cs-CZ" sz="2000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93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1. přednáška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b="1" dirty="0" smtClean="0"/>
              <a:t>Text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Doc. PhDr. Zbyněk Fišer, Ph.D.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fiser@phil.muni.cz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33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72208"/>
          </a:xfrm>
        </p:spPr>
        <p:txBody>
          <a:bodyPr>
            <a:normAutofit/>
          </a:bodyPr>
          <a:lstStyle/>
          <a:p>
            <a:r>
              <a:rPr lang="cs-CZ" dirty="0" smtClean="0"/>
              <a:t>Domácí úkol na poslední přednášku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Proč je sdělení </a:t>
            </a:r>
            <a:r>
              <a:rPr lang="cs-CZ" dirty="0"/>
              <a:t>Č</a:t>
            </a:r>
            <a:r>
              <a:rPr lang="cs-CZ" dirty="0" smtClean="0"/>
              <a:t>erná gramatika textem?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Poznámka: autor sdělení: Ladislav Nebeský.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3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Černá gramatika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			já    my</a:t>
            </a:r>
          </a:p>
          <a:p>
            <a:pPr marL="0" indent="0">
              <a:buNone/>
            </a:pPr>
            <a:r>
              <a:rPr lang="cs-CZ" b="1" dirty="0" smtClean="0"/>
              <a:t>			ty    </a:t>
            </a:r>
            <a:r>
              <a:rPr lang="cs-CZ" b="1" dirty="0" err="1" smtClean="0"/>
              <a:t>fus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			</a:t>
            </a:r>
            <a:r>
              <a:rPr lang="cs-CZ" b="1" dirty="0" err="1" smtClean="0"/>
              <a:t>sk</a:t>
            </a:r>
            <a:r>
              <a:rPr lang="cs-CZ" b="1" dirty="0" smtClean="0"/>
              <a:t>   ony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120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Rysy </a:t>
            </a:r>
            <a:r>
              <a:rPr lang="cs-CZ" sz="3600" dirty="0" err="1" smtClean="0"/>
              <a:t>textovosti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Koheze</a:t>
            </a:r>
          </a:p>
          <a:p>
            <a:r>
              <a:rPr lang="cs-CZ" dirty="0" smtClean="0"/>
              <a:t>Koherence</a:t>
            </a:r>
          </a:p>
          <a:p>
            <a:r>
              <a:rPr lang="cs-CZ" dirty="0" err="1" smtClean="0"/>
              <a:t>Intenciálnost</a:t>
            </a:r>
            <a:endParaRPr lang="cs-CZ" dirty="0" smtClean="0"/>
          </a:p>
          <a:p>
            <a:r>
              <a:rPr lang="cs-CZ" dirty="0" err="1" smtClean="0"/>
              <a:t>Akceptabilita</a:t>
            </a:r>
            <a:endParaRPr lang="cs-CZ" dirty="0" smtClean="0"/>
          </a:p>
          <a:p>
            <a:r>
              <a:rPr lang="cs-CZ" dirty="0" smtClean="0"/>
              <a:t>Informativnost</a:t>
            </a:r>
          </a:p>
          <a:p>
            <a:r>
              <a:rPr lang="cs-CZ" dirty="0" err="1" smtClean="0"/>
              <a:t>Situativnost</a:t>
            </a:r>
            <a:endParaRPr lang="cs-CZ" dirty="0" smtClean="0"/>
          </a:p>
          <a:p>
            <a:r>
              <a:rPr lang="cs-CZ" dirty="0" smtClean="0"/>
              <a:t>Intertextualita</a:t>
            </a:r>
          </a:p>
          <a:p>
            <a:r>
              <a:rPr lang="cs-CZ" dirty="0" smtClean="0"/>
              <a:t>Uzavřenost</a:t>
            </a:r>
          </a:p>
          <a:p>
            <a:r>
              <a:rPr lang="cs-CZ" dirty="0" err="1" smtClean="0"/>
              <a:t>Průběhovost</a:t>
            </a:r>
            <a:endParaRPr lang="cs-CZ" dirty="0" smtClean="0"/>
          </a:p>
          <a:p>
            <a:r>
              <a:rPr lang="cs-CZ" dirty="0" smtClean="0"/>
              <a:t>Interaktivnost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6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Nekula</a:t>
            </a:r>
            <a:r>
              <a:rPr lang="cs-CZ" dirty="0"/>
              <a:t>, Marek. Text. In Karlík, P.; Nekula, M.; </a:t>
            </a:r>
            <a:r>
              <a:rPr lang="cs-CZ" dirty="0" err="1"/>
              <a:t>Rusínová</a:t>
            </a:r>
            <a:r>
              <a:rPr lang="cs-CZ" dirty="0"/>
              <a:t>, Z. (</a:t>
            </a:r>
            <a:r>
              <a:rPr lang="cs-CZ" dirty="0" err="1"/>
              <a:t>ed</a:t>
            </a:r>
            <a:r>
              <a:rPr lang="cs-CZ" dirty="0"/>
              <a:t>.). </a:t>
            </a:r>
            <a:r>
              <a:rPr lang="cs-CZ" i="1" dirty="0"/>
              <a:t>Příruční mluvnice češtiny</a:t>
            </a:r>
            <a:r>
              <a:rPr lang="cs-CZ" dirty="0"/>
              <a:t>. 1. vyd. Praha: Nakladatelství Lidové noviny, 1995: 800 s. ISBN 80-7106-134-4, s. 652–700.</a:t>
            </a:r>
          </a:p>
          <a:p>
            <a:r>
              <a:rPr lang="cs-CZ" dirty="0" err="1"/>
              <a:t>Beaugrande</a:t>
            </a:r>
            <a:r>
              <a:rPr lang="cs-CZ" dirty="0"/>
              <a:t>, Robert-Alain de; </a:t>
            </a:r>
            <a:r>
              <a:rPr lang="cs-CZ" dirty="0" err="1"/>
              <a:t>Dressler</a:t>
            </a:r>
            <a:r>
              <a:rPr lang="cs-CZ" dirty="0"/>
              <a:t>, Wolfgang Ulrich. </a:t>
            </a:r>
            <a:r>
              <a:rPr lang="cs-CZ" i="1" dirty="0" err="1"/>
              <a:t>Einführung</a:t>
            </a:r>
            <a:r>
              <a:rPr lang="cs-CZ" i="1" dirty="0"/>
              <a:t> in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Textlinguistik</a:t>
            </a:r>
            <a:r>
              <a:rPr lang="cs-CZ" dirty="0"/>
              <a:t>. 1. </a:t>
            </a:r>
            <a:r>
              <a:rPr lang="cs-CZ" dirty="0" err="1"/>
              <a:t>Aufl</a:t>
            </a:r>
            <a:r>
              <a:rPr lang="cs-CZ" dirty="0"/>
              <a:t>. </a:t>
            </a:r>
            <a:r>
              <a:rPr lang="cs-CZ" dirty="0" err="1"/>
              <a:t>Tübingen</a:t>
            </a:r>
            <a:r>
              <a:rPr lang="cs-CZ" dirty="0"/>
              <a:t>: Max </a:t>
            </a:r>
            <a:r>
              <a:rPr lang="cs-CZ" dirty="0" err="1"/>
              <a:t>Niemeyer</a:t>
            </a:r>
            <a:r>
              <a:rPr lang="cs-CZ" dirty="0"/>
              <a:t> </a:t>
            </a:r>
            <a:r>
              <a:rPr lang="cs-CZ" dirty="0" err="1"/>
              <a:t>Verlag</a:t>
            </a:r>
            <a:r>
              <a:rPr lang="cs-CZ" dirty="0"/>
              <a:t>, 1981. 290 s. ISBN 3-484-22028-7.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51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 err="1"/>
              <a:t>Heinemann</a:t>
            </a:r>
            <a:r>
              <a:rPr lang="cs-CZ" sz="3500" dirty="0"/>
              <a:t>, Wolfgang; </a:t>
            </a:r>
            <a:r>
              <a:rPr lang="cs-CZ" sz="3500" dirty="0" err="1"/>
              <a:t>Viehweger</a:t>
            </a:r>
            <a:r>
              <a:rPr lang="cs-CZ" sz="3500" dirty="0"/>
              <a:t>, Dieter. </a:t>
            </a:r>
            <a:r>
              <a:rPr lang="cs-CZ" sz="3500" i="1" dirty="0" err="1"/>
              <a:t>Textlinguistik</a:t>
            </a:r>
            <a:r>
              <a:rPr lang="cs-CZ" sz="3500" i="1" dirty="0"/>
              <a:t>. </a:t>
            </a:r>
            <a:r>
              <a:rPr lang="cs-CZ" sz="3500" i="1" dirty="0" err="1"/>
              <a:t>Eine</a:t>
            </a:r>
            <a:r>
              <a:rPr lang="cs-CZ" sz="3500" i="1" dirty="0"/>
              <a:t> </a:t>
            </a:r>
            <a:r>
              <a:rPr lang="cs-CZ" sz="3500" i="1" dirty="0" err="1"/>
              <a:t>Einführung</a:t>
            </a:r>
            <a:r>
              <a:rPr lang="cs-CZ" sz="3500" dirty="0"/>
              <a:t>. 1. </a:t>
            </a:r>
            <a:r>
              <a:rPr lang="cs-CZ" sz="3500" dirty="0" err="1"/>
              <a:t>Aufl</a:t>
            </a:r>
            <a:r>
              <a:rPr lang="cs-CZ" sz="3500" dirty="0"/>
              <a:t>. </a:t>
            </a:r>
            <a:r>
              <a:rPr lang="cs-CZ" sz="3500" dirty="0" err="1"/>
              <a:t>Tübingen</a:t>
            </a:r>
            <a:r>
              <a:rPr lang="cs-CZ" sz="3500" dirty="0"/>
              <a:t>: Max </a:t>
            </a:r>
            <a:r>
              <a:rPr lang="cs-CZ" sz="3500" dirty="0" err="1"/>
              <a:t>Niemeyer</a:t>
            </a:r>
            <a:r>
              <a:rPr lang="cs-CZ" sz="3500" dirty="0"/>
              <a:t> </a:t>
            </a:r>
            <a:r>
              <a:rPr lang="cs-CZ" sz="3500" dirty="0" err="1"/>
              <a:t>Verlag</a:t>
            </a:r>
            <a:r>
              <a:rPr lang="cs-CZ" sz="3500" dirty="0"/>
              <a:t>, 1991. 310 s. ISBN 3-484-311115-0.</a:t>
            </a:r>
          </a:p>
          <a:p>
            <a:r>
              <a:rPr lang="cs-CZ" sz="3500" dirty="0"/>
              <a:t>Hrbáček, Josef. </a:t>
            </a:r>
            <a:r>
              <a:rPr lang="cs-CZ" sz="3500" i="1" dirty="0"/>
              <a:t>Nárys textové syntaxe spisovné češtiny</a:t>
            </a:r>
            <a:r>
              <a:rPr lang="cs-CZ" sz="3500" dirty="0"/>
              <a:t>. 1. vyd. Praha: </a:t>
            </a:r>
            <a:r>
              <a:rPr lang="cs-CZ" sz="3500" dirty="0" err="1"/>
              <a:t>Trizonia</a:t>
            </a:r>
            <a:r>
              <a:rPr lang="cs-CZ" sz="3500" dirty="0"/>
              <a:t>, 1994. 134 s. ISBN 80-85573-51-2.</a:t>
            </a:r>
          </a:p>
          <a:p>
            <a:r>
              <a:rPr lang="cs-CZ" sz="3500" dirty="0" err="1"/>
              <a:t>Culler</a:t>
            </a:r>
            <a:r>
              <a:rPr lang="cs-CZ" sz="3500" dirty="0"/>
              <a:t>, Jonathan. </a:t>
            </a:r>
            <a:r>
              <a:rPr lang="cs-CZ" sz="3500" i="1" dirty="0"/>
              <a:t>Krátký úvod do literární teorie</a:t>
            </a:r>
            <a:r>
              <a:rPr lang="cs-CZ" sz="3500" dirty="0"/>
              <a:t>. Přel. J. Bareš. 1. vyd. Brno: Host, 2002. 168 s. ISBN 80-7294-070-8.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10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Konec prezentace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74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Text s dominantní funkcí instruktážní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3179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Kombinace popisu pracovního postupu a otázky pro děti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228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Dvojstrana  časopisu Sluníčko, 2/2012, s. 19,  s komplexem texů různých funkcí pro děti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9058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 Upoutávka na film s přesvědčovací strategií – ukázka rysu </a:t>
            </a:r>
            <a:r>
              <a:rPr lang="cs-CZ" sz="2000" dirty="0" err="1" smtClean="0"/>
              <a:t>průběhovosti</a:t>
            </a:r>
            <a:r>
              <a:rPr lang="cs-CZ" sz="2000" dirty="0" smtClean="0"/>
              <a:t>: teprve v průběhu čtení si uvědomíme, že půjde o anotaci filmu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6890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 Text „Programová informace“ o filmu Věrná kopie s </a:t>
            </a:r>
            <a:r>
              <a:rPr lang="cs-CZ" sz="2000" dirty="0" err="1" smtClean="0"/>
              <a:t>uzualizovanými</a:t>
            </a:r>
            <a:r>
              <a:rPr lang="cs-CZ" sz="2000" dirty="0" smtClean="0"/>
              <a:t> kondenzovanými informacemi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987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5890666"/>
          </a:xfrm>
        </p:spPr>
        <p:txBody>
          <a:bodyPr>
            <a:normAutofit/>
          </a:bodyPr>
          <a:lstStyle/>
          <a:p>
            <a:pPr algn="l"/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> Celá</a:t>
            </a:r>
            <a:br>
              <a:rPr lang="cs-CZ" sz="2700" dirty="0" smtClean="0"/>
            </a:br>
            <a:r>
              <a:rPr lang="cs-CZ" sz="2700" dirty="0" smtClean="0"/>
              <a:t>anotace z programu kina ART,</a:t>
            </a:r>
            <a:br>
              <a:rPr lang="cs-CZ" sz="2700" dirty="0" smtClean="0"/>
            </a:br>
            <a:r>
              <a:rPr lang="cs-CZ" sz="2700" dirty="0" smtClean="0"/>
              <a:t>leden 2012, s. 10.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9650" y="1274032"/>
            <a:ext cx="6264697" cy="4525963"/>
          </a:xfrm>
        </p:spPr>
      </p:pic>
    </p:spTree>
    <p:extLst>
      <p:ext uri="{BB962C8B-B14F-4D97-AF65-F5344CB8AC3E}">
        <p14:creationId xmlns:p14="http://schemas.microsoft.com/office/powerpoint/2010/main" val="147828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Text „Slovníkové heslo“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37777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Předvádění na obrazovce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Teorie literatury pro nebohemisty</vt:lpstr>
      <vt:lpstr>1. přednáška </vt:lpstr>
      <vt:lpstr> Text s dominantní funkcí instruktážní</vt:lpstr>
      <vt:lpstr> Kombinace popisu pracovního postupu a otázky pro děti</vt:lpstr>
      <vt:lpstr>Dvojstrana  časopisu Sluníčko, 2/2012, s. 19,  s komplexem texů různých funkcí pro děti</vt:lpstr>
      <vt:lpstr> Upoutávka na film s přesvědčovací strategií – ukázka rysu průběhovosti: teprve v průběhu čtení si uvědomíme, že půjde o anotaci filmu</vt:lpstr>
      <vt:lpstr> Text „Programová informace“ o filmu Věrná kopie s uzualizovanými kondenzovanými informacemi</vt:lpstr>
      <vt:lpstr>   Celá anotace z programu kina ART, leden 2012, s. 10. </vt:lpstr>
      <vt:lpstr> Text „Slovníkové heslo“</vt:lpstr>
      <vt:lpstr> Text o vystřihovánce jako travestie, časopis Kraus, leden 2012</vt:lpstr>
      <vt:lpstr> Ilustrace k textu Vystřihovánka</vt:lpstr>
      <vt:lpstr> Detail třetí ilustrace k textu Vystřihovánka a vzkaz pro čtenáře</vt:lpstr>
      <vt:lpstr> Ivan Wernisch, z knihy Doupě latinářů, Brno: Petrov, 1992: literární text počítající s hyperchráněným kooperačním principem.</vt:lpstr>
      <vt:lpstr> Báseň Christiana Morgensterna, 1905.  Literární text je příkladem oslabené informativnosti,  akceptability, koherence. </vt:lpstr>
      <vt:lpstr> český překlad potvrzuje rys intertextuality</vt:lpstr>
      <vt:lpstr> český překlad Josef Hiršal, Praha: ČS, 1971, s. 22</vt:lpstr>
      <vt:lpstr> Úkol: je toto text? PROČ? Vyjmenujte jeho rysy textovosti.</vt:lpstr>
      <vt:lpstr> Komplex textů na zadní straně obálky knihy Arnolda Lobela  v českém překladu. </vt:lpstr>
      <vt:lpstr>Význam textu a komunikační funkce</vt:lpstr>
      <vt:lpstr>Domácí úkol na poslední přednášku</vt:lpstr>
      <vt:lpstr>Černá gramatika</vt:lpstr>
      <vt:lpstr>Rysy textovosti</vt:lpstr>
      <vt:lpstr>Literatura</vt:lpstr>
      <vt:lpstr>literatura</vt:lpstr>
      <vt:lpstr>  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Zbyněk Fišer</dc:creator>
  <cp:lastModifiedBy>Zbyněk Fišer</cp:lastModifiedBy>
  <cp:revision>2</cp:revision>
  <dcterms:created xsi:type="dcterms:W3CDTF">2012-02-24T16:41:31Z</dcterms:created>
  <dcterms:modified xsi:type="dcterms:W3CDTF">2012-02-24T16:43:14Z</dcterms:modified>
</cp:coreProperties>
</file>