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5" r:id="rId4"/>
    <p:sldId id="266" r:id="rId5"/>
    <p:sldId id="267" r:id="rId6"/>
    <p:sldId id="263" r:id="rId7"/>
    <p:sldId id="270" r:id="rId8"/>
    <p:sldId id="268" r:id="rId9"/>
    <p:sldId id="288" r:id="rId10"/>
    <p:sldId id="289" r:id="rId11"/>
    <p:sldId id="290" r:id="rId12"/>
    <p:sldId id="303" r:id="rId13"/>
    <p:sldId id="269" r:id="rId14"/>
    <p:sldId id="271" r:id="rId15"/>
    <p:sldId id="272" r:id="rId16"/>
    <p:sldId id="273" r:id="rId17"/>
    <p:sldId id="275" r:id="rId18"/>
    <p:sldId id="274" r:id="rId19"/>
    <p:sldId id="276" r:id="rId20"/>
    <p:sldId id="277" r:id="rId21"/>
    <p:sldId id="291" r:id="rId22"/>
    <p:sldId id="257" r:id="rId23"/>
    <p:sldId id="280" r:id="rId24"/>
    <p:sldId id="305" r:id="rId25"/>
    <p:sldId id="306" r:id="rId26"/>
    <p:sldId id="307" r:id="rId27"/>
    <p:sldId id="308" r:id="rId28"/>
    <p:sldId id="309" r:id="rId29"/>
    <p:sldId id="310" r:id="rId30"/>
    <p:sldId id="311" r:id="rId31"/>
    <p:sldId id="278" r:id="rId32"/>
    <p:sldId id="294" r:id="rId33"/>
    <p:sldId id="295" r:id="rId34"/>
    <p:sldId id="279" r:id="rId35"/>
    <p:sldId id="282" r:id="rId36"/>
    <p:sldId id="258" r:id="rId37"/>
    <p:sldId id="296" r:id="rId38"/>
    <p:sldId id="302" r:id="rId39"/>
    <p:sldId id="260" r:id="rId40"/>
    <p:sldId id="304" r:id="rId41"/>
    <p:sldId id="297" r:id="rId42"/>
    <p:sldId id="298" r:id="rId43"/>
    <p:sldId id="281" r:id="rId44"/>
    <p:sldId id="261" r:id="rId45"/>
    <p:sldId id="262" r:id="rId46"/>
    <p:sldId id="284" r:id="rId47"/>
    <p:sldId id="292" r:id="rId48"/>
    <p:sldId id="293" r:id="rId49"/>
    <p:sldId id="283" r:id="rId50"/>
    <p:sldId id="287" r:id="rId51"/>
    <p:sldId id="285" r:id="rId52"/>
    <p:sldId id="286" r:id="rId53"/>
    <p:sldId id="299" r:id="rId54"/>
    <p:sldId id="300" r:id="rId55"/>
    <p:sldId id="301" r:id="rId5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5E66F-E5E4-4E72-B274-18B7FCA7D1C9}" type="datetimeFigureOut">
              <a:rPr lang="cs-CZ" smtClean="0"/>
              <a:pPr/>
              <a:t>2.4.2012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3CF81-D605-4A67-9E14-705E1B0F42A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5E66F-E5E4-4E72-B274-18B7FCA7D1C9}" type="datetimeFigureOut">
              <a:rPr lang="cs-CZ" smtClean="0"/>
              <a:pPr/>
              <a:t>2.4.2012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3CF81-D605-4A67-9E14-705E1B0F42A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5E66F-E5E4-4E72-B274-18B7FCA7D1C9}" type="datetimeFigureOut">
              <a:rPr lang="cs-CZ" smtClean="0"/>
              <a:pPr/>
              <a:t>2.4.2012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3CF81-D605-4A67-9E14-705E1B0F42A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5E66F-E5E4-4E72-B274-18B7FCA7D1C9}" type="datetimeFigureOut">
              <a:rPr lang="cs-CZ" smtClean="0"/>
              <a:pPr/>
              <a:t>2.4.2012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3CF81-D605-4A67-9E14-705E1B0F42A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5E66F-E5E4-4E72-B274-18B7FCA7D1C9}" type="datetimeFigureOut">
              <a:rPr lang="cs-CZ" smtClean="0"/>
              <a:pPr/>
              <a:t>2.4.2012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3CF81-D605-4A67-9E14-705E1B0F42A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5E66F-E5E4-4E72-B274-18B7FCA7D1C9}" type="datetimeFigureOut">
              <a:rPr lang="cs-CZ" smtClean="0"/>
              <a:pPr/>
              <a:t>2.4.2012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3CF81-D605-4A67-9E14-705E1B0F42A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5E66F-E5E4-4E72-B274-18B7FCA7D1C9}" type="datetimeFigureOut">
              <a:rPr lang="cs-CZ" smtClean="0"/>
              <a:pPr/>
              <a:t>2.4.2012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3CF81-D605-4A67-9E14-705E1B0F42A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5E66F-E5E4-4E72-B274-18B7FCA7D1C9}" type="datetimeFigureOut">
              <a:rPr lang="cs-CZ" smtClean="0"/>
              <a:pPr/>
              <a:t>2.4.2012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3CF81-D605-4A67-9E14-705E1B0F42A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5E66F-E5E4-4E72-B274-18B7FCA7D1C9}" type="datetimeFigureOut">
              <a:rPr lang="cs-CZ" smtClean="0"/>
              <a:pPr/>
              <a:t>2.4.2012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3CF81-D605-4A67-9E14-705E1B0F42A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5E66F-E5E4-4E72-B274-18B7FCA7D1C9}" type="datetimeFigureOut">
              <a:rPr lang="cs-CZ" smtClean="0"/>
              <a:pPr/>
              <a:t>2.4.2012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3CF81-D605-4A67-9E14-705E1B0F42A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5E66F-E5E4-4E72-B274-18B7FCA7D1C9}" type="datetimeFigureOut">
              <a:rPr lang="cs-CZ" smtClean="0"/>
              <a:pPr/>
              <a:t>2.4.2012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3CF81-D605-4A67-9E14-705E1B0F42A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5E66F-E5E4-4E72-B274-18B7FCA7D1C9}" type="datetimeFigureOut">
              <a:rPr lang="cs-CZ" smtClean="0"/>
              <a:pPr/>
              <a:t>2.4.2012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3CF81-D605-4A67-9E14-705E1B0F42AF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Cechy a „umělecká“ tvorba ve městech raného novověku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Zápisné knihy cechů </a:t>
            </a:r>
            <a:endParaRPr lang="cs-CZ" sz="36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500174"/>
            <a:ext cx="2816240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95320" y="1500174"/>
            <a:ext cx="2948680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02" y="1500174"/>
            <a:ext cx="2828431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cs-CZ" dirty="0" smtClean="0"/>
              <a:t>Tovaryšský list</a:t>
            </a:r>
            <a:endParaRPr lang="cs-CZ" dirty="0"/>
          </a:p>
        </p:txBody>
      </p:sp>
      <p:pic>
        <p:nvPicPr>
          <p:cNvPr id="18438" name="Picture 6" descr="E:\MUZEUM_VŠE\MUO_FOTKYOFIC\Sodoma\Olomoucké BAROKO 2010-2011\fota do katalogu\Tisky\44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142984"/>
            <a:ext cx="6643734" cy="53645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674" name="Picture 2" descr="E:\MUZEUM_VŠE\MUO_FOTKYOFIC\Sodoma\Olomoucké BAROKO 2010-2011\fota do katalogu\Tisky\44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28652"/>
            <a:ext cx="8501090" cy="69326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Stavební řemesla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u="sng" dirty="0" smtClean="0"/>
              <a:t>Kameníci </a:t>
            </a:r>
            <a:r>
              <a:rPr lang="cs-CZ" dirty="0" smtClean="0"/>
              <a:t>(</a:t>
            </a:r>
            <a:r>
              <a:rPr lang="cs-CZ" dirty="0" err="1" smtClean="0"/>
              <a:t>Steinmetzen</a:t>
            </a:r>
            <a:r>
              <a:rPr lang="cs-CZ" dirty="0" smtClean="0"/>
              <a:t>, </a:t>
            </a:r>
            <a:r>
              <a:rPr lang="cs-CZ" dirty="0" err="1" smtClean="0"/>
              <a:t>lapicida</a:t>
            </a:r>
            <a:r>
              <a:rPr lang="cs-CZ" dirty="0" smtClean="0"/>
              <a:t>), znak: na štítě kamenické palice, kružidlo a úhelník, Patron: sv. </a:t>
            </a:r>
            <a:r>
              <a:rPr lang="cs-CZ" dirty="0" err="1" smtClean="0"/>
              <a:t>Roch</a:t>
            </a:r>
            <a:r>
              <a:rPr lang="cs-CZ" dirty="0" smtClean="0"/>
              <a:t>, sv. Blažej</a:t>
            </a:r>
          </a:p>
          <a:p>
            <a:r>
              <a:rPr lang="cs-CZ" i="1" u="sng" dirty="0" smtClean="0"/>
              <a:t>Zedníci </a:t>
            </a:r>
            <a:r>
              <a:rPr lang="cs-CZ" dirty="0" smtClean="0"/>
              <a:t>(</a:t>
            </a:r>
            <a:r>
              <a:rPr lang="cs-CZ" dirty="0" err="1" smtClean="0"/>
              <a:t>Maurern</a:t>
            </a:r>
            <a:r>
              <a:rPr lang="cs-CZ" dirty="0" smtClean="0"/>
              <a:t>, </a:t>
            </a:r>
            <a:r>
              <a:rPr lang="cs-CZ" dirty="0" err="1" smtClean="0"/>
              <a:t>muratores</a:t>
            </a:r>
            <a:r>
              <a:rPr lang="cs-CZ" dirty="0" smtClean="0"/>
              <a:t>), zednické lžíce na štítě, úhelník, kladivo a kružidlo,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Patron: sv</a:t>
            </a:r>
            <a:r>
              <a:rPr lang="cs-CZ" dirty="0" smtClean="0"/>
              <a:t>. </a:t>
            </a:r>
            <a:r>
              <a:rPr lang="cs-CZ" dirty="0" err="1" smtClean="0"/>
              <a:t>Roch</a:t>
            </a:r>
            <a:r>
              <a:rPr lang="cs-CZ" dirty="0" smtClean="0"/>
              <a:t>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smtClean="0"/>
              <a:t>ukázání </a:t>
            </a:r>
            <a:r>
              <a:rPr lang="cs-CZ" i="1" dirty="0" smtClean="0"/>
              <a:t>řemesla</a:t>
            </a:r>
            <a:r>
              <a:rPr lang="cs-CZ" i="1" dirty="0" smtClean="0"/>
              <a:t> </a:t>
            </a:r>
            <a:r>
              <a:rPr lang="cs-CZ" b="1" dirty="0" smtClean="0"/>
              <a:t>- </a:t>
            </a:r>
            <a:r>
              <a:rPr lang="cs-CZ" dirty="0" smtClean="0"/>
              <a:t>mistrovský </a:t>
            </a:r>
            <a:r>
              <a:rPr lang="cs-CZ" dirty="0" smtClean="0"/>
              <a:t>kus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i="1" u="sng" dirty="0" smtClean="0"/>
              <a:t>mistrovská </a:t>
            </a:r>
            <a:r>
              <a:rPr lang="cs-CZ" i="1" u="sng" dirty="0" smtClean="0"/>
              <a:t>zkouška </a:t>
            </a:r>
            <a:r>
              <a:rPr lang="cs-CZ" i="1" u="sng" dirty="0" smtClean="0"/>
              <a:t>kameníka:</a:t>
            </a:r>
            <a:r>
              <a:rPr lang="cs-CZ" i="1" dirty="0" smtClean="0"/>
              <a:t> </a:t>
            </a:r>
            <a:r>
              <a:rPr lang="cs-CZ" dirty="0" smtClean="0"/>
              <a:t> </a:t>
            </a:r>
            <a:r>
              <a:rPr lang="cs-CZ" dirty="0" smtClean="0"/>
              <a:t>dveře, okno, šnek - vytesat a </a:t>
            </a:r>
            <a:r>
              <a:rPr lang="cs-CZ" dirty="0" smtClean="0"/>
              <a:t>osadit:</a:t>
            </a:r>
          </a:p>
          <a:p>
            <a:r>
              <a:rPr lang="cs-CZ" dirty="0" smtClean="0"/>
              <a:t>Podle </a:t>
            </a:r>
            <a:r>
              <a:rPr lang="cs-CZ" dirty="0" smtClean="0"/>
              <a:t>pořádku z r. 1586: </a:t>
            </a:r>
            <a:r>
              <a:rPr lang="cs-CZ" i="1" dirty="0" smtClean="0"/>
              <a:t>Každý ten </a:t>
            </a:r>
            <a:r>
              <a:rPr lang="cs-CZ" i="1" dirty="0" err="1" smtClean="0"/>
              <a:t>kdožby</a:t>
            </a:r>
            <a:r>
              <a:rPr lang="cs-CZ" i="1" dirty="0" smtClean="0"/>
              <a:t> za mistra přijat </a:t>
            </a:r>
            <a:r>
              <a:rPr lang="cs-CZ" i="1" dirty="0" err="1" smtClean="0"/>
              <a:t>býti</a:t>
            </a:r>
            <a:r>
              <a:rPr lang="cs-CZ" i="1" dirty="0" smtClean="0"/>
              <a:t> žádal, </a:t>
            </a:r>
            <a:r>
              <a:rPr lang="cs-CZ" i="1" dirty="0" smtClean="0"/>
              <a:t>povinen </a:t>
            </a:r>
            <a:r>
              <a:rPr lang="cs-CZ" i="1" dirty="0" smtClean="0"/>
              <a:t>jest předně kusy mistrovsky </a:t>
            </a:r>
            <a:r>
              <a:rPr lang="cs-CZ" i="1" dirty="0" err="1" smtClean="0"/>
              <a:t>ukázati</a:t>
            </a:r>
            <a:r>
              <a:rPr lang="cs-CZ" i="1" dirty="0" smtClean="0"/>
              <a:t>, kameník dvéře s poduškami </a:t>
            </a:r>
            <a:r>
              <a:rPr lang="cs-CZ" dirty="0" smtClean="0"/>
              <a:t>(</a:t>
            </a:r>
            <a:r>
              <a:rPr lang="cs-CZ" dirty="0" err="1" smtClean="0"/>
              <a:t>bosami</a:t>
            </a:r>
            <a:r>
              <a:rPr lang="cs-CZ" dirty="0" smtClean="0"/>
              <a:t>) </a:t>
            </a:r>
            <a:r>
              <a:rPr lang="cs-CZ" i="1" dirty="0" smtClean="0"/>
              <a:t>a </a:t>
            </a:r>
            <a:r>
              <a:rPr lang="cs-CZ" i="1" dirty="0" err="1" smtClean="0"/>
              <a:t>grakštejnem</a:t>
            </a:r>
            <a:r>
              <a:rPr lang="cs-CZ" i="1" dirty="0" smtClean="0"/>
              <a:t> (</a:t>
            </a:r>
            <a:r>
              <a:rPr lang="cs-CZ" dirty="0" smtClean="0"/>
              <a:t>římsa na konzolách</a:t>
            </a:r>
            <a:r>
              <a:rPr lang="cs-CZ" i="1" dirty="0" smtClean="0"/>
              <a:t>), </a:t>
            </a:r>
            <a:r>
              <a:rPr lang="cs-CZ" i="1" dirty="0" err="1" smtClean="0"/>
              <a:t>vokno</a:t>
            </a:r>
            <a:r>
              <a:rPr lang="cs-CZ" i="1" dirty="0" smtClean="0"/>
              <a:t> </a:t>
            </a:r>
            <a:r>
              <a:rPr lang="cs-CZ" i="1" dirty="0" err="1" smtClean="0"/>
              <a:t>krámsky</a:t>
            </a:r>
            <a:r>
              <a:rPr lang="cs-CZ" i="1" dirty="0" smtClean="0"/>
              <a:t> v </a:t>
            </a:r>
            <a:r>
              <a:rPr lang="cs-CZ" i="1" dirty="0" err="1" smtClean="0"/>
              <a:t>uhelnici</a:t>
            </a:r>
            <a:r>
              <a:rPr lang="cs-CZ" i="1" dirty="0" smtClean="0"/>
              <a:t> se špuntem (</a:t>
            </a:r>
            <a:r>
              <a:rPr lang="cs-CZ" dirty="0" smtClean="0"/>
              <a:t>ostění se závěrovým klenákem</a:t>
            </a:r>
            <a:r>
              <a:rPr lang="cs-CZ" i="1" dirty="0" smtClean="0"/>
              <a:t>), stupeň do šneku točitého, jinak s mnichem </a:t>
            </a:r>
            <a:r>
              <a:rPr lang="cs-CZ" dirty="0" smtClean="0"/>
              <a:t>(stupeň doplněný, ukončený válcem středové osy šneku)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4282" y="214290"/>
            <a:ext cx="5643602" cy="6429420"/>
          </a:xfrm>
        </p:spPr>
        <p:txBody>
          <a:bodyPr>
            <a:normAutofit fontScale="77500" lnSpcReduction="20000"/>
          </a:bodyPr>
          <a:lstStyle/>
          <a:p>
            <a:pPr hangingPunct="0"/>
            <a:r>
              <a:rPr lang="cs-CZ" u="sng" dirty="0" smtClean="0"/>
              <a:t>Mistrovská </a:t>
            </a:r>
            <a:r>
              <a:rPr lang="cs-CZ" u="sng" dirty="0" smtClean="0"/>
              <a:t>zkouška </a:t>
            </a:r>
            <a:r>
              <a:rPr lang="cs-CZ" u="sng" dirty="0" smtClean="0"/>
              <a:t>zedníka: </a:t>
            </a:r>
            <a:br>
              <a:rPr lang="cs-CZ" u="sng" dirty="0" smtClean="0"/>
            </a:br>
            <a:r>
              <a:rPr lang="cs-CZ" dirty="0" smtClean="0"/>
              <a:t>klenba</a:t>
            </a:r>
            <a:r>
              <a:rPr lang="cs-CZ" dirty="0" smtClean="0"/>
              <a:t>, schody, domovní štít</a:t>
            </a:r>
            <a:r>
              <a:rPr lang="cs-CZ" i="1" dirty="0" smtClean="0"/>
              <a:t>, klenutí ze všech čtyř stran s kuklicemi (lunetami), </a:t>
            </a:r>
            <a:r>
              <a:rPr lang="cs-CZ" dirty="0" smtClean="0"/>
              <a:t>Včetně nákresu </a:t>
            </a:r>
            <a:r>
              <a:rPr lang="cs-CZ" dirty="0" smtClean="0"/>
              <a:t>a </a:t>
            </a:r>
            <a:r>
              <a:rPr lang="cs-CZ" dirty="0" smtClean="0"/>
              <a:t>zaměření + </a:t>
            </a:r>
            <a:r>
              <a:rPr lang="cs-CZ" dirty="0" err="1" smtClean="0"/>
              <a:t>nacenění</a:t>
            </a:r>
            <a:r>
              <a:rPr lang="cs-CZ" dirty="0" smtClean="0"/>
              <a:t> (projekt).</a:t>
            </a:r>
            <a:endParaRPr lang="cs-CZ" dirty="0" smtClean="0"/>
          </a:p>
          <a:p>
            <a:pPr hangingPunct="0"/>
            <a:endParaRPr lang="cs-CZ" dirty="0" smtClean="0"/>
          </a:p>
          <a:p>
            <a:pPr hangingPunct="0"/>
            <a:r>
              <a:rPr lang="cs-CZ" dirty="0" smtClean="0"/>
              <a:t>Podle </a:t>
            </a:r>
            <a:r>
              <a:rPr lang="cs-CZ" dirty="0" smtClean="0"/>
              <a:t>pořádku z r. 1586: </a:t>
            </a:r>
            <a:r>
              <a:rPr lang="cs-CZ" i="1" dirty="0" smtClean="0"/>
              <a:t>zednický pak mistr též tyto kusy má </a:t>
            </a:r>
            <a:r>
              <a:rPr lang="cs-CZ" i="1" dirty="0" err="1" smtClean="0"/>
              <a:t>ukázati</a:t>
            </a:r>
            <a:r>
              <a:rPr lang="cs-CZ" i="1" dirty="0" smtClean="0"/>
              <a:t>, předně sklep klenutý ze všech čtyř stran s kuklicemi </a:t>
            </a:r>
            <a:r>
              <a:rPr lang="cs-CZ" dirty="0" smtClean="0"/>
              <a:t>(typ. </a:t>
            </a:r>
            <a:r>
              <a:rPr lang="cs-CZ" dirty="0" err="1" smtClean="0"/>
              <a:t>renes</a:t>
            </a:r>
            <a:r>
              <a:rPr lang="cs-CZ" dirty="0" smtClean="0"/>
              <a:t>, klenba s koutovými lunetami)</a:t>
            </a:r>
            <a:r>
              <a:rPr lang="cs-CZ" i="1" dirty="0" smtClean="0"/>
              <a:t>, schod </a:t>
            </a:r>
            <a:r>
              <a:rPr lang="cs-CZ" dirty="0" smtClean="0"/>
              <a:t>(schodiště) </a:t>
            </a:r>
            <a:r>
              <a:rPr lang="cs-CZ" i="1" dirty="0" smtClean="0"/>
              <a:t>k </a:t>
            </a:r>
            <a:r>
              <a:rPr lang="cs-CZ" i="1" dirty="0" err="1" smtClean="0"/>
              <a:t>volnýmu</a:t>
            </a:r>
            <a:r>
              <a:rPr lang="cs-CZ" i="1" dirty="0" smtClean="0"/>
              <a:t> vcházení buď prostý neb lomený, aby se  svrchní stupeň zároveň s svrchním dlážděním srovnával, a stupeň jeden druhého ani větší ani menší </a:t>
            </a:r>
            <a:r>
              <a:rPr lang="cs-CZ" i="1" dirty="0" err="1" smtClean="0"/>
              <a:t>býti</a:t>
            </a:r>
            <a:r>
              <a:rPr lang="cs-CZ" i="1" dirty="0" smtClean="0"/>
              <a:t> nemá, štít v </a:t>
            </a:r>
            <a:r>
              <a:rPr lang="cs-CZ" i="1" dirty="0" err="1" smtClean="0"/>
              <a:t>křtaltu</a:t>
            </a:r>
            <a:r>
              <a:rPr lang="cs-CZ" i="1" dirty="0" smtClean="0"/>
              <a:t> svým </a:t>
            </a:r>
            <a:r>
              <a:rPr lang="cs-CZ" i="1" dirty="0" err="1" smtClean="0"/>
              <a:t>mírnej</a:t>
            </a:r>
            <a:r>
              <a:rPr lang="cs-CZ" i="1" dirty="0" smtClean="0"/>
              <a:t> </a:t>
            </a:r>
            <a:r>
              <a:rPr lang="cs-CZ" dirty="0" smtClean="0"/>
              <a:t>(v provedení uměřený)</a:t>
            </a:r>
            <a:r>
              <a:rPr lang="cs-CZ" i="1" dirty="0" smtClean="0"/>
              <a:t>, podle toho jak by stavení široké neb </a:t>
            </a:r>
            <a:r>
              <a:rPr lang="cs-CZ" i="1" dirty="0" err="1" smtClean="0"/>
              <a:t>ouzké</a:t>
            </a:r>
            <a:r>
              <a:rPr lang="cs-CZ" i="1" dirty="0" smtClean="0"/>
              <a:t> bylo.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4098" name="Picture 2" descr="C:\Documents and Settings\Administrator\Dokumenty\Brno\Přednášky a semináře\2012_LS\Městská výtvarná kultura v 16. stol\Obrázky\P11603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9290" y="285728"/>
            <a:ext cx="3214710" cy="32147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5286380" cy="2368544"/>
          </a:xfrm>
        </p:spPr>
        <p:txBody>
          <a:bodyPr>
            <a:noAutofit/>
          </a:bodyPr>
          <a:lstStyle/>
          <a:p>
            <a:r>
              <a:rPr lang="cs-CZ" sz="2400" b="1" dirty="0" smtClean="0"/>
              <a:t>Mistrovský kus zedníka </a:t>
            </a:r>
            <a:r>
              <a:rPr lang="cs-CZ" sz="2400" dirty="0" smtClean="0"/>
              <a:t>– návrh jednopatrového měšťanského domu na nepravidelné parcele, </a:t>
            </a:r>
            <a:r>
              <a:rPr lang="cs-CZ" sz="2400" dirty="0" err="1" smtClean="0"/>
              <a:t>poč</a:t>
            </a:r>
            <a:r>
              <a:rPr lang="cs-CZ" sz="2400" dirty="0" smtClean="0"/>
              <a:t>. 19. století</a:t>
            </a:r>
            <a:endParaRPr lang="cs-CZ" sz="2400" dirty="0"/>
          </a:p>
        </p:txBody>
      </p:sp>
      <p:pic>
        <p:nvPicPr>
          <p:cNvPr id="3074" name="Picture 2" descr="C:\Documents and Settings\Administrator\Dokumenty\Brno\Přednášky a semináře\2012_LS\Městská výtvarná kultura v 16. stol\Obrázky\P116033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928934"/>
            <a:ext cx="5083925" cy="2571768"/>
          </a:xfrm>
          <a:prstGeom prst="rect">
            <a:avLst/>
          </a:prstGeom>
          <a:noFill/>
        </p:spPr>
      </p:pic>
      <p:pic>
        <p:nvPicPr>
          <p:cNvPr id="3075" name="Picture 3" descr="C:\Documents and Settings\Administrator\Dokumenty\Brno\Přednášky a semináře\2012_LS\Městská výtvarná kultura v 16. stol\Obrázky\P116033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429256" y="214290"/>
            <a:ext cx="3500463" cy="2978965"/>
          </a:xfrm>
          <a:prstGeom prst="rect">
            <a:avLst/>
          </a:prstGeom>
          <a:noFill/>
        </p:spPr>
      </p:pic>
      <p:pic>
        <p:nvPicPr>
          <p:cNvPr id="3076" name="Picture 4" descr="C:\Documents and Settings\Administrator\Dokumenty\Brno\Přednášky a semináře\2012_LS\Městská výtvarná kultura v 16. stol\Obrázky\P116033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32" y="3643314"/>
            <a:ext cx="3328965" cy="2786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 smtClean="0"/>
              <a:t>od 17. stol. </a:t>
            </a:r>
            <a:r>
              <a:rPr lang="cs-CZ" dirty="0" smtClean="0"/>
              <a:t>cech MS kameníků </a:t>
            </a:r>
            <a:r>
              <a:rPr lang="cs-CZ" dirty="0" smtClean="0"/>
              <a:t>přejímá italskou nomenklaturu: </a:t>
            </a:r>
            <a:r>
              <a:rPr lang="cs-CZ" i="1" dirty="0" smtClean="0"/>
              <a:t>sloup </a:t>
            </a:r>
            <a:r>
              <a:rPr lang="cs-CZ" i="1" dirty="0" smtClean="0"/>
              <a:t>jménem </a:t>
            </a:r>
            <a:r>
              <a:rPr lang="cs-CZ" i="1" dirty="0" err="1" smtClean="0"/>
              <a:t>colona</a:t>
            </a:r>
            <a:r>
              <a:rPr lang="cs-CZ" i="1" dirty="0" smtClean="0"/>
              <a:t>, spodní kus k němu jménem </a:t>
            </a:r>
            <a:r>
              <a:rPr lang="cs-CZ" i="1" dirty="0" err="1" smtClean="0"/>
              <a:t>bassa</a:t>
            </a:r>
            <a:r>
              <a:rPr lang="cs-CZ" i="1" dirty="0" smtClean="0"/>
              <a:t>, okno řečené </a:t>
            </a:r>
            <a:r>
              <a:rPr lang="cs-CZ" i="1" dirty="0" err="1" smtClean="0"/>
              <a:t>sarkitra</a:t>
            </a:r>
            <a:r>
              <a:rPr lang="cs-CZ" i="1" dirty="0" smtClean="0"/>
              <a:t>, </a:t>
            </a:r>
            <a:r>
              <a:rPr lang="cs-CZ" i="1" dirty="0" err="1" smtClean="0"/>
              <a:t>vris</a:t>
            </a:r>
            <a:r>
              <a:rPr lang="cs-CZ" i="1" dirty="0" smtClean="0"/>
              <a:t> a kabřinec </a:t>
            </a:r>
            <a:r>
              <a:rPr lang="cs-CZ" dirty="0" smtClean="0"/>
              <a:t>(1610). </a:t>
            </a:r>
            <a:endParaRPr lang="cs-CZ" dirty="0"/>
          </a:p>
        </p:txBody>
      </p:sp>
      <p:pic>
        <p:nvPicPr>
          <p:cNvPr id="5122" name="Picture 2" descr="C:\Documents and Settings\Administrator\Dokumenty\Brno\Přednášky a semináře\2012_LS\Městská výtvarná kultura v 16. stol\Obrázky\P116034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214290"/>
            <a:ext cx="3836118" cy="61436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57818" y="274638"/>
            <a:ext cx="3328982" cy="1225536"/>
          </a:xfrm>
        </p:spPr>
        <p:txBody>
          <a:bodyPr/>
          <a:lstStyle/>
          <a:p>
            <a:r>
              <a:rPr lang="cs-CZ" dirty="0" smtClean="0"/>
              <a:t>Tesaři</a:t>
            </a:r>
            <a:endParaRPr lang="cs-CZ" dirty="0"/>
          </a:p>
        </p:txBody>
      </p:sp>
      <p:pic>
        <p:nvPicPr>
          <p:cNvPr id="6146" name="Picture 2" descr="C:\Documents and Settings\Administrator\Dokumenty\Brno\Přednášky a semináře\2012_LS\Městská výtvarná kultura v 16. stol\Obrázky\P116034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857752" cy="3222374"/>
          </a:xfrm>
          <a:prstGeom prst="rect">
            <a:avLst/>
          </a:prstGeom>
          <a:noFill/>
        </p:spPr>
      </p:pic>
      <p:pic>
        <p:nvPicPr>
          <p:cNvPr id="6147" name="Picture 3" descr="C:\Documents and Settings\Administrator\Dokumenty\Brno\Přednášky a semináře\2012_LS\Městská výtvarná kultura v 16. stol\Obrázky\P116034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00562" y="3668217"/>
            <a:ext cx="4401544" cy="31897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C:\Documents and Settings\Administrator\Dokumenty\Brno\Přednášky a semináře\2012_LS\Městská výtvarná kultura v 16. stol\Obrázky\P116034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4500563" cy="3181750"/>
          </a:xfrm>
          <a:prstGeom prst="rect">
            <a:avLst/>
          </a:prstGeom>
          <a:noFill/>
        </p:spPr>
      </p:pic>
      <p:pic>
        <p:nvPicPr>
          <p:cNvPr id="7171" name="Picture 3" descr="C:\Documents and Settings\Administrator\Dokumenty\Brno\Přednášky a semináře\2012_LS\Městská výtvarná kultura v 16. stol\Obrázky\P116034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929190" y="2643182"/>
            <a:ext cx="3622362" cy="38513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715040"/>
          </a:xfrm>
        </p:spPr>
        <p:txBody>
          <a:bodyPr>
            <a:normAutofit fontScale="62500" lnSpcReduction="20000"/>
          </a:bodyPr>
          <a:lstStyle/>
          <a:p>
            <a:pPr lvl="0" hangingPunct="0"/>
            <a:r>
              <a:rPr lang="cs-CZ" dirty="0" smtClean="0"/>
              <a:t>J. </a:t>
            </a:r>
            <a:r>
              <a:rPr lang="cs-CZ" dirty="0" err="1" smtClean="0"/>
              <a:t>Emler</a:t>
            </a:r>
            <a:r>
              <a:rPr lang="cs-CZ" dirty="0" smtClean="0"/>
              <a:t>, Řemeslničtí pořádkové pražští v XVI. století. </a:t>
            </a:r>
            <a:r>
              <a:rPr lang="cs-CZ" i="1" dirty="0" smtClean="0"/>
              <a:t>PA </a:t>
            </a:r>
            <a:r>
              <a:rPr lang="cs-CZ" dirty="0" smtClean="0"/>
              <a:t>VIII, 1868–1869.</a:t>
            </a:r>
          </a:p>
          <a:p>
            <a:pPr lvl="0" hangingPunct="0"/>
            <a:r>
              <a:rPr lang="cs-CZ" dirty="0" smtClean="0"/>
              <a:t>K. Chytil, Mistři </a:t>
            </a:r>
            <a:r>
              <a:rPr lang="cs-CZ" dirty="0" err="1" smtClean="0"/>
              <a:t>lugánští</a:t>
            </a:r>
            <a:r>
              <a:rPr lang="cs-CZ" dirty="0" smtClean="0"/>
              <a:t> v Čechách v XVI. století. </a:t>
            </a:r>
            <a:r>
              <a:rPr lang="cs-CZ" i="1" dirty="0" smtClean="0"/>
              <a:t>RKPDU za r. 1924</a:t>
            </a:r>
            <a:r>
              <a:rPr lang="cs-CZ" dirty="0" smtClean="0"/>
              <a:t>, 1925, s. 32–66.</a:t>
            </a:r>
          </a:p>
          <a:p>
            <a:pPr lvl="0" hangingPunct="0"/>
            <a:r>
              <a:rPr lang="cs-CZ" dirty="0" smtClean="0"/>
              <a:t>A. Kubíček, </a:t>
            </a:r>
            <a:r>
              <a:rPr lang="cs-CZ" dirty="0" err="1" smtClean="0"/>
              <a:t>Grisonští</a:t>
            </a:r>
            <a:r>
              <a:rPr lang="cs-CZ" dirty="0" smtClean="0"/>
              <a:t> mistři v Praze. </a:t>
            </a:r>
            <a:r>
              <a:rPr lang="cs-CZ" i="1" dirty="0" smtClean="0"/>
              <a:t>Umění </a:t>
            </a:r>
            <a:r>
              <a:rPr lang="cs-CZ" dirty="0" smtClean="0"/>
              <a:t>II, 1954.</a:t>
            </a:r>
          </a:p>
          <a:p>
            <a:pPr lvl="0" hangingPunct="0"/>
            <a:r>
              <a:rPr lang="cs-CZ" dirty="0" smtClean="0"/>
              <a:t>R. Kuchynka, Manuál pražského pořádku malířského z let 1600–1656. </a:t>
            </a:r>
            <a:r>
              <a:rPr lang="cs-CZ" i="1" dirty="0" smtClean="0"/>
              <a:t>PA </a:t>
            </a:r>
            <a:r>
              <a:rPr lang="cs-CZ" dirty="0" smtClean="0"/>
              <a:t>XXVII, 1915, s. 24–46.</a:t>
            </a:r>
          </a:p>
          <a:p>
            <a:pPr lvl="0" hangingPunct="0"/>
            <a:r>
              <a:rPr lang="cs-CZ" dirty="0" smtClean="0"/>
              <a:t>K. </a:t>
            </a:r>
            <a:r>
              <a:rPr lang="cs-CZ" dirty="0" err="1" smtClean="0"/>
              <a:t>Mádl</a:t>
            </a:r>
            <a:r>
              <a:rPr lang="cs-CZ" dirty="0" smtClean="0"/>
              <a:t>, </a:t>
            </a:r>
            <a:r>
              <a:rPr lang="cs-CZ" dirty="0" err="1" smtClean="0"/>
              <a:t>Italienische</a:t>
            </a:r>
            <a:r>
              <a:rPr lang="cs-CZ" dirty="0" smtClean="0"/>
              <a:t> </a:t>
            </a:r>
            <a:r>
              <a:rPr lang="cs-CZ" dirty="0" err="1" smtClean="0"/>
              <a:t>Baumeister</a:t>
            </a:r>
            <a:r>
              <a:rPr lang="cs-CZ" dirty="0" smtClean="0"/>
              <a:t> in </a:t>
            </a:r>
            <a:r>
              <a:rPr lang="cs-CZ" dirty="0" err="1" smtClean="0"/>
              <a:t>Pilsen</a:t>
            </a:r>
            <a:r>
              <a:rPr lang="cs-CZ" dirty="0" smtClean="0"/>
              <a:t>, </a:t>
            </a:r>
            <a:r>
              <a:rPr lang="cs-CZ" i="1" dirty="0" err="1" smtClean="0"/>
              <a:t>Mitt</a:t>
            </a:r>
            <a:r>
              <a:rPr lang="cs-CZ" i="1" dirty="0" smtClean="0"/>
              <a:t>. der k. k. </a:t>
            </a:r>
            <a:r>
              <a:rPr lang="cs-CZ" i="1" dirty="0" err="1" smtClean="0"/>
              <a:t>Central</a:t>
            </a:r>
            <a:r>
              <a:rPr lang="cs-CZ" i="1" dirty="0" smtClean="0"/>
              <a:t>-</a:t>
            </a:r>
            <a:r>
              <a:rPr lang="cs-CZ" i="1" dirty="0" err="1" smtClean="0"/>
              <a:t>Commission</a:t>
            </a:r>
            <a:r>
              <a:rPr lang="cs-CZ" i="1" dirty="0" smtClean="0"/>
              <a:t> </a:t>
            </a:r>
            <a:r>
              <a:rPr lang="cs-CZ" i="1" dirty="0" err="1" smtClean="0"/>
              <a:t>für</a:t>
            </a:r>
            <a:r>
              <a:rPr lang="cs-CZ" i="1" dirty="0" smtClean="0"/>
              <a:t> </a:t>
            </a:r>
            <a:r>
              <a:rPr lang="cs-CZ" i="1" dirty="0" err="1" smtClean="0"/>
              <a:t>Denkmalpflege</a:t>
            </a:r>
            <a:r>
              <a:rPr lang="cs-CZ" i="1" dirty="0" smtClean="0"/>
              <a:t> </a:t>
            </a:r>
            <a:r>
              <a:rPr lang="cs-CZ" dirty="0" smtClean="0"/>
              <a:t>NF XV, 1889, s. 197nn.</a:t>
            </a:r>
          </a:p>
          <a:p>
            <a:pPr lvl="0" hangingPunct="0"/>
            <a:r>
              <a:rPr lang="cs-CZ" dirty="0" smtClean="0"/>
              <a:t>K. </a:t>
            </a:r>
            <a:r>
              <a:rPr lang="cs-CZ" dirty="0" err="1" smtClean="0"/>
              <a:t>Mádl</a:t>
            </a:r>
            <a:r>
              <a:rPr lang="cs-CZ" dirty="0" smtClean="0"/>
              <a:t>, Řád zedníků a kameníků pražských v XVI. století. </a:t>
            </a:r>
            <a:r>
              <a:rPr lang="cs-CZ" i="1" dirty="0" smtClean="0"/>
              <a:t>PA </a:t>
            </a:r>
            <a:r>
              <a:rPr lang="cs-CZ" dirty="0" smtClean="0"/>
              <a:t>XVI, 1893–1895 (1916), s. 644–45.</a:t>
            </a:r>
          </a:p>
          <a:p>
            <a:pPr lvl="0" hangingPunct="0"/>
            <a:r>
              <a:rPr lang="cs-CZ" dirty="0" smtClean="0"/>
              <a:t>B. Mendl, Počátky našich cechů. </a:t>
            </a:r>
            <a:r>
              <a:rPr lang="cs-CZ" i="1" dirty="0" smtClean="0"/>
              <a:t>ČČH </a:t>
            </a:r>
            <a:r>
              <a:rPr lang="cs-CZ" dirty="0" smtClean="0"/>
              <a:t>XXIII, 1927, s. 1–20, 307–346.</a:t>
            </a:r>
          </a:p>
          <a:p>
            <a:pPr lvl="0" hangingPunct="0"/>
            <a:r>
              <a:rPr lang="cs-CZ" dirty="0" smtClean="0"/>
              <a:t>J. Novák, Zprávy o umělcích z archivu jindřichohradeckého. </a:t>
            </a:r>
            <a:r>
              <a:rPr lang="cs-CZ" i="1" dirty="0" smtClean="0"/>
              <a:t>ČSPSČ </a:t>
            </a:r>
            <a:r>
              <a:rPr lang="cs-CZ" dirty="0" smtClean="0"/>
              <a:t>XVIII, 1910, s. 24–27.</a:t>
            </a:r>
          </a:p>
          <a:p>
            <a:pPr lvl="0" hangingPunct="0"/>
            <a:r>
              <a:rPr lang="cs-CZ" dirty="0" smtClean="0"/>
              <a:t>J. V. Šimák, Drobné zprávy o umělcích doby </a:t>
            </a:r>
            <a:r>
              <a:rPr lang="cs-CZ" dirty="0" err="1" smtClean="0"/>
              <a:t>rudolfinské</a:t>
            </a:r>
            <a:r>
              <a:rPr lang="cs-CZ" i="1" dirty="0" smtClean="0"/>
              <a:t>. PA </a:t>
            </a:r>
            <a:r>
              <a:rPr lang="cs-CZ" dirty="0" smtClean="0"/>
              <a:t>LXI, 1936–1938, s. 170–181.</a:t>
            </a:r>
          </a:p>
          <a:p>
            <a:pPr lvl="0" hangingPunct="0"/>
            <a:r>
              <a:rPr lang="cs-CZ" dirty="0" smtClean="0"/>
              <a:t>Z. Winter, </a:t>
            </a:r>
            <a:r>
              <a:rPr lang="cs-CZ" i="1" dirty="0" smtClean="0"/>
              <a:t>Řemeslnictvo a živnosti XVI. věku v Čechách, 1526–1620</a:t>
            </a:r>
            <a:r>
              <a:rPr lang="cs-CZ" dirty="0" smtClean="0"/>
              <a:t>. Praha 1909.</a:t>
            </a:r>
          </a:p>
          <a:p>
            <a:pPr lvl="0" hangingPunct="0"/>
            <a:r>
              <a:rPr lang="cs-CZ" dirty="0" smtClean="0"/>
              <a:t>Z. Winter</a:t>
            </a:r>
            <a:r>
              <a:rPr lang="cs-CZ" i="1" dirty="0" smtClean="0"/>
              <a:t>, Český průmysl a obchod v XVI. věku. </a:t>
            </a:r>
            <a:r>
              <a:rPr lang="cs-CZ" dirty="0" smtClean="0"/>
              <a:t>Praha 1913. 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43580" y="214290"/>
            <a:ext cx="3400420" cy="2797172"/>
          </a:xfrm>
        </p:spPr>
        <p:txBody>
          <a:bodyPr>
            <a:normAutofit/>
          </a:bodyPr>
          <a:lstStyle/>
          <a:p>
            <a:pPr algn="l"/>
            <a:r>
              <a:rPr lang="cs-CZ" sz="2000" dirty="0" smtClean="0"/>
              <a:t>slemeno</a:t>
            </a:r>
            <a:br>
              <a:rPr lang="cs-CZ" sz="2000" dirty="0" smtClean="0"/>
            </a:br>
            <a:r>
              <a:rPr lang="cs-CZ" sz="2000" dirty="0" smtClean="0"/>
              <a:t>vaznice</a:t>
            </a:r>
            <a:br>
              <a:rPr lang="cs-CZ" sz="2000" dirty="0" smtClean="0"/>
            </a:br>
            <a:r>
              <a:rPr lang="cs-CZ" sz="2000" dirty="0" smtClean="0"/>
              <a:t>pozednice</a:t>
            </a:r>
            <a:br>
              <a:rPr lang="cs-CZ" sz="2000" dirty="0" smtClean="0"/>
            </a:br>
            <a:r>
              <a:rPr lang="cs-CZ" sz="2000" dirty="0" smtClean="0"/>
              <a:t>vazební trám</a:t>
            </a:r>
            <a:br>
              <a:rPr lang="cs-CZ" sz="2000" dirty="0" smtClean="0"/>
            </a:br>
            <a:r>
              <a:rPr lang="cs-CZ" sz="2000" dirty="0" smtClean="0"/>
              <a:t>krokev</a:t>
            </a:r>
            <a:br>
              <a:rPr lang="cs-CZ" sz="2000" dirty="0" smtClean="0"/>
            </a:br>
            <a:r>
              <a:rPr lang="cs-CZ" sz="2000" dirty="0" smtClean="0"/>
              <a:t>námětek</a:t>
            </a:r>
            <a:br>
              <a:rPr lang="cs-CZ" sz="2000" dirty="0" smtClean="0"/>
            </a:br>
            <a:r>
              <a:rPr lang="cs-CZ" sz="2000" dirty="0" smtClean="0"/>
              <a:t>hambalek</a:t>
            </a:r>
            <a:endParaRPr lang="cs-CZ" sz="2000" dirty="0"/>
          </a:p>
        </p:txBody>
      </p:sp>
      <p:pic>
        <p:nvPicPr>
          <p:cNvPr id="8194" name="Picture 2" descr="C:\Documents and Settings\Administrator\Dokumenty\Brno\Přednášky a semináře\2012_LS\Městská výtvarná kultura v 16. stol\Obrázky\P116034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36226" cy="3357562"/>
          </a:xfrm>
          <a:prstGeom prst="rect">
            <a:avLst/>
          </a:prstGeom>
          <a:noFill/>
        </p:spPr>
      </p:pic>
      <p:pic>
        <p:nvPicPr>
          <p:cNvPr id="8195" name="Picture 3" descr="C:\Documents and Settings\Administrator\Dokumenty\Brno\Přednášky a semináře\2012_LS\Městská výtvarná kultura v 16. stol\Obrázky\P116034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491976" y="3444733"/>
            <a:ext cx="4652024" cy="34132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2010" y="500042"/>
            <a:ext cx="4471990" cy="1011222"/>
          </a:xfrm>
        </p:spPr>
        <p:txBody>
          <a:bodyPr>
            <a:normAutofit fontScale="90000"/>
          </a:bodyPr>
          <a:lstStyle/>
          <a:p>
            <a:r>
              <a:rPr lang="cs-CZ" sz="3200" dirty="0" smtClean="0"/>
              <a:t>Plán mistrovského </a:t>
            </a:r>
            <a:r>
              <a:rPr lang="cs-CZ" sz="3200" dirty="0" smtClean="0"/>
              <a:t>kusu stolaře, 1796</a:t>
            </a:r>
            <a:endParaRPr lang="cs-CZ" sz="3200" dirty="0"/>
          </a:p>
        </p:txBody>
      </p:sp>
      <p:pic>
        <p:nvPicPr>
          <p:cNvPr id="1945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286380" y="1857364"/>
            <a:ext cx="3143272" cy="4010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0" name="Picture 4" descr="E:\MUZEUM_VŠE\MUO_FOTKYOFIC\Sodoma\Olomoucké BAROKO 2010-2011\fota do katalogu\Tisky\448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1877" r="6705"/>
          <a:stretch>
            <a:fillRect/>
          </a:stretch>
        </p:blipFill>
        <p:spPr bwMode="auto">
          <a:xfrm>
            <a:off x="0" y="214290"/>
            <a:ext cx="4735000" cy="66437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200" dirty="0" smtClean="0"/>
              <a:t>Mistrovské kusy – projekty ?</a:t>
            </a:r>
            <a:br>
              <a:rPr lang="cs-CZ" sz="3200" dirty="0" smtClean="0"/>
            </a:br>
            <a:r>
              <a:rPr lang="cs-CZ" sz="3200" dirty="0" smtClean="0"/>
              <a:t>Josef </a:t>
            </a:r>
            <a:r>
              <a:rPr lang="cs-CZ" sz="3200" dirty="0" err="1" smtClean="0"/>
              <a:t>Stabel</a:t>
            </a:r>
            <a:r>
              <a:rPr lang="cs-CZ" sz="3200" dirty="0" smtClean="0"/>
              <a:t> v Olomouci</a:t>
            </a:r>
            <a:endParaRPr lang="cs-CZ" sz="3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13684" y="1600200"/>
            <a:ext cx="451663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57620" y="274638"/>
            <a:ext cx="4829180" cy="1939916"/>
          </a:xfrm>
        </p:spPr>
        <p:txBody>
          <a:bodyPr>
            <a:noAutofit/>
          </a:bodyPr>
          <a:lstStyle/>
          <a:p>
            <a:pPr algn="l"/>
            <a:r>
              <a:rPr lang="cs-CZ" sz="2000" dirty="0" smtClean="0"/>
              <a:t>Konvolut mistrovských kreseb </a:t>
            </a:r>
            <a:r>
              <a:rPr lang="cs-CZ" sz="2000" dirty="0"/>
              <a:t>– projektů </a:t>
            </a:r>
            <a:r>
              <a:rPr lang="cs-CZ" sz="2000" dirty="0" smtClean="0"/>
              <a:t>architektur Josef </a:t>
            </a:r>
            <a:r>
              <a:rPr lang="cs-CZ" sz="2000" dirty="0" err="1" smtClean="0"/>
              <a:t>Stabl</a:t>
            </a:r>
            <a:r>
              <a:rPr lang="cs-CZ" sz="2000" dirty="0" smtClean="0"/>
              <a:t>, před </a:t>
            </a:r>
            <a:r>
              <a:rPr lang="cs-CZ" sz="2000" dirty="0"/>
              <a:t>1750</a:t>
            </a:r>
            <a:br>
              <a:rPr lang="cs-CZ" sz="2000" dirty="0"/>
            </a:br>
            <a:r>
              <a:rPr lang="cs-CZ" sz="2000" dirty="0"/>
              <a:t>Papír, kolorovaná </a:t>
            </a:r>
            <a:r>
              <a:rPr lang="cs-CZ" sz="2000" dirty="0" smtClean="0"/>
              <a:t>perokresba </a:t>
            </a:r>
            <a:r>
              <a:rPr lang="cs-CZ" sz="2000" dirty="0" err="1" smtClean="0"/>
              <a:t>SOkAO</a:t>
            </a:r>
            <a:r>
              <a:rPr lang="cs-CZ" sz="2000" dirty="0"/>
              <a:t>, sign. M VIII /5 (1–9)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1" y="571480"/>
            <a:ext cx="3490481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58" y="2714620"/>
            <a:ext cx="4972265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22" name="Picture 2" descr="E:\MUZEUM_VŠE\MUZEUM\Olomoucké baroko\PUBLIKACE\Katalog\ZDROJ_OBRAZY\MZA a VKOL\P105024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2844" y="0"/>
            <a:ext cx="3725216" cy="4525963"/>
          </a:xfrm>
          <a:prstGeom prst="rect">
            <a:avLst/>
          </a:prstGeom>
          <a:noFill/>
        </p:spPr>
      </p:pic>
      <p:pic>
        <p:nvPicPr>
          <p:cNvPr id="30723" name="Picture 3" descr="E:\MUZEUM_VŠE\MUZEUM\Olomoucké baroko\PUBLIKACE\Katalog\ZDROJ_OBRAZY\MZA a VKOL\P105024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40" y="4286256"/>
            <a:ext cx="8456360" cy="25717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1746" name="Picture 2" descr="E:\MUZEUM_VŠE\MUZEUM\Olomoucké baroko\PUBLIKACE\Katalog\ZDROJ_OBRAZY\MZA a VKOL\P105025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3604748" cy="4857784"/>
          </a:xfrm>
          <a:prstGeom prst="rect">
            <a:avLst/>
          </a:prstGeom>
          <a:noFill/>
        </p:spPr>
      </p:pic>
      <p:pic>
        <p:nvPicPr>
          <p:cNvPr id="31747" name="Picture 3" descr="E:\MUZEUM_VŠE\MUZEUM\Olomoucké baroko\PUBLIKACE\Katalog\ZDROJ_OBRAZY\MZA a VKOL\P105025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2071678"/>
            <a:ext cx="4387179" cy="40928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2770" name="Picture 2" descr="E:\MUZEUM_VŠE\MUZEUM\Olomoucké baroko\PUBLIKACE\Katalog\ZDROJ_OBRAZY\MZA a VKOL\P105024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0"/>
            <a:ext cx="5179834" cy="67151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3794" name="Picture 2" descr="E:\MUZEUM_VŠE\MUZEUM\Olomoucké baroko\PUBLIKACE\Katalog\ZDROJ_OBRAZY\MZA a VKOL\P105025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14290"/>
            <a:ext cx="8286808" cy="62151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4818" name="Picture 2" descr="E:\MUZEUM_VŠE\MUZEUM\Olomoucké baroko\PUBLIKACE\Katalog\ZDROJ_OBRAZY\MZA a VKOL\P105025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8988448" cy="64294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5842" name="Picture 2" descr="E:\MUZEUM_VŠE\MUZEUM\Olomoucké baroko\PUBLIKACE\Katalog\ZDROJ_OBRAZY\MZA a VKOL\P105025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8620067" cy="50720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428604"/>
            <a:ext cx="8929718" cy="6143668"/>
          </a:xfrm>
        </p:spPr>
        <p:txBody>
          <a:bodyPr>
            <a:noAutofit/>
          </a:bodyPr>
          <a:lstStyle/>
          <a:p>
            <a:pPr lvl="0" hangingPunct="0"/>
            <a:r>
              <a:rPr lang="cs-CZ" sz="1600" dirty="0" smtClean="0"/>
              <a:t>J. Diviš, Pražské cechy.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Acta</a:t>
            </a:r>
            <a:r>
              <a:rPr lang="cs-CZ" sz="1600" i="1" dirty="0" smtClean="0"/>
              <a:t> Musei </a:t>
            </a:r>
            <a:r>
              <a:rPr lang="cs-CZ" sz="1600" i="1" dirty="0" err="1" smtClean="0"/>
              <a:t>Pragensis</a:t>
            </a:r>
            <a:r>
              <a:rPr lang="cs-CZ" sz="1600" i="1" dirty="0" smtClean="0"/>
              <a:t> </a:t>
            </a:r>
            <a:r>
              <a:rPr lang="cs-CZ" sz="1600" dirty="0" smtClean="0"/>
              <a:t>91–92. Praha 1992.</a:t>
            </a:r>
          </a:p>
          <a:p>
            <a:pPr lvl="0" hangingPunct="0"/>
            <a:r>
              <a:rPr lang="cs-CZ" sz="1600" dirty="0" smtClean="0"/>
              <a:t>I. </a:t>
            </a:r>
            <a:r>
              <a:rPr lang="cs-CZ" sz="1600" dirty="0" err="1" smtClean="0"/>
              <a:t>Ebelová</a:t>
            </a:r>
            <a:r>
              <a:rPr lang="cs-CZ" sz="1600" dirty="0" smtClean="0"/>
              <a:t> (</a:t>
            </a:r>
            <a:r>
              <a:rPr lang="cs-CZ" sz="1600" dirty="0" err="1" smtClean="0"/>
              <a:t>ed</a:t>
            </a:r>
            <a:r>
              <a:rPr lang="cs-CZ" sz="1600" dirty="0" smtClean="0"/>
              <a:t>.), </a:t>
            </a:r>
            <a:r>
              <a:rPr lang="cs-CZ" sz="1600" i="1" dirty="0" smtClean="0"/>
              <a:t>Zápisná kniha pražských stavitelů z let 1639–1903</a:t>
            </a:r>
            <a:r>
              <a:rPr lang="cs-CZ" sz="1600" dirty="0" smtClean="0"/>
              <a:t>. Praha 1996.</a:t>
            </a:r>
          </a:p>
          <a:p>
            <a:pPr lvl="0" hangingPunct="0"/>
            <a:r>
              <a:rPr lang="cs-CZ" sz="1600" dirty="0" smtClean="0"/>
              <a:t>M. </a:t>
            </a:r>
            <a:r>
              <a:rPr lang="cs-CZ" sz="1600" dirty="0" err="1" smtClean="0"/>
              <a:t>Halata</a:t>
            </a:r>
            <a:r>
              <a:rPr lang="cs-CZ" sz="1600" dirty="0" smtClean="0"/>
              <a:t> (</a:t>
            </a:r>
            <a:r>
              <a:rPr lang="cs-CZ" sz="1600" dirty="0" err="1" smtClean="0"/>
              <a:t>ed</a:t>
            </a:r>
            <a:r>
              <a:rPr lang="cs-CZ" sz="1600" dirty="0" smtClean="0"/>
              <a:t>.), </a:t>
            </a:r>
            <a:r>
              <a:rPr lang="cs-CZ" sz="1600" i="1" dirty="0" smtClean="0"/>
              <a:t>Kniha protokolů pražského malířského cechu z let 1600–1656</a:t>
            </a:r>
            <a:r>
              <a:rPr lang="cs-CZ" sz="1600" dirty="0" smtClean="0"/>
              <a:t>. Praha 1996.</a:t>
            </a:r>
          </a:p>
          <a:p>
            <a:pPr lvl="0" hangingPunct="0"/>
            <a:r>
              <a:rPr lang="cs-CZ" sz="1600" dirty="0" smtClean="0"/>
              <a:t>B. Indra, K renesančnímu stavitelství na severovýchodní Moravě a ve Slezsku. Pramenné zprávy o vlašských a domácích stavitelích a kamenících do 30leté války.</a:t>
            </a:r>
            <a:r>
              <a:rPr lang="cs-CZ" sz="1600" i="1" dirty="0" smtClean="0"/>
              <a:t> ČSM</a:t>
            </a:r>
            <a:r>
              <a:rPr lang="cs-CZ" sz="1600" dirty="0" smtClean="0"/>
              <a:t> 15, 1966, s.128 - 148.</a:t>
            </a:r>
          </a:p>
          <a:p>
            <a:pPr lvl="0" hangingPunct="0"/>
            <a:r>
              <a:rPr lang="cs-CZ" sz="1600" dirty="0" smtClean="0"/>
              <a:t>B. Indra, Malíři, řezbáři a sochaři v Olomouci 1500 - 1650. </a:t>
            </a:r>
            <a:r>
              <a:rPr lang="cs-CZ" sz="1600" i="1" dirty="0" smtClean="0"/>
              <a:t>Umění </a:t>
            </a:r>
            <a:r>
              <a:rPr lang="cs-CZ" sz="1600" dirty="0" smtClean="0"/>
              <a:t>31, 1983, s. 73 - 80.</a:t>
            </a:r>
          </a:p>
          <a:p>
            <a:pPr lvl="0" hangingPunct="0"/>
            <a:r>
              <a:rPr lang="cs-CZ" sz="1600" dirty="0" smtClean="0"/>
              <a:t>B. Indra, Ostravští malíři od poloviny 16. století do poloviny 19. století. </a:t>
            </a:r>
            <a:r>
              <a:rPr lang="cs-CZ" sz="1600" i="1" dirty="0" smtClean="0"/>
              <a:t>Ostrava </a:t>
            </a:r>
            <a:r>
              <a:rPr lang="cs-CZ" sz="1600" dirty="0" smtClean="0"/>
              <a:t>X, 1979, s. 387nn</a:t>
            </a:r>
            <a:r>
              <a:rPr lang="cs-CZ" sz="1600" i="1" dirty="0" smtClean="0"/>
              <a:t>.</a:t>
            </a:r>
            <a:endParaRPr lang="cs-CZ" sz="1600" dirty="0" smtClean="0"/>
          </a:p>
          <a:p>
            <a:pPr lvl="0" hangingPunct="0"/>
            <a:r>
              <a:rPr lang="cs-CZ" sz="1600" dirty="0" smtClean="0"/>
              <a:t>B. Indra,  Opavští malíři od poloviny 16. století do první poloviny 18. století. </a:t>
            </a:r>
            <a:r>
              <a:rPr lang="cs-CZ" sz="1600" i="1" dirty="0" smtClean="0"/>
              <a:t>ČSM</a:t>
            </a:r>
            <a:r>
              <a:rPr lang="cs-CZ" sz="1600" dirty="0" smtClean="0"/>
              <a:t> XXIX, 1980, s. 61–80.</a:t>
            </a:r>
          </a:p>
          <a:p>
            <a:pPr lvl="0" hangingPunct="0"/>
            <a:r>
              <a:rPr lang="cs-CZ" sz="1600" dirty="0" smtClean="0"/>
              <a:t>B. Indra, Výtvarní umělci, umělečtí řemeslníci a stavitelé v Moravské Ostravě od 16. do druhé poloviny 19. století. </a:t>
            </a:r>
            <a:r>
              <a:rPr lang="cs-CZ" sz="1600" i="1" dirty="0" smtClean="0"/>
              <a:t>Ostrava</a:t>
            </a:r>
            <a:r>
              <a:rPr lang="cs-CZ" sz="1600" dirty="0" smtClean="0"/>
              <a:t> XI, 1981, s. 382–427.</a:t>
            </a:r>
          </a:p>
          <a:p>
            <a:pPr lvl="0" hangingPunct="0"/>
            <a:r>
              <a:rPr lang="cs-CZ" sz="1600" dirty="0" smtClean="0"/>
              <a:t>J. Janáček, Pohled na život řemeslnických tovaryšů v 16. století. </a:t>
            </a:r>
            <a:r>
              <a:rPr lang="cs-CZ" sz="1600" i="1" dirty="0" smtClean="0"/>
              <a:t> Kniha o Praze</a:t>
            </a:r>
            <a:r>
              <a:rPr lang="cs-CZ" sz="1600" dirty="0" smtClean="0"/>
              <a:t> 1963, s. 216nn.</a:t>
            </a:r>
          </a:p>
          <a:p>
            <a:pPr lvl="0" hangingPunct="0"/>
            <a:r>
              <a:rPr lang="cs-CZ" sz="1600" dirty="0" smtClean="0"/>
              <a:t>J. Janáček,  </a:t>
            </a:r>
            <a:r>
              <a:rPr lang="cs-CZ" sz="1600" i="1" dirty="0" smtClean="0"/>
              <a:t>Řemeslná výroba v českých městech v 16. století. </a:t>
            </a:r>
            <a:r>
              <a:rPr lang="cs-CZ" sz="1600" dirty="0" smtClean="0"/>
              <a:t>Praha 1961. </a:t>
            </a:r>
          </a:p>
          <a:p>
            <a:pPr lvl="0" hangingPunct="0"/>
            <a:r>
              <a:rPr lang="cs-CZ" sz="1600" dirty="0" smtClean="0"/>
              <a:t>J. Janáček, Italové v předbělohorské Praze ( 1526  - 1620 ),</a:t>
            </a:r>
            <a:r>
              <a:rPr lang="cs-CZ" sz="1600" i="1" dirty="0" smtClean="0"/>
              <a:t> PSH</a:t>
            </a:r>
            <a:r>
              <a:rPr lang="cs-CZ" sz="1600" dirty="0" smtClean="0"/>
              <a:t> XVI, 1983, s. 77 - 118.</a:t>
            </a:r>
          </a:p>
          <a:p>
            <a:pPr lvl="0" hangingPunct="0"/>
            <a:r>
              <a:rPr lang="cs-CZ" sz="1600" dirty="0" smtClean="0"/>
              <a:t>H. Pátková, </a:t>
            </a:r>
            <a:r>
              <a:rPr lang="cs-CZ" sz="1600" i="1" dirty="0" smtClean="0"/>
              <a:t>Cechovní kniha pražských malířů </a:t>
            </a:r>
            <a:r>
              <a:rPr lang="cs-CZ" sz="1600" dirty="0" smtClean="0"/>
              <a:t>(1348-1527). Praha 1996.  </a:t>
            </a:r>
          </a:p>
          <a:p>
            <a:pPr lvl="0" hangingPunct="0"/>
            <a:r>
              <a:rPr lang="cs-CZ" sz="1600" dirty="0" smtClean="0"/>
              <a:t>P. </a:t>
            </a:r>
            <a:r>
              <a:rPr lang="cs-CZ" sz="1600" dirty="0" err="1" smtClean="0"/>
              <a:t>Preiss</a:t>
            </a:r>
            <a:r>
              <a:rPr lang="cs-CZ" sz="1600" dirty="0" smtClean="0"/>
              <a:t>, </a:t>
            </a:r>
            <a:r>
              <a:rPr lang="cs-CZ" sz="1600" i="1" dirty="0" smtClean="0"/>
              <a:t>Italští umělci v Praze</a:t>
            </a:r>
            <a:r>
              <a:rPr lang="cs-CZ" sz="1600" dirty="0" smtClean="0"/>
              <a:t>. (Úvod, s. 8–17). </a:t>
            </a:r>
          </a:p>
          <a:p>
            <a:pPr lvl="0" hangingPunct="0"/>
            <a:r>
              <a:rPr lang="cs-CZ" sz="1600" dirty="0" smtClean="0"/>
              <a:t>K. </a:t>
            </a:r>
            <a:r>
              <a:rPr lang="cs-CZ" sz="1600" dirty="0" err="1" smtClean="0"/>
              <a:t>Šmrha</a:t>
            </a:r>
            <a:r>
              <a:rPr lang="cs-CZ" sz="1600" dirty="0" smtClean="0"/>
              <a:t>, </a:t>
            </a:r>
            <a:r>
              <a:rPr lang="cs-CZ" sz="1600" i="1" dirty="0" err="1" smtClean="0"/>
              <a:t>Vlaští</a:t>
            </a:r>
            <a:r>
              <a:rPr lang="cs-CZ" sz="1600" i="1" dirty="0" smtClean="0"/>
              <a:t> stavitelé v nejjižnější části Čech v době renesanční. </a:t>
            </a:r>
            <a:r>
              <a:rPr lang="cs-CZ" sz="1600" dirty="0" smtClean="0"/>
              <a:t>Praha 1938.  </a:t>
            </a:r>
          </a:p>
          <a:p>
            <a:pPr lvl="0" hangingPunct="0"/>
            <a:r>
              <a:rPr lang="cs-CZ" sz="1600" dirty="0" smtClean="0"/>
              <a:t>K. </a:t>
            </a:r>
            <a:r>
              <a:rPr lang="cs-CZ" sz="1600" dirty="0" err="1" smtClean="0"/>
              <a:t>Šmrha</a:t>
            </a:r>
            <a:r>
              <a:rPr lang="cs-CZ" sz="1600" dirty="0" smtClean="0"/>
              <a:t>, Vlašští stavitelé v Praze a jejich druzi (1510–1620). </a:t>
            </a:r>
            <a:r>
              <a:rPr lang="cs-CZ" sz="1600" i="1" dirty="0" smtClean="0"/>
              <a:t>Umění</a:t>
            </a:r>
            <a:r>
              <a:rPr lang="cs-CZ" sz="1600" dirty="0" smtClean="0"/>
              <a:t> XXIV, 1974, s. 159–184.</a:t>
            </a:r>
          </a:p>
          <a:p>
            <a:pPr lvl="0" hangingPunct="0"/>
            <a:r>
              <a:rPr lang="cs-CZ" sz="1600" dirty="0" smtClean="0"/>
              <a:t>M. </a:t>
            </a:r>
            <a:r>
              <a:rPr lang="cs-CZ" sz="1600" dirty="0" err="1" smtClean="0"/>
              <a:t>Šroněk</a:t>
            </a:r>
            <a:r>
              <a:rPr lang="cs-CZ" sz="1600" dirty="0" smtClean="0"/>
              <a:t>, </a:t>
            </a:r>
            <a:r>
              <a:rPr lang="cs-CZ" sz="1600" i="1" dirty="0" smtClean="0"/>
              <a:t>Pražští malíři 1600–1656. Mistři, tovaryši, úředníci a </a:t>
            </a:r>
            <a:r>
              <a:rPr lang="cs-CZ" sz="1600" i="1" dirty="0" err="1" smtClean="0"/>
              <a:t>štolíři</a:t>
            </a:r>
            <a:r>
              <a:rPr lang="cs-CZ" sz="1600" i="1" dirty="0" smtClean="0"/>
              <a:t> v Knize Staroměstského malířského cechu. Biografický slovník</a:t>
            </a:r>
            <a:r>
              <a:rPr lang="cs-CZ" sz="1600" dirty="0" smtClean="0"/>
              <a:t>. Praha 1996.</a:t>
            </a:r>
          </a:p>
          <a:p>
            <a:pPr lvl="0" hangingPunct="0"/>
            <a:r>
              <a:rPr lang="cs-CZ" sz="1600" dirty="0" smtClean="0"/>
              <a:t>M. Vilímková, </a:t>
            </a:r>
            <a:r>
              <a:rPr lang="cs-CZ" sz="1600" i="1" dirty="0" smtClean="0"/>
              <a:t>Stavitelé paláců a chrámů. Kryštof a Kilián Ignác </a:t>
            </a:r>
            <a:r>
              <a:rPr lang="cs-CZ" sz="1600" i="1" dirty="0" err="1" smtClean="0"/>
              <a:t>Dientzenhoferové</a:t>
            </a:r>
            <a:r>
              <a:rPr lang="cs-CZ" sz="1600" i="1" dirty="0" smtClean="0"/>
              <a:t>. </a:t>
            </a:r>
            <a:r>
              <a:rPr lang="cs-CZ" sz="1600" dirty="0" smtClean="0"/>
              <a:t>Praha 1986 (zvl. kap. IV. Barokní stavebnictví v praxi, s. 51–63.).</a:t>
            </a:r>
          </a:p>
          <a:p>
            <a:endParaRPr lang="cs-CZ" sz="16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6866" name="Picture 2" descr="E:\MUZEUM_VŠE\MUZEUM\Olomoucké baroko\PUBLIKACE\Katalog\ZDROJ_OBRAZY\MZA a VKOL\Kopie - P105025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571612"/>
            <a:ext cx="8647347" cy="37457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Malíř</a:t>
            </a:r>
            <a:r>
              <a:rPr lang="cs-CZ" dirty="0" smtClean="0"/>
              <a:t> - mistrovská zkouška - 1598 namalovat obraz Panny Marie,</a:t>
            </a:r>
            <a:r>
              <a:rPr lang="cs-CZ" i="1" dirty="0" smtClean="0"/>
              <a:t> v sukno červené s modrým pláštěm, aby seděla a na rukou nebo na klíně děťátko držela, a při tom nějaké stavení a za tím položení krajiny nebo země s vrchy, lesy, horami a dalekým stavení, což se </a:t>
            </a:r>
            <a:r>
              <a:rPr lang="cs-CZ" i="1" dirty="0" err="1" smtClean="0"/>
              <a:t>landšoft</a:t>
            </a:r>
            <a:r>
              <a:rPr lang="cs-CZ" i="1" dirty="0" smtClean="0"/>
              <a:t> jmenuje</a:t>
            </a:r>
            <a:r>
              <a:rPr lang="cs-CZ" dirty="0" smtClean="0"/>
              <a:t>.</a:t>
            </a:r>
            <a:endParaRPr lang="cs-CZ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530" name="Picture 2" descr="C:\Documents and Settings\Administrator\Dokumenty\Brno\Přednášky a semináře\2012_LS\Městská výtvarná kultura v 16. stol\Obrázky\P116034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0"/>
            <a:ext cx="3391129" cy="4214842"/>
          </a:xfrm>
          <a:prstGeom prst="rect">
            <a:avLst/>
          </a:prstGeom>
          <a:noFill/>
        </p:spPr>
      </p:pic>
      <p:pic>
        <p:nvPicPr>
          <p:cNvPr id="22531" name="Picture 3" descr="C:\Documents and Settings\Administrator\Dokumenty\Brno\Přednášky a semináře\2012_LS\Městská výtvarná kultura v 16. stol\Obrázky\P116034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60" y="4214818"/>
            <a:ext cx="6457123" cy="24288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400" dirty="0" smtClean="0"/>
              <a:t>Cechovní památky pražského malířského cechu</a:t>
            </a:r>
            <a:br>
              <a:rPr lang="cs-CZ" sz="2400" dirty="0" smtClean="0"/>
            </a:br>
            <a:r>
              <a:rPr lang="cs-CZ" sz="2400" dirty="0" smtClean="0"/>
              <a:t>Krumplíři – Pohřební štít NM sládků, 1600</a:t>
            </a:r>
            <a:endParaRPr lang="cs-CZ" sz="2400" dirty="0"/>
          </a:p>
        </p:txBody>
      </p:sp>
      <p:pic>
        <p:nvPicPr>
          <p:cNvPr id="23554" name="Picture 2" descr="C:\Documents and Settings\Administrator\Dokumenty\Brno\Přednášky a semináře\2012_LS\Městská výtvarná kultura v 16. stol\Obrázky\P116035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357298"/>
            <a:ext cx="2137060" cy="2714644"/>
          </a:xfrm>
          <a:prstGeom prst="rect">
            <a:avLst/>
          </a:prstGeom>
          <a:noFill/>
        </p:spPr>
      </p:pic>
      <p:pic>
        <p:nvPicPr>
          <p:cNvPr id="23555" name="Picture 3" descr="C:\Documents and Settings\Administrator\Dokumenty\Brno\Přednášky a semináře\2012_LS\Městská výtvarná kultura v 16. stol\Obrázky\P116035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4357694"/>
            <a:ext cx="2357454" cy="2072867"/>
          </a:xfrm>
          <a:prstGeom prst="rect">
            <a:avLst/>
          </a:prstGeom>
          <a:noFill/>
        </p:spPr>
      </p:pic>
      <p:pic>
        <p:nvPicPr>
          <p:cNvPr id="23556" name="Picture 4" descr="C:\Documents and Settings\Administrator\Dokumenty\Brno\Přednášky a semináře\2012_LS\Městská výtvarná kultura v 16. stol\Obrázky\P116035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1357298"/>
            <a:ext cx="3831436" cy="43577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Zástupný symbol pro obsah 2"/>
          <p:cNvSpPr>
            <a:spLocks noGrp="1"/>
          </p:cNvSpPr>
          <p:nvPr>
            <p:ph sz="quarter" idx="1"/>
          </p:nvPr>
        </p:nvSpPr>
        <p:spPr>
          <a:xfrm>
            <a:off x="250825" y="214290"/>
            <a:ext cx="4475163" cy="307183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cs-CZ" sz="2000" dirty="0" smtClean="0"/>
              <a:t>Prima idea</a:t>
            </a:r>
          </a:p>
          <a:p>
            <a:r>
              <a:rPr lang="cs-CZ" sz="2000" dirty="0" smtClean="0"/>
              <a:t>„</a:t>
            </a:r>
            <a:r>
              <a:rPr lang="cs-CZ" sz="2000" dirty="0" smtClean="0"/>
              <a:t>Model - skica“</a:t>
            </a:r>
          </a:p>
          <a:p>
            <a:r>
              <a:rPr lang="cs-CZ" sz="2000" dirty="0" err="1" smtClean="0"/>
              <a:t>Bozetto</a:t>
            </a:r>
            <a:endParaRPr lang="cs-CZ" sz="2000" dirty="0" smtClean="0"/>
          </a:p>
          <a:p>
            <a:pPr>
              <a:buNone/>
            </a:pPr>
            <a:r>
              <a:rPr lang="cs-CZ" sz="2000" dirty="0" smtClean="0"/>
              <a:t>Prezentace</a:t>
            </a:r>
            <a:endParaRPr lang="cs-CZ" sz="2000" dirty="0" smtClean="0"/>
          </a:p>
          <a:p>
            <a:r>
              <a:rPr lang="cs-CZ" sz="2000" dirty="0" err="1" smtClean="0"/>
              <a:t>Modello</a:t>
            </a:r>
            <a:r>
              <a:rPr lang="cs-CZ" sz="2000" dirty="0" smtClean="0"/>
              <a:t> (</a:t>
            </a:r>
            <a:r>
              <a:rPr lang="cs-CZ" sz="2000" dirty="0" err="1" smtClean="0"/>
              <a:t>modelli</a:t>
            </a:r>
            <a:r>
              <a:rPr lang="cs-CZ" sz="2000" dirty="0" smtClean="0"/>
              <a:t>) </a:t>
            </a:r>
          </a:p>
          <a:p>
            <a:r>
              <a:rPr lang="cs-CZ" sz="2000" dirty="0" err="1" smtClean="0"/>
              <a:t>Modeletto</a:t>
            </a:r>
            <a:r>
              <a:rPr lang="cs-CZ" sz="2000" dirty="0" smtClean="0"/>
              <a:t> (</a:t>
            </a:r>
            <a:r>
              <a:rPr lang="cs-CZ" sz="2000" dirty="0" err="1" smtClean="0"/>
              <a:t>modellino</a:t>
            </a:r>
            <a:r>
              <a:rPr lang="cs-CZ" sz="2000" dirty="0" smtClean="0"/>
              <a:t>)</a:t>
            </a:r>
          </a:p>
          <a:p>
            <a:pPr>
              <a:buNone/>
            </a:pPr>
            <a:r>
              <a:rPr lang="cs-CZ" sz="2000" dirty="0" smtClean="0"/>
              <a:t>Dílna</a:t>
            </a:r>
            <a:endParaRPr lang="cs-CZ" sz="2000" dirty="0" smtClean="0"/>
          </a:p>
          <a:p>
            <a:r>
              <a:rPr lang="cs-CZ" sz="2000" dirty="0" err="1" smtClean="0"/>
              <a:t>Ricordo</a:t>
            </a:r>
            <a:endParaRPr lang="cs-CZ" sz="2000" dirty="0" smtClean="0"/>
          </a:p>
          <a:p>
            <a:r>
              <a:rPr lang="cs-CZ" sz="2000" dirty="0" smtClean="0"/>
              <a:t>Replika</a:t>
            </a:r>
          </a:p>
          <a:p>
            <a:endParaRPr lang="cs-CZ" sz="2000" dirty="0" smtClean="0"/>
          </a:p>
        </p:txBody>
      </p:sp>
      <p:sp>
        <p:nvSpPr>
          <p:cNvPr id="48132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>
            <a:normAutofit lnSpcReduction="10000"/>
          </a:bodyPr>
          <a:lstStyle/>
          <a:p>
            <a:endParaRPr lang="cs-CZ" sz="2400" smtClean="0"/>
          </a:p>
          <a:p>
            <a:endParaRPr lang="cs-CZ" sz="2400" smtClean="0"/>
          </a:p>
        </p:txBody>
      </p:sp>
      <p:pic>
        <p:nvPicPr>
          <p:cNvPr id="48133" name="Picture 6" descr="61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285728"/>
            <a:ext cx="4024312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8" descr="639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 r="4843"/>
          <a:stretch>
            <a:fillRect/>
          </a:stretch>
        </p:blipFill>
        <p:spPr>
          <a:xfrm>
            <a:off x="468313" y="3644900"/>
            <a:ext cx="3843337" cy="3105150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00486" cy="1296974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Přípravné kresby, modela, </a:t>
            </a:r>
            <a:r>
              <a:rPr lang="cs-CZ" sz="2800" b="1" dirty="0" err="1" smtClean="0"/>
              <a:t>ricorda</a:t>
            </a: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cs-CZ" sz="2800" dirty="0" smtClean="0"/>
              <a:t>Olomoucký barokní orloj</a:t>
            </a:r>
            <a:endParaRPr lang="cs-CZ" sz="28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000240"/>
            <a:ext cx="2753924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1785926"/>
            <a:ext cx="2357454" cy="4501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12" y="3357562"/>
            <a:ext cx="218122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5074" y="214290"/>
            <a:ext cx="2181225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4143372" cy="1225536"/>
          </a:xfrm>
        </p:spPr>
        <p:txBody>
          <a:bodyPr>
            <a:noAutofit/>
          </a:bodyPr>
          <a:lstStyle/>
          <a:p>
            <a:r>
              <a:rPr lang="nl-NL" sz="1600" dirty="0" smtClean="0"/>
              <a:t>Jan Kryštof </a:t>
            </a:r>
            <a:r>
              <a:rPr lang="nl-NL" sz="1600" dirty="0" smtClean="0"/>
              <a:t>Handke</a:t>
            </a:r>
            <a:r>
              <a:rPr lang="cs-CZ" sz="1600" dirty="0" smtClean="0"/>
              <a:t>,  </a:t>
            </a:r>
            <a:r>
              <a:rPr lang="cs-CZ" sz="1600" dirty="0" smtClean="0"/>
              <a:t>Jaroslav </a:t>
            </a:r>
            <a:r>
              <a:rPr lang="cs-CZ" sz="1600" dirty="0"/>
              <a:t>ze </a:t>
            </a:r>
            <a:r>
              <a:rPr lang="cs-CZ" sz="1600" dirty="0" smtClean="0"/>
              <a:t>Šternberka, </a:t>
            </a:r>
            <a:r>
              <a:rPr lang="en-US" sz="1600" dirty="0" err="1" smtClean="0"/>
              <a:t>před</a:t>
            </a:r>
            <a:r>
              <a:rPr lang="en-US" sz="1600" dirty="0" smtClean="0"/>
              <a:t> </a:t>
            </a:r>
            <a:r>
              <a:rPr lang="en-US" sz="1600" dirty="0" err="1"/>
              <a:t>bitvou</a:t>
            </a:r>
            <a:r>
              <a:rPr lang="en-US" sz="1600" dirty="0"/>
              <a:t> s </a:t>
            </a:r>
            <a:r>
              <a:rPr lang="en-US" sz="1600" dirty="0" smtClean="0"/>
              <a:t>Tatary</a:t>
            </a:r>
            <a:r>
              <a:rPr lang="cs-CZ" sz="1600" dirty="0" smtClean="0"/>
              <a:t>, Kolem 1728, </a:t>
            </a:r>
            <a:r>
              <a:rPr lang="cs-CZ" sz="1600" dirty="0" err="1" smtClean="0"/>
              <a:t>Ricordo</a:t>
            </a:r>
            <a:r>
              <a:rPr lang="cs-CZ" sz="1600" dirty="0" smtClean="0"/>
              <a:t> </a:t>
            </a:r>
            <a:r>
              <a:rPr lang="cs-CZ" sz="1600" dirty="0"/>
              <a:t>nástěnné malby v kapli Božího </a:t>
            </a:r>
            <a:r>
              <a:rPr lang="cs-CZ" sz="1600" dirty="0" smtClean="0"/>
              <a:t>Těla v </a:t>
            </a:r>
            <a:r>
              <a:rPr lang="cs-CZ" sz="1600" dirty="0"/>
              <a:t>olomouckém </a:t>
            </a:r>
            <a:r>
              <a:rPr lang="cs-CZ" sz="1600" dirty="0" smtClean="0"/>
              <a:t>konviktu, Olej</a:t>
            </a:r>
            <a:r>
              <a:rPr lang="cs-CZ" sz="1600" dirty="0"/>
              <a:t>, plátno; 100×70 </a:t>
            </a:r>
            <a:r>
              <a:rPr lang="cs-CZ" sz="1600" dirty="0" smtClean="0"/>
              <a:t>cm, Královská </a:t>
            </a:r>
            <a:r>
              <a:rPr lang="cs-CZ" sz="1600" dirty="0"/>
              <a:t>kanonie premonstrátů na Strahově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643050"/>
            <a:ext cx="3357586" cy="4897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0"/>
            <a:ext cx="4572000" cy="6854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800" dirty="0" smtClean="0"/>
              <a:t> Petr </a:t>
            </a:r>
            <a:r>
              <a:rPr lang="cs-CZ" sz="2800" dirty="0" err="1" smtClean="0"/>
              <a:t>Brandl</a:t>
            </a:r>
            <a:r>
              <a:rPr lang="cs-CZ" sz="2800" dirty="0" smtClean="0"/>
              <a:t>, přípravná kresba, 1702; F. A. </a:t>
            </a:r>
            <a:r>
              <a:rPr lang="cs-CZ" sz="2800" dirty="0" err="1" smtClean="0"/>
              <a:t>Scheffler</a:t>
            </a:r>
            <a:r>
              <a:rPr lang="cs-CZ" sz="2800" dirty="0" smtClean="0"/>
              <a:t>, skica, 1728; Anonym, návrh oltáře, 1730</a:t>
            </a:r>
            <a:endParaRPr lang="cs-CZ" sz="2800" dirty="0"/>
          </a:p>
        </p:txBody>
      </p:sp>
      <p:pic>
        <p:nvPicPr>
          <p:cNvPr id="24578" name="Picture 2" descr="C:\Documents and Settings\Administrator\Dokumenty\Brno\Přednášky a semináře\2012_LS\Městská výtvarná kultura v 16. stol\Obrázky\P116035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286115" y="1714488"/>
            <a:ext cx="2449679" cy="4317560"/>
          </a:xfrm>
          <a:prstGeom prst="rect">
            <a:avLst/>
          </a:prstGeom>
          <a:noFill/>
        </p:spPr>
      </p:pic>
      <p:pic>
        <p:nvPicPr>
          <p:cNvPr id="24579" name="Picture 3" descr="C:\Documents and Settings\Administrator\Dokumenty\Brno\Přednášky a semináře\2012_LS\Městská výtvarná kultura v 16. stol\Obrázky\P11603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714488"/>
            <a:ext cx="2519853" cy="4318836"/>
          </a:xfrm>
          <a:prstGeom prst="rect">
            <a:avLst/>
          </a:prstGeom>
          <a:noFill/>
        </p:spPr>
      </p:pic>
      <p:pic>
        <p:nvPicPr>
          <p:cNvPr id="24580" name="Picture 4" descr="C:\Documents and Settings\Administrator\Dokumenty\Brno\Přednášky a semináře\2012_LS\Městská výtvarná kultura v 16. stol\Obrázky\P116035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1714488"/>
            <a:ext cx="2775027" cy="41434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7650" name="Picture 2" descr="E:\MUZEUM_VŠE\MUO_FOTKYOFIC\Sodoma\Olomoucké BAROKO 2010-2011\fota do katalogu\Tisky\61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0381"/>
          <a:stretch>
            <a:fillRect/>
          </a:stretch>
        </p:blipFill>
        <p:spPr bwMode="auto">
          <a:xfrm>
            <a:off x="857224" y="184081"/>
            <a:ext cx="4857784" cy="65318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7929618" cy="368280"/>
          </a:xfrm>
        </p:spPr>
        <p:txBody>
          <a:bodyPr>
            <a:normAutofit fontScale="90000"/>
          </a:bodyPr>
          <a:lstStyle/>
          <a:p>
            <a:r>
              <a:rPr lang="cs-CZ" sz="2800" dirty="0" smtClean="0"/>
              <a:t>Oltář sv. Pavlíny u sv. Mořice v Olomouci</a:t>
            </a:r>
            <a:endParaRPr lang="cs-CZ" sz="2800" dirty="0"/>
          </a:p>
        </p:txBody>
      </p:sp>
      <p:pic>
        <p:nvPicPr>
          <p:cNvPr id="9218" name="Picture 2" descr="G:\MUZEUM_VŠE\MUZEUM\Olomoucké baroko\PUBLIKACE\Katalog\KATALOG_Obrazy\KATALOG\kresba\2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874"/>
          <a:stretch>
            <a:fillRect/>
          </a:stretch>
        </p:blipFill>
        <p:spPr bwMode="auto">
          <a:xfrm>
            <a:off x="428596" y="953357"/>
            <a:ext cx="3500462" cy="5904643"/>
          </a:xfrm>
          <a:prstGeom prst="rect">
            <a:avLst/>
          </a:prstGeom>
          <a:noFill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895333"/>
            <a:ext cx="3931608" cy="5962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C:\Documents and Settings\Administrator\Dokumenty\Brno\Přednášky a semináře\2012_LS\Městská výtvarná kultura v 16. stol\Obrázky\P116033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3306144" cy="3643338"/>
          </a:xfrm>
          <a:prstGeom prst="rect">
            <a:avLst/>
          </a:prstGeom>
          <a:noFill/>
        </p:spPr>
      </p:pic>
      <p:pic>
        <p:nvPicPr>
          <p:cNvPr id="1027" name="Picture 3" descr="C:\Documents and Settings\Administrator\Dokumenty\Brno\Přednášky a semináře\2012_LS\Městská výtvarná kultura v 16. stol\Obrázky\P116033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143380"/>
            <a:ext cx="3251200" cy="2438400"/>
          </a:xfrm>
          <a:prstGeom prst="rect">
            <a:avLst/>
          </a:prstGeom>
          <a:noFill/>
        </p:spPr>
      </p:pic>
      <p:pic>
        <p:nvPicPr>
          <p:cNvPr id="1028" name="Picture 4" descr="C:\Documents and Settings\Administrator\Dokumenty\Brno\Přednášky a semináře\2012_LS\Městská výtvarná kultura v 16. stol\Obrázky\P116033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428604"/>
            <a:ext cx="4096522" cy="5715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9698" name="Picture 2" descr="E:\MUZEUM_VŠE\MUO_FOTKYOFIC\Ondrušková\BAROKO\ostatní\606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287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5602" name="Picture 2" descr="C:\Documents and Settings\Administrator\Dokumenty\Brno\Přednášky a semináře\2012_LS\Městská výtvarná kultura v 16. stol\Obrázky\P116035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643050"/>
            <a:ext cx="2992759" cy="4071966"/>
          </a:xfrm>
          <a:prstGeom prst="rect">
            <a:avLst/>
          </a:prstGeom>
          <a:noFill/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71863" y="1314450"/>
            <a:ext cx="2252317" cy="4329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5" y="1357298"/>
            <a:ext cx="2262067" cy="4329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285860"/>
            <a:ext cx="3643338" cy="4931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714356"/>
            <a:ext cx="3571900" cy="567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85720" y="274638"/>
            <a:ext cx="8401080" cy="1368412"/>
          </a:xfrm>
        </p:spPr>
        <p:txBody>
          <a:bodyPr>
            <a:noAutofit/>
          </a:bodyPr>
          <a:lstStyle/>
          <a:p>
            <a:pPr algn="l"/>
            <a:r>
              <a:rPr lang="de-DE" sz="2000" dirty="0" smtClean="0"/>
              <a:t>Paul Decker </a:t>
            </a:r>
            <a:r>
              <a:rPr lang="de-DE" sz="2000" dirty="0" err="1" smtClean="0"/>
              <a:t>st</a:t>
            </a:r>
            <a:r>
              <a:rPr lang="de-DE" sz="2000" dirty="0" smtClean="0"/>
              <a:t>., </a:t>
            </a:r>
            <a:r>
              <a:rPr lang="de-DE" sz="2000" i="1" dirty="0" smtClean="0"/>
              <a:t>Neues </a:t>
            </a:r>
            <a:r>
              <a:rPr lang="de-DE" sz="2000" i="1" dirty="0" err="1" smtClean="0"/>
              <a:t>Groteschgen</a:t>
            </a:r>
            <a:r>
              <a:rPr lang="de-DE" sz="2000" i="1" dirty="0" smtClean="0"/>
              <a:t>-Werk </a:t>
            </a:r>
            <a:r>
              <a:rPr lang="de-DE" sz="2000" i="1" dirty="0" smtClean="0"/>
              <a:t>vor</a:t>
            </a:r>
            <a:r>
              <a:rPr lang="cs-CZ" sz="2000" i="1" dirty="0" smtClean="0"/>
              <a:t> </a:t>
            </a:r>
            <a:r>
              <a:rPr lang="de-DE" sz="2000" i="1" dirty="0" smtClean="0"/>
              <a:t>Goldschmidt</a:t>
            </a:r>
            <a:r>
              <a:rPr lang="de-DE" sz="2000" i="1" dirty="0" smtClean="0"/>
              <a:t>, </a:t>
            </a:r>
            <a:r>
              <a:rPr lang="de-DE" sz="2000" i="1" dirty="0" err="1" smtClean="0"/>
              <a:t>Glaßschneider</a:t>
            </a:r>
            <a:r>
              <a:rPr lang="de-DE" sz="2000" i="1" dirty="0" smtClean="0"/>
              <a:t> und andere </a:t>
            </a:r>
            <a:r>
              <a:rPr lang="de-DE" sz="2000" i="1" dirty="0" err="1" smtClean="0"/>
              <a:t>Kunstler</a:t>
            </a:r>
            <a:r>
              <a:rPr lang="de-DE" sz="2000" i="1" dirty="0" smtClean="0"/>
              <a:t>.</a:t>
            </a:r>
            <a:r>
              <a:rPr lang="cs-CZ" sz="2000" i="1" dirty="0" smtClean="0"/>
              <a:t> </a:t>
            </a:r>
            <a:r>
              <a:rPr lang="cs-CZ" sz="2000" dirty="0" err="1" smtClean="0"/>
              <a:t>Nurnberg</a:t>
            </a:r>
            <a:r>
              <a:rPr lang="cs-CZ" sz="2000" dirty="0" smtClean="0"/>
              <a:t>, kolem </a:t>
            </a:r>
            <a:r>
              <a:rPr lang="cs-CZ" sz="2000" dirty="0" smtClean="0"/>
              <a:t>1720</a:t>
            </a:r>
            <a:br>
              <a:rPr lang="cs-CZ" sz="2000" dirty="0" smtClean="0"/>
            </a:b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 smtClean="0"/>
              <a:t>		Simon </a:t>
            </a:r>
            <a:r>
              <a:rPr lang="cs-CZ" sz="2000" dirty="0" err="1" smtClean="0"/>
              <a:t>Kunstmann</a:t>
            </a:r>
            <a:r>
              <a:rPr lang="cs-CZ" sz="2000" dirty="0" smtClean="0"/>
              <a:t>, Kalich, </a:t>
            </a:r>
            <a:r>
              <a:rPr lang="cs-CZ" sz="2000" dirty="0" smtClean="0"/>
              <a:t>kolem 1700</a:t>
            </a:r>
            <a:r>
              <a:rPr lang="cs-CZ" sz="2000" dirty="0" smtClean="0"/>
              <a:t>, </a:t>
            </a:r>
            <a:r>
              <a:rPr lang="cs-CZ" sz="2000" dirty="0" err="1" smtClean="0"/>
              <a:t>zlacene</a:t>
            </a:r>
            <a:r>
              <a:rPr lang="cs-CZ" sz="2000" dirty="0" smtClean="0"/>
              <a:t> </a:t>
            </a:r>
            <a:r>
              <a:rPr lang="cs-CZ" sz="2000" dirty="0" err="1" smtClean="0"/>
              <a:t>střibro</a:t>
            </a:r>
            <a:r>
              <a:rPr lang="cs-CZ" sz="2000" dirty="0" smtClean="0"/>
              <a:t>, </a:t>
            </a:r>
            <a:r>
              <a:rPr lang="cs-CZ" sz="2000" dirty="0" err="1" smtClean="0"/>
              <a:t>drahe</a:t>
            </a:r>
            <a:r>
              <a:rPr lang="cs-CZ" sz="2000" dirty="0" smtClean="0"/>
              <a:t> </a:t>
            </a:r>
            <a:r>
              <a:rPr lang="cs-CZ" sz="2000" dirty="0" smtClean="0"/>
              <a:t>		kameny</a:t>
            </a:r>
            <a:r>
              <a:rPr lang="cs-CZ" sz="2000" dirty="0" smtClean="0"/>
              <a:t>, </a:t>
            </a:r>
            <a:r>
              <a:rPr lang="cs-CZ" sz="2000" dirty="0" smtClean="0"/>
              <a:t>email. </a:t>
            </a:r>
            <a:r>
              <a:rPr lang="pl-PL" sz="2000" dirty="0" smtClean="0"/>
              <a:t>Řimskokatolicka </a:t>
            </a:r>
            <a:r>
              <a:rPr lang="pl-PL" sz="2000" dirty="0" smtClean="0"/>
              <a:t>farnost Senice na Hane.</a:t>
            </a:r>
            <a:endParaRPr lang="cs-CZ" sz="20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857363"/>
            <a:ext cx="3071834" cy="4607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072066" y="1857364"/>
            <a:ext cx="2991285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85720" y="285728"/>
            <a:ext cx="8229600" cy="1143000"/>
          </a:xfrm>
        </p:spPr>
        <p:txBody>
          <a:bodyPr>
            <a:noAutofit/>
          </a:bodyPr>
          <a:lstStyle/>
          <a:p>
            <a:r>
              <a:rPr lang="cs-CZ" sz="3600" dirty="0" smtClean="0"/>
              <a:t>Cechovní památky</a:t>
            </a:r>
            <a:r>
              <a:rPr lang="cs-CZ" sz="3600" b="1" dirty="0" smtClean="0"/>
              <a:t/>
            </a:r>
            <a:br>
              <a:rPr lang="cs-CZ" sz="3600" b="1" dirty="0" smtClean="0"/>
            </a:br>
            <a:r>
              <a:rPr lang="cs-CZ" sz="1800" b="1" dirty="0" smtClean="0"/>
              <a:t/>
            </a:r>
            <a:br>
              <a:rPr lang="cs-CZ" sz="1800" b="1" dirty="0" smtClean="0"/>
            </a:br>
            <a:r>
              <a:rPr lang="cs-CZ" sz="1800" dirty="0" smtClean="0"/>
              <a:t>Pohár ševcovského cechu p o polovině 17. století </a:t>
            </a:r>
            <a:br>
              <a:rPr lang="cs-CZ" sz="1800" dirty="0" smtClean="0"/>
            </a:br>
            <a:r>
              <a:rPr lang="cs-CZ" sz="1800" dirty="0" smtClean="0"/>
              <a:t>Pohár cechu olomouckých pekařů s vítací číškou , 1745</a:t>
            </a:r>
            <a:br>
              <a:rPr lang="cs-CZ" sz="1800" dirty="0" smtClean="0"/>
            </a:br>
            <a:endParaRPr lang="cs-CZ" sz="1800" dirty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928802"/>
            <a:ext cx="2957075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000628" y="1785926"/>
            <a:ext cx="2957075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000" dirty="0" smtClean="0"/>
              <a:t>Uvítací pohár řeznického cechu, 1700</a:t>
            </a:r>
            <a:br>
              <a:rPr lang="cs-CZ" sz="2000" dirty="0" smtClean="0"/>
            </a:br>
            <a:r>
              <a:rPr lang="cs-CZ" sz="2000" dirty="0" smtClean="0"/>
              <a:t> Uvítací pohár kominického cechu, 1690</a:t>
            </a:r>
            <a:endParaRPr lang="cs-CZ" sz="2000" dirty="0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1571612"/>
            <a:ext cx="3055694" cy="4576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500174"/>
            <a:ext cx="3095725" cy="4656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86102" y="0"/>
            <a:ext cx="6157898" cy="1214422"/>
          </a:xfrm>
        </p:spPr>
        <p:txBody>
          <a:bodyPr/>
          <a:lstStyle/>
          <a:p>
            <a:r>
              <a:rPr lang="cs-CZ" dirty="0" smtClean="0"/>
              <a:t>Štítky – poháry, řetězy</a:t>
            </a:r>
            <a:endParaRPr lang="cs-CZ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2772751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286116" y="2071678"/>
            <a:ext cx="2709755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3617" y="1571612"/>
            <a:ext cx="2900383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3143248"/>
            <a:ext cx="2571768" cy="3436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800" dirty="0" smtClean="0"/>
              <a:t>Pamětní kniha </a:t>
            </a:r>
            <a:r>
              <a:rPr lang="cs-CZ" sz="2800" dirty="0" smtClean="0"/>
              <a:t>střeleckého bratrstva v Olomouci, 1738 (F. </a:t>
            </a:r>
            <a:r>
              <a:rPr lang="cs-CZ" sz="2800" dirty="0" err="1" smtClean="0"/>
              <a:t>Sattler</a:t>
            </a:r>
            <a:r>
              <a:rPr lang="cs-CZ" sz="2800" dirty="0" smtClean="0"/>
              <a:t>, štítky členů)</a:t>
            </a:r>
            <a:endParaRPr lang="cs-CZ" sz="28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1357298"/>
            <a:ext cx="7118390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71670" y="140389"/>
            <a:ext cx="3929090" cy="6503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cs-CZ" dirty="0" smtClean="0"/>
              <a:t>Pečetidla</a:t>
            </a:r>
            <a:endParaRPr lang="cs-CZ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142984"/>
            <a:ext cx="369006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857752" y="3643314"/>
            <a:ext cx="381307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1142984"/>
            <a:ext cx="369006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786" y="3929066"/>
            <a:ext cx="349750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C:\Documents and Settings\Administrator\Dokumenty\Brno\Přednášky a semináře\2012_LS\Městská výtvarná kultura v 16. stol\Obrázky\P116033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714356"/>
            <a:ext cx="3568084" cy="5086644"/>
          </a:xfrm>
          <a:prstGeom prst="rect">
            <a:avLst/>
          </a:prstGeom>
          <a:noFill/>
        </p:spPr>
      </p:pic>
      <p:pic>
        <p:nvPicPr>
          <p:cNvPr id="2051" name="Picture 3" descr="C:\Documents and Settings\Administrator\Dokumenty\Brno\Přednášky a semináře\2012_LS\Městská výtvarná kultura v 16. stol\Obrázky\P11603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714356"/>
            <a:ext cx="3471183" cy="50972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Cechovní truhlice</a:t>
            </a:r>
            <a:endParaRPr lang="cs-CZ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000108"/>
            <a:ext cx="439427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143504" y="3857628"/>
            <a:ext cx="3214710" cy="2217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89" y="1214422"/>
            <a:ext cx="3251785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4000504"/>
            <a:ext cx="2928958" cy="203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800" dirty="0" smtClean="0"/>
              <a:t>Rituální předměty – zednická cechovní lžíce a poháry</a:t>
            </a:r>
            <a:endParaRPr lang="cs-CZ" sz="28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214422"/>
            <a:ext cx="3143272" cy="210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42910" y="3357562"/>
            <a:ext cx="2181225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0430" y="1928802"/>
            <a:ext cx="2500330" cy="3745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387" y="2143116"/>
            <a:ext cx="2395031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800" dirty="0" smtClean="0"/>
              <a:t>Pohřební štíty (cech stolařů v Olomouci, 17. století)</a:t>
            </a:r>
            <a:endParaRPr lang="cs-CZ" sz="28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500174"/>
            <a:ext cx="3088251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4143380"/>
            <a:ext cx="3088251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786314" y="1571612"/>
            <a:ext cx="3214710" cy="2230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4143380"/>
            <a:ext cx="3088251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Italové – Vlachové – něm. </a:t>
            </a:r>
            <a:r>
              <a:rPr lang="cs-CZ" sz="3200" dirty="0" err="1" smtClean="0"/>
              <a:t>Welscher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i="1" dirty="0" smtClean="0"/>
              <a:t>Artisti </a:t>
            </a:r>
            <a:r>
              <a:rPr lang="cs-CZ" i="1" dirty="0" err="1" smtClean="0"/>
              <a:t>degli</a:t>
            </a:r>
            <a:r>
              <a:rPr lang="cs-CZ" i="1" dirty="0" smtClean="0"/>
              <a:t> </a:t>
            </a:r>
            <a:r>
              <a:rPr lang="cs-CZ" i="1" dirty="0" err="1" smtClean="0"/>
              <a:t>laghi</a:t>
            </a:r>
            <a:endParaRPr lang="cs-CZ" i="1" dirty="0" smtClean="0"/>
          </a:p>
          <a:p>
            <a:r>
              <a:rPr lang="cs-CZ" i="1" dirty="0" err="1" smtClean="0"/>
              <a:t>magistri</a:t>
            </a:r>
            <a:r>
              <a:rPr lang="cs-CZ" i="1" dirty="0" smtClean="0"/>
              <a:t> </a:t>
            </a:r>
            <a:r>
              <a:rPr lang="cs-CZ" i="1" dirty="0" err="1" smtClean="0"/>
              <a:t>comacini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3214678" y="1285860"/>
            <a:ext cx="5472122" cy="4840303"/>
          </a:xfrm>
        </p:spPr>
        <p:txBody>
          <a:bodyPr>
            <a:normAutofit fontScale="77500" lnSpcReduction="20000"/>
          </a:bodyPr>
          <a:lstStyle/>
          <a:p>
            <a:r>
              <a:rPr lang="cs-CZ" i="1" dirty="0" smtClean="0"/>
              <a:t>…vlašští </a:t>
            </a:r>
            <a:r>
              <a:rPr lang="cs-CZ" i="1" dirty="0" smtClean="0"/>
              <a:t>zedníci jsou s prací pohotovější a pilnější a zčásti i lepší (</a:t>
            </a:r>
            <a:r>
              <a:rPr lang="cs-CZ" i="1" dirty="0" err="1" smtClean="0"/>
              <a:t>zierlicher</a:t>
            </a:r>
            <a:r>
              <a:rPr lang="cs-CZ" i="1" dirty="0" smtClean="0"/>
              <a:t>) než Němci. Nemají také žádné odpočinkové hodiny (</a:t>
            </a:r>
            <a:r>
              <a:rPr lang="cs-CZ" i="1" dirty="0" err="1" smtClean="0"/>
              <a:t>feyerstunden</a:t>
            </a:r>
            <a:r>
              <a:rPr lang="cs-CZ" i="1" dirty="0" smtClean="0"/>
              <a:t>) jako Němci a proto, má-li se provést užitečná a dobrá práce, měla by se jim dát před Němci přednost.......S Vlachy se staví mnohem hbitěji a s menším nákladem; pracují při měsíčním svitu již 1–3 hodiny před dnem až do noci. Němci odkládají kladivo již při osmém úderu hodin</a:t>
            </a:r>
            <a:r>
              <a:rPr lang="cs-CZ" dirty="0" smtClean="0"/>
              <a:t>.</a:t>
            </a:r>
          </a:p>
          <a:p>
            <a:r>
              <a:rPr lang="cs-CZ" i="1" dirty="0" smtClean="0"/>
              <a:t>Vlaši, protože drží pospolu, odnímají domácím veškeru práci, a odkrojují Němcům milý chleba od huby, tak že by se Němci vskutku úplně z Německa ztratili</a:t>
            </a:r>
            <a:r>
              <a:rPr lang="cs-CZ" dirty="0" smtClean="0"/>
              <a:t>. </a:t>
            </a:r>
            <a:r>
              <a:rPr lang="cs-CZ" dirty="0" smtClean="0"/>
              <a:t>.....</a:t>
            </a:r>
          </a:p>
          <a:p>
            <a:endParaRPr lang="cs-CZ" dirty="0" smtClean="0"/>
          </a:p>
          <a:p>
            <a:r>
              <a:rPr lang="cs-CZ" dirty="0" err="1" smtClean="0"/>
              <a:t>Vincenzo</a:t>
            </a:r>
            <a:r>
              <a:rPr lang="cs-CZ" dirty="0" smtClean="0"/>
              <a:t> </a:t>
            </a:r>
            <a:r>
              <a:rPr lang="cs-CZ" dirty="0" err="1" smtClean="0"/>
              <a:t>Szamozzi</a:t>
            </a:r>
            <a:r>
              <a:rPr lang="cs-CZ" dirty="0" smtClean="0"/>
              <a:t> o „zdejších Italech“</a:t>
            </a:r>
            <a:endParaRPr lang="cs-CZ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„Italská“ stavební praxe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sz="2800" i="1" dirty="0" err="1" smtClean="0"/>
              <a:t>architetto</a:t>
            </a:r>
            <a:r>
              <a:rPr lang="cs-CZ" sz="2800" i="1" dirty="0" smtClean="0"/>
              <a:t> (</a:t>
            </a:r>
            <a:r>
              <a:rPr lang="cs-CZ" sz="2800" i="1" dirty="0" err="1" smtClean="0"/>
              <a:t>protomaestro</a:t>
            </a:r>
            <a:r>
              <a:rPr lang="cs-CZ" sz="2800" i="1" dirty="0" smtClean="0"/>
              <a:t>) </a:t>
            </a:r>
            <a:r>
              <a:rPr lang="cs-CZ" sz="2800" dirty="0" smtClean="0"/>
              <a:t>- garant stavebních prací, hlavní mistr - návrh stavby, zajištění dělníků, </a:t>
            </a:r>
            <a:r>
              <a:rPr lang="cs-CZ" sz="2800" dirty="0" smtClean="0"/>
              <a:t>materiálu</a:t>
            </a:r>
          </a:p>
          <a:p>
            <a:r>
              <a:rPr lang="cs-CZ" sz="2800" i="1" dirty="0" err="1" smtClean="0"/>
              <a:t>padrone</a:t>
            </a:r>
            <a:r>
              <a:rPr lang="cs-CZ" sz="2800" i="1" dirty="0" smtClean="0"/>
              <a:t> </a:t>
            </a:r>
            <a:r>
              <a:rPr lang="cs-CZ" sz="2800" dirty="0" smtClean="0"/>
              <a:t>(podnikatel) smluvně zajistil všechny druhy práce s několika </a:t>
            </a:r>
            <a:r>
              <a:rPr lang="cs-CZ" sz="2800" dirty="0" smtClean="0"/>
              <a:t>dílnami</a:t>
            </a:r>
          </a:p>
          <a:p>
            <a:r>
              <a:rPr lang="cs-CZ" sz="2800" i="1" dirty="0" err="1" smtClean="0"/>
              <a:t>c</a:t>
            </a:r>
            <a:r>
              <a:rPr lang="cs-CZ" sz="2800" i="1" dirty="0" err="1" smtClean="0"/>
              <a:t>apomaestro</a:t>
            </a:r>
            <a:r>
              <a:rPr lang="cs-CZ" sz="2800" i="1" dirty="0" smtClean="0"/>
              <a:t> – </a:t>
            </a:r>
            <a:r>
              <a:rPr lang="cs-CZ" sz="2800" dirty="0" smtClean="0"/>
              <a:t>stavební mistr</a:t>
            </a:r>
          </a:p>
          <a:p>
            <a:r>
              <a:rPr lang="cs-CZ" sz="2800" dirty="0" smtClean="0"/>
              <a:t>Týdenní výkazy - </a:t>
            </a:r>
            <a:r>
              <a:rPr lang="cs-CZ" sz="2800" i="1" dirty="0" err="1" smtClean="0"/>
              <a:t>vochencetle</a:t>
            </a:r>
            <a:r>
              <a:rPr lang="cs-CZ" sz="2800" i="1" dirty="0" smtClean="0"/>
              <a:t> - </a:t>
            </a:r>
            <a:r>
              <a:rPr lang="cs-CZ" sz="2800" i="1" dirty="0" err="1" smtClean="0"/>
              <a:t>Wochenzetteln</a:t>
            </a:r>
            <a:r>
              <a:rPr lang="cs-CZ" sz="2800" i="1" dirty="0" smtClean="0"/>
              <a:t>), </a:t>
            </a:r>
            <a:r>
              <a:rPr lang="cs-CZ" sz="2800" i="1" dirty="0" err="1" smtClean="0"/>
              <a:t>partykuláře</a:t>
            </a:r>
            <a:endParaRPr lang="en-US" sz="2800" i="1" dirty="0" smtClean="0"/>
          </a:p>
          <a:p>
            <a:r>
              <a:rPr lang="cs-CZ" sz="2800" i="1" dirty="0" smtClean="0"/>
              <a:t>cedule </a:t>
            </a:r>
            <a:r>
              <a:rPr lang="cs-CZ" sz="2800" i="1" dirty="0" smtClean="0"/>
              <a:t>řezaná</a:t>
            </a:r>
            <a:r>
              <a:rPr lang="en-US" sz="2800" i="1" dirty="0" smtClean="0"/>
              <a:t> / </a:t>
            </a:r>
            <a:r>
              <a:rPr lang="cs-CZ" sz="2800" dirty="0" smtClean="0"/>
              <a:t>smlouva, stanovení platebních a </a:t>
            </a:r>
            <a:r>
              <a:rPr lang="cs-CZ" sz="2800" dirty="0" err="1" smtClean="0"/>
              <a:t>prac</a:t>
            </a:r>
            <a:r>
              <a:rPr lang="cs-CZ" sz="2800" dirty="0" smtClean="0"/>
              <a:t>. podmínek</a:t>
            </a:r>
            <a:endParaRPr lang="en-US" sz="2800" i="1" dirty="0" smtClean="0"/>
          </a:p>
          <a:p>
            <a:r>
              <a:rPr lang="cs-CZ" sz="2800" i="1" dirty="0" smtClean="0"/>
              <a:t>mustr, model </a:t>
            </a:r>
            <a:r>
              <a:rPr lang="cs-CZ" sz="2800" dirty="0" smtClean="0"/>
              <a:t>- </a:t>
            </a:r>
            <a:r>
              <a:rPr lang="cs-CZ" sz="2800" dirty="0" smtClean="0"/>
              <a:t>nákres i </a:t>
            </a:r>
            <a:r>
              <a:rPr lang="cs-CZ" sz="2800" dirty="0" smtClean="0"/>
              <a:t>plastický</a:t>
            </a:r>
            <a:endParaRPr lang="cs-CZ" sz="28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483245"/>
          </a:xfrm>
        </p:spPr>
        <p:txBody>
          <a:bodyPr>
            <a:normAutofit fontScale="62500" lnSpcReduction="20000"/>
          </a:bodyPr>
          <a:lstStyle/>
          <a:p>
            <a:r>
              <a:rPr lang="cs-CZ" b="1" i="1" dirty="0" smtClean="0"/>
              <a:t>- </a:t>
            </a:r>
            <a:r>
              <a:rPr lang="cs-CZ" b="1" i="1" dirty="0" err="1" smtClean="0"/>
              <a:t>polír</a:t>
            </a:r>
            <a:r>
              <a:rPr lang="cs-CZ" b="1" i="1" dirty="0" smtClean="0"/>
              <a:t> (</a:t>
            </a:r>
            <a:r>
              <a:rPr lang="cs-CZ" b="1" i="1" dirty="0" err="1" smtClean="0"/>
              <a:t>parléř</a:t>
            </a:r>
            <a:r>
              <a:rPr lang="cs-CZ" b="1" i="1" dirty="0" smtClean="0"/>
              <a:t>, </a:t>
            </a:r>
            <a:r>
              <a:rPr lang="cs-CZ" b="1" i="1" dirty="0" err="1" smtClean="0"/>
              <a:t>palír</a:t>
            </a:r>
            <a:r>
              <a:rPr lang="cs-CZ" b="1" i="1" dirty="0" smtClean="0"/>
              <a:t>) </a:t>
            </a:r>
            <a:r>
              <a:rPr lang="cs-CZ" dirty="0" smtClean="0"/>
              <a:t>- zástupce stavitele na stavbě, zkušený zednický </a:t>
            </a:r>
            <a:r>
              <a:rPr lang="cs-CZ" dirty="0" smtClean="0"/>
              <a:t>mistr</a:t>
            </a:r>
          </a:p>
          <a:p>
            <a:r>
              <a:rPr lang="cs-CZ" b="1" i="1" dirty="0" err="1" smtClean="0"/>
              <a:t>paumistr</a:t>
            </a:r>
            <a:r>
              <a:rPr lang="cs-CZ" b="1" i="1" dirty="0" smtClean="0"/>
              <a:t> </a:t>
            </a:r>
            <a:r>
              <a:rPr lang="cs-CZ" dirty="0" smtClean="0"/>
              <a:t>- stavitel, častý výskyt v pramenech 16. století, označení </a:t>
            </a:r>
            <a:r>
              <a:rPr lang="en-US" dirty="0" smtClean="0"/>
              <a:t>I </a:t>
            </a:r>
            <a:r>
              <a:rPr lang="cs-CZ" dirty="0" smtClean="0"/>
              <a:t>pro </a:t>
            </a:r>
            <a:r>
              <a:rPr lang="cs-CZ" dirty="0" smtClean="0"/>
              <a:t>navrhujícího </a:t>
            </a:r>
            <a:r>
              <a:rPr lang="cs-CZ" dirty="0" smtClean="0"/>
              <a:t>stavitele</a:t>
            </a:r>
            <a:endParaRPr lang="en-US" dirty="0" smtClean="0"/>
          </a:p>
          <a:p>
            <a:r>
              <a:rPr lang="cs-CZ" b="1" i="1" dirty="0" err="1" smtClean="0"/>
              <a:t>pausuperintendant</a:t>
            </a:r>
            <a:endParaRPr lang="en-US" dirty="0" smtClean="0"/>
          </a:p>
          <a:p>
            <a:r>
              <a:rPr lang="cs-CZ" b="1" i="1" dirty="0" err="1" smtClean="0"/>
              <a:t>Maurermeister</a:t>
            </a:r>
            <a:endParaRPr lang="en-US" b="1" i="1" dirty="0" smtClean="0"/>
          </a:p>
          <a:p>
            <a:r>
              <a:rPr lang="cs-CZ" b="1" i="1" dirty="0" err="1" smtClean="0"/>
              <a:t>dynchéř</a:t>
            </a:r>
            <a:r>
              <a:rPr lang="cs-CZ" b="1" i="1" dirty="0" smtClean="0"/>
              <a:t> (</a:t>
            </a:r>
            <a:r>
              <a:rPr lang="cs-CZ" b="1" i="1" dirty="0" err="1" smtClean="0"/>
              <a:t>karbéř</a:t>
            </a:r>
            <a:r>
              <a:rPr lang="cs-CZ" b="1" i="1" dirty="0" smtClean="0"/>
              <a:t>, </a:t>
            </a:r>
            <a:r>
              <a:rPr lang="cs-CZ" b="1" i="1" dirty="0" err="1" smtClean="0"/>
              <a:t>dynchovat</a:t>
            </a:r>
            <a:r>
              <a:rPr lang="cs-CZ" b="1" i="1" dirty="0" smtClean="0"/>
              <a:t>) </a:t>
            </a:r>
            <a:r>
              <a:rPr lang="cs-CZ" dirty="0" smtClean="0"/>
              <a:t>- zednický tovaryš, někdy i zednický mistr, ale vždy v podřízeném </a:t>
            </a:r>
            <a:r>
              <a:rPr lang="cs-CZ" dirty="0" smtClean="0"/>
              <a:t>postavení</a:t>
            </a:r>
            <a:endParaRPr lang="en-US" dirty="0" smtClean="0"/>
          </a:p>
          <a:p>
            <a:r>
              <a:rPr lang="cs-CZ" b="1" i="1" dirty="0" err="1" smtClean="0"/>
              <a:t>lepaři</a:t>
            </a:r>
            <a:r>
              <a:rPr lang="cs-CZ" b="1" i="1" dirty="0" smtClean="0"/>
              <a:t>, hlinomazi, </a:t>
            </a:r>
            <a:r>
              <a:rPr lang="cs-CZ" b="1" i="1" dirty="0" err="1" smtClean="0"/>
              <a:t>hlináci</a:t>
            </a:r>
            <a:r>
              <a:rPr lang="cs-CZ" b="1" i="1" dirty="0" smtClean="0"/>
              <a:t> </a:t>
            </a:r>
            <a:r>
              <a:rPr lang="cs-CZ" dirty="0" smtClean="0"/>
              <a:t>- zedníci nižší kategorie</a:t>
            </a:r>
          </a:p>
          <a:p>
            <a:r>
              <a:rPr lang="cs-CZ" b="1" i="1" dirty="0" smtClean="0"/>
              <a:t>kameník (</a:t>
            </a:r>
            <a:r>
              <a:rPr lang="cs-CZ" b="1" i="1" dirty="0" err="1" smtClean="0"/>
              <a:t>steimetzer</a:t>
            </a:r>
            <a:r>
              <a:rPr lang="cs-CZ" b="1" i="1" dirty="0" smtClean="0"/>
              <a:t>, </a:t>
            </a:r>
            <a:r>
              <a:rPr lang="cs-CZ" b="1" i="1" dirty="0" err="1" smtClean="0"/>
              <a:t>štamecar</a:t>
            </a:r>
            <a:r>
              <a:rPr lang="cs-CZ" dirty="0" smtClean="0"/>
              <a:t>)</a:t>
            </a:r>
            <a:endParaRPr lang="en-US" dirty="0" smtClean="0"/>
          </a:p>
          <a:p>
            <a:r>
              <a:rPr lang="cs-CZ" b="1" i="1" dirty="0" err="1" smtClean="0"/>
              <a:t>Kalkschneider</a:t>
            </a:r>
            <a:r>
              <a:rPr lang="cs-CZ" b="1" i="1" dirty="0" smtClean="0"/>
              <a:t> (</a:t>
            </a:r>
            <a:r>
              <a:rPr lang="cs-CZ" b="1" i="1" dirty="0" err="1" smtClean="0"/>
              <a:t>Pasyrerer</a:t>
            </a:r>
            <a:r>
              <a:rPr lang="cs-CZ" b="1" i="1" dirty="0" smtClean="0"/>
              <a:t>, </a:t>
            </a:r>
            <a:r>
              <a:rPr lang="cs-CZ" b="1" i="1" dirty="0" err="1" smtClean="0"/>
              <a:t>Stucator</a:t>
            </a:r>
            <a:r>
              <a:rPr lang="cs-CZ" b="1" i="1" dirty="0" smtClean="0"/>
              <a:t>)-  </a:t>
            </a:r>
            <a:r>
              <a:rPr lang="cs-CZ" dirty="0" smtClean="0"/>
              <a:t>zpracovatel vápna, ale </a:t>
            </a:r>
            <a:r>
              <a:rPr lang="cs-CZ" dirty="0" smtClean="0"/>
              <a:t>i </a:t>
            </a:r>
            <a:r>
              <a:rPr lang="cs-CZ" dirty="0" smtClean="0"/>
              <a:t>štukatér, nejen </a:t>
            </a:r>
            <a:r>
              <a:rPr lang="cs-CZ" dirty="0" smtClean="0"/>
              <a:t>odlévané </a:t>
            </a:r>
            <a:r>
              <a:rPr lang="cs-CZ" dirty="0" smtClean="0"/>
              <a:t>podle forem, ale zvl. cenné ruční </a:t>
            </a:r>
            <a:r>
              <a:rPr lang="cs-CZ" dirty="0" smtClean="0"/>
              <a:t>dořezávání</a:t>
            </a:r>
            <a:endParaRPr lang="en-US" dirty="0" smtClean="0"/>
          </a:p>
          <a:p>
            <a:endParaRPr lang="en-US" dirty="0" smtClean="0"/>
          </a:p>
          <a:p>
            <a:pPr hangingPunct="0"/>
            <a:r>
              <a:rPr lang="cs-CZ" b="1" i="1" dirty="0" err="1" smtClean="0"/>
              <a:t>Poden</a:t>
            </a:r>
            <a:r>
              <a:rPr lang="cs-CZ" b="1" i="1" dirty="0" smtClean="0"/>
              <a:t>, </a:t>
            </a:r>
            <a:r>
              <a:rPr lang="cs-CZ" b="1" i="1" dirty="0" err="1" smtClean="0"/>
              <a:t>Boden</a:t>
            </a:r>
            <a:r>
              <a:rPr lang="cs-CZ" b="1" i="1" dirty="0" smtClean="0"/>
              <a:t> </a:t>
            </a:r>
            <a:r>
              <a:rPr lang="cs-CZ" dirty="0" smtClean="0"/>
              <a:t>- nejen podlaha či půda, ale jakákoliv větší plocha zdi v místnosti, většinou strop (klenutý i plochý)</a:t>
            </a:r>
          </a:p>
          <a:p>
            <a:pPr hangingPunct="0"/>
            <a:r>
              <a:rPr lang="cs-CZ" b="1" i="1" dirty="0" smtClean="0"/>
              <a:t> </a:t>
            </a:r>
            <a:r>
              <a:rPr lang="cs-CZ" b="1" i="1" dirty="0" smtClean="0"/>
              <a:t>sklepení </a:t>
            </a:r>
            <a:r>
              <a:rPr lang="en-US" dirty="0" smtClean="0"/>
              <a:t>-</a:t>
            </a:r>
            <a:r>
              <a:rPr lang="cs-CZ" b="1" i="1" dirty="0" smtClean="0"/>
              <a:t> </a:t>
            </a:r>
            <a:r>
              <a:rPr lang="cs-CZ" dirty="0" smtClean="0"/>
              <a:t>klenba</a:t>
            </a:r>
          </a:p>
          <a:p>
            <a:pPr hangingPunct="0"/>
            <a:r>
              <a:rPr lang="cs-CZ" b="1" i="1" dirty="0" smtClean="0"/>
              <a:t> </a:t>
            </a:r>
            <a:r>
              <a:rPr lang="cs-CZ" b="1" i="1" dirty="0" smtClean="0"/>
              <a:t>kuklice </a:t>
            </a:r>
            <a:r>
              <a:rPr lang="en-US" dirty="0" smtClean="0"/>
              <a:t>-</a:t>
            </a:r>
            <a:r>
              <a:rPr lang="cs-CZ" dirty="0" smtClean="0"/>
              <a:t> </a:t>
            </a:r>
            <a:r>
              <a:rPr lang="cs-CZ" dirty="0" smtClean="0"/>
              <a:t>luneta</a:t>
            </a:r>
          </a:p>
          <a:p>
            <a:pPr hangingPunct="0"/>
            <a:r>
              <a:rPr lang="cs-CZ" dirty="0" smtClean="0"/>
              <a:t> </a:t>
            </a:r>
            <a:r>
              <a:rPr lang="cs-CZ" b="1" i="1" dirty="0" smtClean="0"/>
              <a:t>pavlač </a:t>
            </a:r>
            <a:r>
              <a:rPr lang="en-US" dirty="0" smtClean="0"/>
              <a:t>-</a:t>
            </a:r>
            <a:r>
              <a:rPr lang="cs-CZ" b="1" i="1" dirty="0" smtClean="0"/>
              <a:t> </a:t>
            </a:r>
            <a:r>
              <a:rPr lang="cs-CZ" dirty="0" smtClean="0"/>
              <a:t>arkáda</a:t>
            </a:r>
          </a:p>
          <a:p>
            <a:endParaRPr lang="cs-CZ" dirty="0" smtClean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00034" y="642918"/>
            <a:ext cx="7772400" cy="1470025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857232"/>
            <a:ext cx="7648629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Vstup do cechu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formule :</a:t>
            </a:r>
            <a:r>
              <a:rPr lang="cs-CZ" i="1" dirty="0" smtClean="0"/>
              <a:t>Vaše Milosti páni starší cechmistři, Vaši Milosti </a:t>
            </a:r>
            <a:r>
              <a:rPr lang="cs-CZ" i="1" dirty="0" smtClean="0"/>
              <a:t>páni </a:t>
            </a:r>
            <a:r>
              <a:rPr lang="cs-CZ" i="1" dirty="0" smtClean="0"/>
              <a:t>mistři </a:t>
            </a:r>
            <a:r>
              <a:rPr lang="cs-CZ" i="1" dirty="0" err="1" smtClean="0"/>
              <a:t>všickni</a:t>
            </a:r>
            <a:r>
              <a:rPr lang="cs-CZ" i="1" dirty="0" smtClean="0"/>
              <a:t>, z tohoto předstoupení, </a:t>
            </a:r>
            <a:r>
              <a:rPr lang="cs-CZ" i="1" dirty="0" err="1" smtClean="0"/>
              <a:t>kteréhožte</a:t>
            </a:r>
            <a:r>
              <a:rPr lang="cs-CZ" i="1" dirty="0" smtClean="0"/>
              <a:t> jste mi ráčili </a:t>
            </a:r>
            <a:r>
              <a:rPr lang="cs-CZ" i="1" dirty="0" err="1" smtClean="0"/>
              <a:t>popřáti</a:t>
            </a:r>
            <a:r>
              <a:rPr lang="cs-CZ" i="1" dirty="0" smtClean="0"/>
              <a:t>, se vší náležitou uctivostí děkuji, přitom </a:t>
            </a:r>
            <a:r>
              <a:rPr lang="cs-CZ" i="1" dirty="0" err="1" smtClean="0"/>
              <a:t>Vaších</a:t>
            </a:r>
            <a:r>
              <a:rPr lang="cs-CZ" i="1" dirty="0" smtClean="0"/>
              <a:t> Milostí prosím pro pána Boha, Matku boží a všecky svaté, abyste mně živnosti </a:t>
            </a:r>
            <a:r>
              <a:rPr lang="cs-CZ" i="1" dirty="0" err="1" smtClean="0"/>
              <a:t>přáti</a:t>
            </a:r>
            <a:r>
              <a:rPr lang="cs-CZ" i="1" dirty="0" smtClean="0"/>
              <a:t> </a:t>
            </a:r>
            <a:r>
              <a:rPr lang="cs-CZ" i="1" dirty="0" smtClean="0"/>
              <a:t>ráčili a mne za mistra do pořádku přijali, já připovídám úřad, právo starobylé obyčeje, </a:t>
            </a:r>
            <a:r>
              <a:rPr lang="cs-CZ" i="1" dirty="0" err="1" smtClean="0"/>
              <a:t>tejnost</a:t>
            </a:r>
            <a:r>
              <a:rPr lang="cs-CZ" i="1" dirty="0" smtClean="0"/>
              <a:t> řemesla </a:t>
            </a:r>
            <a:r>
              <a:rPr lang="cs-CZ" i="1" dirty="0" err="1" smtClean="0"/>
              <a:t>zachovati</a:t>
            </a:r>
            <a:r>
              <a:rPr lang="cs-CZ" i="1" dirty="0" smtClean="0"/>
              <a:t>, předně pánem Bohem a Milostmi Vašimi se </a:t>
            </a:r>
            <a:r>
              <a:rPr lang="cs-CZ" i="1" dirty="0" err="1" smtClean="0"/>
              <a:t>říditi</a:t>
            </a:r>
            <a:r>
              <a:rPr lang="cs-CZ" i="1" dirty="0" smtClean="0"/>
              <a:t>, při to Vašich Milostí za laskavou odpověď žádám</a:t>
            </a:r>
            <a:endParaRPr lang="cs-CZ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800" b="1" dirty="0" smtClean="0"/>
              <a:t>Hospodářsko-řemeslná situace v českých zemích raného novověku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sz="2800" u="sng" dirty="0" smtClean="0"/>
              <a:t>Obecné dělení trhů, na kterých cechy </a:t>
            </a:r>
            <a:r>
              <a:rPr lang="cs-CZ" sz="2800" u="sng" dirty="0" smtClean="0"/>
              <a:t>pracovaly:</a:t>
            </a:r>
          </a:p>
          <a:p>
            <a:r>
              <a:rPr lang="cs-CZ" sz="2800" dirty="0" smtClean="0"/>
              <a:t>Zemský</a:t>
            </a:r>
          </a:p>
          <a:p>
            <a:r>
              <a:rPr lang="cs-CZ" sz="2800" dirty="0" smtClean="0"/>
              <a:t>Zahraniční</a:t>
            </a:r>
          </a:p>
          <a:p>
            <a:r>
              <a:rPr lang="cs-CZ" sz="2800" dirty="0" smtClean="0"/>
              <a:t>Dominikální</a:t>
            </a:r>
          </a:p>
          <a:p>
            <a:pPr>
              <a:buNone/>
            </a:pPr>
            <a:r>
              <a:rPr lang="cs-CZ" sz="2800" u="sng" dirty="0" smtClean="0"/>
              <a:t>Města</a:t>
            </a:r>
          </a:p>
          <a:p>
            <a:r>
              <a:rPr lang="cs-CZ" sz="2800" dirty="0" smtClean="0"/>
              <a:t>Spotřební</a:t>
            </a:r>
          </a:p>
          <a:p>
            <a:r>
              <a:rPr lang="cs-CZ" sz="2800" dirty="0" smtClean="0"/>
              <a:t>Řemeslnická</a:t>
            </a:r>
          </a:p>
          <a:p>
            <a:r>
              <a:rPr lang="cs-CZ" sz="2800" dirty="0" smtClean="0"/>
              <a:t>Exportní</a:t>
            </a:r>
          </a:p>
          <a:p>
            <a:endParaRPr lang="cs-CZ" sz="2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200" dirty="0" smtClean="0"/>
              <a:t>Artikule cechu (</a:t>
            </a:r>
            <a:r>
              <a:rPr lang="cs-CZ" sz="3200" dirty="0" err="1" smtClean="0"/>
              <a:t>kroječi</a:t>
            </a:r>
            <a:r>
              <a:rPr lang="cs-CZ" sz="3200" dirty="0" smtClean="0"/>
              <a:t> sukna, Olomouc, 1712)</a:t>
            </a:r>
            <a:endParaRPr lang="cs-CZ" sz="32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643050"/>
            <a:ext cx="3045329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785926"/>
            <a:ext cx="3148394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1522</Words>
  <Application>Microsoft Office PowerPoint</Application>
  <PresentationFormat>Předvádění na obrazovce (4:3)</PresentationFormat>
  <Paragraphs>110</Paragraphs>
  <Slides>55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55</vt:i4>
      </vt:variant>
    </vt:vector>
  </HeadingPairs>
  <TitlesOfParts>
    <vt:vector size="56" baseType="lpstr">
      <vt:lpstr>Motiv sady Office</vt:lpstr>
      <vt:lpstr>Cechy a „umělecká“ tvorba ve městech raného novověku</vt:lpstr>
      <vt:lpstr>Snímek 2</vt:lpstr>
      <vt:lpstr>Snímek 3</vt:lpstr>
      <vt:lpstr>Snímek 4</vt:lpstr>
      <vt:lpstr>Snímek 5</vt:lpstr>
      <vt:lpstr>Snímek 6</vt:lpstr>
      <vt:lpstr>Vstup do cechu</vt:lpstr>
      <vt:lpstr>Hospodářsko-řemeslná situace v českých zemích raného novověku</vt:lpstr>
      <vt:lpstr>Artikule cechu (kroječi sukna, Olomouc, 1712)</vt:lpstr>
      <vt:lpstr>Zápisné knihy cechů </vt:lpstr>
      <vt:lpstr>Tovaryšský list</vt:lpstr>
      <vt:lpstr>Snímek 12</vt:lpstr>
      <vt:lpstr>Stavební řemesla</vt:lpstr>
      <vt:lpstr>ukázání řemesla - mistrovský kus</vt:lpstr>
      <vt:lpstr>Snímek 15</vt:lpstr>
      <vt:lpstr>Mistrovský kus zedníka – návrh jednopatrového měšťanského domu na nepravidelné parcele, poč. 19. století</vt:lpstr>
      <vt:lpstr>Snímek 17</vt:lpstr>
      <vt:lpstr>Tesaři</vt:lpstr>
      <vt:lpstr>Snímek 19</vt:lpstr>
      <vt:lpstr>slemeno vaznice pozednice vazební trám krokev námětek hambalek</vt:lpstr>
      <vt:lpstr>Plán mistrovského kusu stolaře, 1796</vt:lpstr>
      <vt:lpstr>Mistrovské kusy – projekty ? Josef Stabel v Olomouci</vt:lpstr>
      <vt:lpstr>Konvolut mistrovských kreseb – projektů architektur Josef Stabl, před 1750 Papír, kolorovaná perokresba SOkAO, sign. M VIII /5 (1–9)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Cechovní památky pražského malířského cechu Krumplíři – Pohřební štít NM sládků, 1600</vt:lpstr>
      <vt:lpstr>Snímek 34</vt:lpstr>
      <vt:lpstr>Přípravné kresby, modela, ricorda Olomoucký barokní orloj</vt:lpstr>
      <vt:lpstr>Jan Kryštof Handke,  Jaroslav ze Šternberka, před bitvou s Tatary, Kolem 1728, Ricordo nástěnné malby v kapli Božího Těla v olomouckém konviktu, Olej, plátno; 100×70 cm, Královská kanonie premonstrátů na Strahově</vt:lpstr>
      <vt:lpstr> Petr Brandl, přípravná kresba, 1702; F. A. Scheffler, skica, 1728; Anonym, návrh oltáře, 1730</vt:lpstr>
      <vt:lpstr>Snímek 38</vt:lpstr>
      <vt:lpstr>Oltář sv. Pavlíny u sv. Mořice v Olomouci</vt:lpstr>
      <vt:lpstr>Snímek 40</vt:lpstr>
      <vt:lpstr>Snímek 41</vt:lpstr>
      <vt:lpstr>Snímek 42</vt:lpstr>
      <vt:lpstr>Paul Decker st., Neues Groteschgen-Werk vor Goldschmidt, Glaßschneider und andere Kunstler. Nurnberg, kolem 1720    Simon Kunstmann, Kalich, kolem 1700, zlacene střibro, drahe   kameny, email. Řimskokatolicka farnost Senice na Hane.</vt:lpstr>
      <vt:lpstr>Cechovní památky  Pohár ševcovského cechu p o polovině 17. století  Pohár cechu olomouckých pekařů s vítací číškou , 1745 </vt:lpstr>
      <vt:lpstr>Uvítací pohár řeznického cechu, 1700  Uvítací pohár kominického cechu, 1690</vt:lpstr>
      <vt:lpstr>Štítky – poháry, řetězy</vt:lpstr>
      <vt:lpstr>Pamětní kniha střeleckého bratrstva v Olomouci, 1738 (F. Sattler, štítky členů)</vt:lpstr>
      <vt:lpstr>Snímek 48</vt:lpstr>
      <vt:lpstr>Pečetidla</vt:lpstr>
      <vt:lpstr>Cechovní truhlice</vt:lpstr>
      <vt:lpstr>Rituální předměty – zednická cechovní lžíce a poháry</vt:lpstr>
      <vt:lpstr>Pohřební štíty (cech stolařů v Olomouci, 17. století)</vt:lpstr>
      <vt:lpstr>Italové – Vlachové – něm. Welscher</vt:lpstr>
      <vt:lpstr>„Italská“ stavební praxe</vt:lpstr>
      <vt:lpstr>Snímek 55</vt:lpstr>
    </vt:vector>
  </TitlesOfParts>
  <Company>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Cechy a „umělecká“ tvorba ve městech raného novověku</dc:title>
  <dc:creator>Name</dc:creator>
  <cp:lastModifiedBy>Name</cp:lastModifiedBy>
  <cp:revision>5</cp:revision>
  <dcterms:created xsi:type="dcterms:W3CDTF">2012-03-26T14:29:53Z</dcterms:created>
  <dcterms:modified xsi:type="dcterms:W3CDTF">2012-04-02T08:46:10Z</dcterms:modified>
</cp:coreProperties>
</file>