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68481F-7832-4692-A1B0-66781AC6EA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0CAB831-78D3-4C56-B1F6-6AF16D7307CD}" type="datetimeFigureOut">
              <a:rPr lang="cs-CZ" smtClean="0"/>
              <a:pPr/>
              <a:t>21.4.2012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gram.cz/findInSection.do?sectionId=1115&amp;categoryId=1161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worldreporter.com/2012/04/hungarian-president-pal-schmitt.html" TargetMode="External"/><Relationship Id="rId2" Type="http://schemas.openxmlformats.org/officeDocument/2006/relationships/hyperlink" Target="http://www.infogram.cz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eskatelevize.cz/ct24/regiony/jihomoravsky-kraj/119385-onderkova-zaverecna-prace-na-vs-nevyhovuje-kriteriim/" TargetMode="External"/><Relationship Id="rId4" Type="http://schemas.openxmlformats.org/officeDocument/2006/relationships/hyperlink" Target="http://www.stern.de/politik/deutschland/guttenbergs-plagiatsaffaere-der-unbewusste-minister-karl-theodor-1658360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worldreporter.com/2012/04/hungarian-president-pal-schmitt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rn.de/politik/deutschland/guttenbergs-plagiatsaffaere-der-unbewusste-minister-karl-theodor-1658360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ct24/regiony/jihomoravsky-kraj/119385-onderkova-zaverecna-prace-na-vs-nevyhovuje-kriteriim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osoba/79563" TargetMode="External"/><Relationship Id="rId2" Type="http://schemas.openxmlformats.org/officeDocument/2006/relationships/hyperlink" Target="https://is.muni.cz/auth/osoba/152930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>
                <a:solidFill>
                  <a:schemeClr val="tx1"/>
                </a:solidFill>
                <a:effectLst/>
              </a:rPr>
              <a:t>ETBB29 Psaní odborných textů v 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>etnologii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						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Jana Virágová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u="sng" dirty="0">
                <a:solidFill>
                  <a:schemeClr val="tx1"/>
                </a:solidFill>
              </a:rPr>
              <a:t/>
            </a:r>
            <a:br>
              <a:rPr lang="cs-CZ" u="sng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6151" y="908720"/>
            <a:ext cx="7316289" cy="2016224"/>
          </a:xfrm>
        </p:spPr>
        <p:txBody>
          <a:bodyPr>
            <a:noAutofit/>
          </a:bodyPr>
          <a:lstStyle/>
          <a:p>
            <a:r>
              <a:rPr lang="cs-CZ" sz="4400" b="1" dirty="0" smtClean="0">
                <a:solidFill>
                  <a:schemeClr val="accent1">
                    <a:lumMod val="75000"/>
                  </a:schemeClr>
                </a:solidFill>
              </a:rPr>
              <a:t>Kritická analýza </a:t>
            </a:r>
          </a:p>
          <a:p>
            <a:r>
              <a:rPr lang="cs-CZ" sz="4400" b="1" dirty="0" smtClean="0">
                <a:solidFill>
                  <a:schemeClr val="accent1">
                    <a:lumMod val="75000"/>
                  </a:schemeClr>
                </a:solidFill>
              </a:rPr>
              <a:t>etnologických textů</a:t>
            </a:r>
            <a:endParaRPr lang="cs-CZ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D:\Users\163109\Desktop\IT Gramotnost\OPVK_MU_blac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37710"/>
            <a:ext cx="5904656" cy="102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35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043608" y="1267485"/>
            <a:ext cx="7408525" cy="5133316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effectLst/>
              </a:rPr>
              <a:t>- přesná kopie originálu 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>(opsat doslova, různé typy písma, závorky, pomlčky, uvozovky, zkratky, chyby…)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- celá pasáž v uvozovkách, za nimi odkaz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- citát odsadit, použít menší písmo, bez uvozovek, s odkazem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- pokud chceme my něco zvýraznit – upozornění 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>(do závorky napsat, čím se liší citát od originálu, iniciály)</a:t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- vypuštěná slova, věty nahradit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…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- přidaná slova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      , </a:t>
            </a:r>
            <a:r>
              <a:rPr lang="en-US" sz="2400" dirty="0" err="1" smtClean="0">
                <a:solidFill>
                  <a:schemeClr val="tx1"/>
                </a:solidFill>
                <a:effectLst/>
              </a:rPr>
              <a:t>pozn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.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/>
              </a:rPr>
              <a:t>a</a:t>
            </a:r>
            <a:r>
              <a:rPr lang="en-US" sz="2400" dirty="0" err="1" smtClean="0">
                <a:solidFill>
                  <a:schemeClr val="tx1"/>
                </a:solidFill>
                <a:effectLst/>
              </a:rPr>
              <a:t>ut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.] </a:t>
            </a:r>
            <a:endParaRPr lang="cs-CZ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accent1">
                    <a:lumMod val="75000"/>
                  </a:schemeClr>
                </a:solidFill>
              </a:rPr>
              <a:t>Citace</a:t>
            </a:r>
            <a:endParaRPr lang="cs-CZ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16152" y="1267484"/>
            <a:ext cx="7235981" cy="5590515"/>
          </a:xfrm>
        </p:spPr>
        <p:txBody>
          <a:bodyPr/>
          <a:lstStyle/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- kratší (delší) než původní text</a:t>
            </a:r>
            <a:br>
              <a:rPr lang="cs-CZ" sz="2600" dirty="0" smtClean="0">
                <a:solidFill>
                  <a:schemeClr val="tx1"/>
                </a:solidFill>
                <a:effectLst/>
              </a:rPr>
            </a:br>
            <a:r>
              <a:rPr lang="cs-CZ" sz="2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b="0" dirty="0" smtClean="0">
                <a:solidFill>
                  <a:schemeClr val="tx1"/>
                </a:solidFill>
                <a:effectLst/>
              </a:rPr>
              <a:t> a) 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parafráze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původního textu - využijeme myšlenky jiného autora, ale formulujeme je vlastními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slovy</a:t>
            </a:r>
            <a:br>
              <a:rPr lang="cs-CZ" sz="2600" b="0" dirty="0" smtClean="0">
                <a:solidFill>
                  <a:schemeClr val="tx1"/>
                </a:solidFill>
                <a:effectLst/>
              </a:rPr>
            </a:br>
            <a:r>
              <a:rPr lang="cs-CZ" sz="2600" b="0" dirty="0" smtClean="0">
                <a:solidFill>
                  <a:schemeClr val="tx1"/>
                </a:solidFill>
                <a:effectLst/>
              </a:rPr>
              <a:t>		+ odkázat na zdroj</a:t>
            </a:r>
            <a:br>
              <a:rPr lang="cs-CZ" sz="2600" b="0" dirty="0" smtClean="0">
                <a:solidFill>
                  <a:schemeClr val="tx1"/>
                </a:solidFill>
                <a:effectLst/>
              </a:rPr>
            </a:br>
            <a:r>
              <a:rPr lang="cs-CZ" sz="26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600" b="0" dirty="0" smtClean="0">
                <a:solidFill>
                  <a:schemeClr val="tx1"/>
                </a:solidFill>
                <a:effectLst/>
              </a:rPr>
            </a:br>
            <a:r>
              <a:rPr lang="cs-CZ" sz="2600" b="0" dirty="0" smtClean="0">
                <a:solidFill>
                  <a:schemeClr val="tx1"/>
                </a:solidFill>
                <a:effectLst/>
              </a:rPr>
              <a:t> b) 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využití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parafráze s vloženými doslovnými citacemi - využijeme myšlenky jiného autora, ale formulujeme je vlastními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slovy; v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textu použijeme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též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části originálních vět, tyto části však vždy uvádíme v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>uvozovkách</a:t>
            </a:r>
            <a:br>
              <a:rPr lang="cs-CZ" sz="2600" b="0" dirty="0" smtClean="0">
                <a:solidFill>
                  <a:schemeClr val="tx1"/>
                </a:solidFill>
                <a:effectLst/>
              </a:rPr>
            </a:br>
            <a:r>
              <a:rPr lang="cs-CZ" sz="2600" b="0" dirty="0" smtClean="0">
                <a:solidFill>
                  <a:schemeClr val="tx1"/>
                </a:solidFill>
                <a:effectLst/>
              </a:rPr>
              <a:t>		 + odkázat na zdroj</a:t>
            </a:r>
            <a:br>
              <a:rPr lang="cs-CZ" sz="2600" b="0" dirty="0" smtClean="0">
                <a:solidFill>
                  <a:schemeClr val="tx1"/>
                </a:solidFill>
                <a:effectLst/>
              </a:rPr>
            </a:br>
            <a:r>
              <a:rPr lang="cs-CZ" sz="26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600" b="0" dirty="0" smtClean="0">
                <a:solidFill>
                  <a:schemeClr val="tx1"/>
                </a:solidFill>
                <a:effectLst/>
              </a:rPr>
            </a:br>
            <a:r>
              <a:rPr lang="cs-CZ" sz="2000" b="0" dirty="0" smtClean="0">
                <a:solidFill>
                  <a:schemeClr val="tx1"/>
                </a:solidFill>
                <a:effectLst/>
              </a:rPr>
              <a:t>blíže viz </a:t>
            </a:r>
            <a:r>
              <a:rPr lang="cs-CZ" sz="26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600" b="0" dirty="0" smtClean="0">
                <a:solidFill>
                  <a:schemeClr val="tx1"/>
                </a:solidFill>
                <a:effectLst/>
              </a:rPr>
            </a:br>
            <a:r>
              <a:rPr lang="cs-CZ" sz="1400" dirty="0" smtClean="0">
                <a:effectLst/>
                <a:hlinkClick r:id="rId2"/>
              </a:rPr>
              <a:t>http</a:t>
            </a:r>
            <a:r>
              <a:rPr lang="cs-CZ" sz="1400" dirty="0" smtClean="0">
                <a:effectLst/>
                <a:hlinkClick r:id="rId2"/>
              </a:rPr>
              <a:t>://www.</a:t>
            </a:r>
            <a:r>
              <a:rPr lang="cs-CZ" sz="1400" dirty="0" err="1" smtClean="0">
                <a:effectLst/>
                <a:hlinkClick r:id="rId2"/>
              </a:rPr>
              <a:t>infogram.cz</a:t>
            </a:r>
            <a:r>
              <a:rPr lang="cs-CZ" sz="1400" dirty="0" smtClean="0">
                <a:effectLst/>
                <a:hlinkClick r:id="rId2"/>
              </a:rPr>
              <a:t>/</a:t>
            </a:r>
            <a:r>
              <a:rPr lang="cs-CZ" sz="1400" dirty="0" err="1" smtClean="0">
                <a:effectLst/>
                <a:hlinkClick r:id="rId2"/>
              </a:rPr>
              <a:t>findInSection.do</a:t>
            </a:r>
            <a:r>
              <a:rPr lang="cs-CZ" sz="1400" dirty="0" smtClean="0">
                <a:effectLst/>
                <a:hlinkClick r:id="rId2"/>
              </a:rPr>
              <a:t>?</a:t>
            </a:r>
            <a:r>
              <a:rPr lang="cs-CZ" sz="1400" dirty="0" err="1" smtClean="0">
                <a:effectLst/>
                <a:hlinkClick r:id="rId2"/>
              </a:rPr>
              <a:t>sectionId</a:t>
            </a:r>
            <a:r>
              <a:rPr lang="cs-CZ" sz="1400" dirty="0" smtClean="0">
                <a:effectLst/>
                <a:hlinkClick r:id="rId2"/>
              </a:rPr>
              <a:t>=1115&amp;</a:t>
            </a:r>
            <a:r>
              <a:rPr lang="cs-CZ" sz="1400" dirty="0" err="1" smtClean="0">
                <a:effectLst/>
                <a:hlinkClick r:id="rId2"/>
              </a:rPr>
              <a:t>categoryId</a:t>
            </a:r>
            <a:r>
              <a:rPr lang="cs-CZ" sz="1400" dirty="0" smtClean="0">
                <a:effectLst/>
                <a:hlinkClick r:id="rId2"/>
              </a:rPr>
              <a:t>=1161</a:t>
            </a:r>
            <a:endParaRPr lang="cs-CZ" sz="1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Parafráze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927848" cy="5133316"/>
          </a:xfrm>
        </p:spPr>
        <p:txBody>
          <a:bodyPr/>
          <a:lstStyle/>
          <a:p>
            <a:r>
              <a:rPr lang="cs-CZ" sz="3600" dirty="0" smtClean="0">
                <a:solidFill>
                  <a:schemeClr val="tx1"/>
                </a:solidFill>
                <a:effectLst/>
              </a:rPr>
              <a:t>- citovat z původního textu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- přebírat citáty uvedené v pracích jiných autorů, pokud originál není k dispozici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- citování cizojazyčné literatury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(originální znění – každý překlad je interpretace), český kvalitní překlad</a:t>
            </a:r>
            <a:endParaRPr lang="cs-CZ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Další zásady citování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  <a:effectLst/>
              </a:rPr>
              <a:t>- všechny zdroje, ze kterých autor čerpal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! umělé zvyšování citačních indexů autorů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! umělé rozšiřování seznamu výčtem všech titulů, které se problematikou zabývají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! neuvádět nečtené tituly</a:t>
            </a:r>
            <a:endParaRPr lang="cs-CZ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Seznam literatury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480533" cy="6048672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effectLst/>
              </a:rPr>
              <a:t>Poznámky pod čarou:</a:t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>1, citované dílo</a:t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>2, podrobnější komentování, vysvětlování, rozvedení určité myšlenky nebo jevu, další literatura</a:t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>3, odkaz na předcházející či následující část práce</a:t>
            </a:r>
            <a:r>
              <a:rPr lang="cs-CZ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>citační norma</a:t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</a:rPr>
              <a:t>- pomocí číslice, horní index</a:t>
            </a:r>
            <a:br>
              <a:rPr lang="cs-CZ" sz="28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x anglosaský způsob citování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[</a:t>
            </a:r>
            <a:r>
              <a:rPr lang="cs-CZ" sz="2400" dirty="0" err="1" smtClean="0">
                <a:solidFill>
                  <a:schemeClr val="tx1"/>
                </a:solidFill>
                <a:effectLst/>
              </a:rPr>
              <a:t>Eco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 1997: 210-211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]</a:t>
            </a:r>
            <a:endParaRPr lang="cs-CZ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Poznámkový a odkazový aparát</a:t>
            </a:r>
            <a:endParaRPr lang="cs-CZ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971600" y="1267485"/>
            <a:ext cx="7480533" cy="5133316"/>
          </a:xfrm>
        </p:spPr>
        <p:txBody>
          <a:bodyPr/>
          <a:lstStyle/>
          <a:p>
            <a:r>
              <a:rPr lang="cs-CZ" sz="3600" dirty="0" smtClean="0">
                <a:solidFill>
                  <a:schemeClr val="tx1"/>
                </a:solidFill>
                <a:effectLst/>
              </a:rPr>
              <a:t>- správné, přesné, úplné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- </a:t>
            </a:r>
            <a:r>
              <a:rPr lang="cs-CZ" sz="3600" dirty="0" smtClean="0">
                <a:solidFill>
                  <a:schemeClr val="tx1"/>
                </a:solidFill>
                <a:effectLst/>
              </a:rPr>
              <a:t>j</a:t>
            </a:r>
            <a:r>
              <a:rPr lang="cs-CZ" sz="3600" dirty="0" smtClean="0">
                <a:solidFill>
                  <a:schemeClr val="tx1"/>
                </a:solidFill>
                <a:effectLst/>
              </a:rPr>
              <a:t>ednotně upravené 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více děl od jednoho autora: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- abecední řazení 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		(první písmeno názvu díla)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- chronologické řazení </a:t>
            </a:r>
            <a:br>
              <a:rPr lang="cs-CZ" sz="3600" dirty="0" smtClean="0">
                <a:solidFill>
                  <a:schemeClr val="tx1"/>
                </a:solidFill>
                <a:effectLst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</a:rPr>
              <a:t>		(rok vydání)</a:t>
            </a:r>
            <a:endParaRPr lang="cs-CZ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Bibliografické údaje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43608" y="1267484"/>
            <a:ext cx="8100392" cy="5590515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  <a:effectLst/>
              </a:rPr>
              <a:t>Struktura: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oslovení posluchačů…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představení se…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úvod, uvedení tématu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jádro, hlavní myšlenky, teze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závěr, shrnutí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poděkování za pozornost, otázky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	odlišnosti dle příležitosti: 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	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>konference, přednáška….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endParaRPr lang="cs-CZ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Prezentace výzkumných závěrů</a:t>
            </a:r>
            <a:endParaRPr lang="cs-CZ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676328" cy="5329867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  <a:effectLst/>
              </a:rPr>
              <a:t>- dodržet časový limit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napsat si body 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	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>(píšeme jinak, než mluvíme)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 - zkusit si přednést příspěvek nahlas 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prezentace v PowerPointu 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jednoduchá, přehledná, body či krátké věty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- název, základní body, jména autorů, na které navazujeme, základní tvrzení, důležité údaje, shrnutí, zdroje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endParaRPr lang="cs-CZ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Prezentace výzkumných závěrů</a:t>
            </a:r>
            <a:endParaRPr lang="cs-CZ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16152" y="620689"/>
            <a:ext cx="7927848" cy="5832648"/>
          </a:xfrm>
        </p:spPr>
        <p:txBody>
          <a:bodyPr/>
          <a:lstStyle/>
          <a:p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Šanderová, </a:t>
            </a:r>
            <a:r>
              <a:rPr lang="cs-CZ" sz="2000" b="0" dirty="0" err="1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Jadwiga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: 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Jak číst a psát odborný text ve společenských vědách.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 Praha: Sociologické nakladatelství, 2009.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</a:br>
            <a:r>
              <a:rPr lang="cs-CZ" sz="2000" b="0" dirty="0" err="1" smtClean="0">
                <a:solidFill>
                  <a:schemeClr val="tx1"/>
                </a:solidFill>
                <a:effectLst/>
                <a:latin typeface="+mn-lt"/>
              </a:rPr>
              <a:t>Shrivastava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lang="cs-CZ" sz="2000" b="0" dirty="0" err="1" smtClean="0">
                <a:solidFill>
                  <a:schemeClr val="tx1"/>
                </a:solidFill>
                <a:effectLst/>
                <a:latin typeface="+mn-lt"/>
              </a:rPr>
              <a:t>Sanskar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: </a:t>
            </a:r>
            <a:r>
              <a:rPr lang="cs-CZ" sz="2000" b="0" i="1" dirty="0" err="1" smtClean="0">
                <a:solidFill>
                  <a:schemeClr val="tx1"/>
                </a:solidFill>
                <a:effectLst/>
                <a:latin typeface="+mn-lt"/>
              </a:rPr>
              <a:t>Hungarian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 President </a:t>
            </a:r>
            <a:r>
              <a:rPr lang="cs-CZ" sz="2000" b="0" i="1" dirty="0" err="1" smtClean="0">
                <a:solidFill>
                  <a:schemeClr val="tx1"/>
                </a:solidFill>
                <a:effectLst/>
                <a:latin typeface="+mn-lt"/>
              </a:rPr>
              <a:t>Pál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b="0" i="1" dirty="0" err="1" smtClean="0">
                <a:solidFill>
                  <a:schemeClr val="tx1"/>
                </a:solidFill>
                <a:effectLst/>
                <a:latin typeface="+mn-lt"/>
              </a:rPr>
              <a:t>Schmitt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b="0" i="1" dirty="0" err="1" smtClean="0">
                <a:solidFill>
                  <a:schemeClr val="tx1"/>
                </a:solidFill>
                <a:effectLst/>
                <a:latin typeface="+mn-lt"/>
              </a:rPr>
              <a:t>Resigned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b="0" i="1" dirty="0" err="1" smtClean="0">
                <a:solidFill>
                  <a:schemeClr val="tx1"/>
                </a:solidFill>
                <a:effectLst/>
                <a:latin typeface="+mn-lt"/>
              </a:rPr>
              <a:t>Over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b="0" i="1" dirty="0" err="1" smtClean="0">
                <a:solidFill>
                  <a:schemeClr val="tx1"/>
                </a:solidFill>
                <a:effectLst/>
                <a:latin typeface="+mn-lt"/>
              </a:rPr>
              <a:t>Plagiarized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PhD. 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</a:rPr>
              <a:t>Dostupné z: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cs-CZ" sz="20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  <a:hlinkClick r:id="rId3"/>
              </a:rPr>
              <a:t>http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  <a:hlinkClick r:id="rId3"/>
              </a:rPr>
              <a:t>://www.</a:t>
            </a:r>
            <a:r>
              <a:rPr lang="cs-CZ" sz="2000" b="0" dirty="0" err="1" smtClean="0">
                <a:solidFill>
                  <a:schemeClr val="tx1"/>
                </a:solidFill>
                <a:effectLst/>
                <a:latin typeface="+mn-lt"/>
                <a:hlinkClick r:id="rId3"/>
              </a:rPr>
              <a:t>theworldreporter.com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  <a:hlinkClick r:id="rId3"/>
              </a:rPr>
              <a:t>/2012/04/</a:t>
            </a:r>
            <a:r>
              <a:rPr lang="cs-CZ" sz="2000" b="0" dirty="0" err="1" smtClean="0">
                <a:solidFill>
                  <a:schemeClr val="tx1"/>
                </a:solidFill>
                <a:effectLst/>
                <a:latin typeface="+mn-lt"/>
                <a:hlinkClick r:id="rId3"/>
              </a:rPr>
              <a:t>hungarian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  <a:hlinkClick r:id="rId3"/>
              </a:rPr>
              <a:t>-president-pal-</a:t>
            </a:r>
            <a:r>
              <a:rPr lang="cs-CZ" sz="2000" b="0" dirty="0" err="1" smtClean="0">
                <a:solidFill>
                  <a:schemeClr val="tx1"/>
                </a:solidFill>
                <a:effectLst/>
                <a:latin typeface="+mn-lt"/>
                <a:hlinkClick r:id="rId3"/>
              </a:rPr>
              <a:t>schmitt.html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</a:rPr>
              <a:t>, cit. 21. 4. 2012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</a:rPr>
              <a:t>.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</a:rPr>
              <a:t>Thomsen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  <a:t>, Frank: </a:t>
            </a:r>
            <a:r>
              <a:rPr lang="de-DE" sz="2000" i="1" dirty="0" err="1" smtClean="0">
                <a:solidFill>
                  <a:schemeClr val="tx1"/>
                </a:solidFill>
                <a:effectLst/>
                <a:latin typeface="+mn-lt"/>
              </a:rPr>
              <a:t>Guttenbergs</a:t>
            </a:r>
            <a:r>
              <a:rPr lang="de-DE" sz="2000" i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sz="2000" i="1" dirty="0" smtClean="0">
                <a:solidFill>
                  <a:schemeClr val="tx1"/>
                </a:solidFill>
                <a:effectLst/>
                <a:latin typeface="+mn-lt"/>
              </a:rPr>
              <a:t>Plagiatsaffäre</a:t>
            </a:r>
            <a:r>
              <a:rPr lang="cs-CZ" sz="2000" i="1" dirty="0" smtClean="0">
                <a:solidFill>
                  <a:schemeClr val="tx1"/>
                </a:solidFill>
                <a:effectLst/>
                <a:latin typeface="+mn-lt"/>
              </a:rPr>
              <a:t>. </a:t>
            </a:r>
            <a:r>
              <a:rPr lang="de-DE" sz="2000" b="0" i="1" dirty="0" smtClean="0">
                <a:solidFill>
                  <a:schemeClr val="tx1"/>
                </a:solidFill>
                <a:effectLst/>
                <a:latin typeface="+mn-lt"/>
              </a:rPr>
              <a:t>Der </a:t>
            </a:r>
            <a:r>
              <a:rPr lang="de-DE" sz="2000" b="0" i="1" dirty="0" smtClean="0">
                <a:solidFill>
                  <a:schemeClr val="tx1"/>
                </a:solidFill>
                <a:effectLst/>
                <a:latin typeface="+mn-lt"/>
              </a:rPr>
              <a:t>unbewusste Minister </a:t>
            </a:r>
            <a:r>
              <a:rPr lang="de-DE" sz="2000" b="0" i="1" dirty="0" smtClean="0">
                <a:solidFill>
                  <a:schemeClr val="tx1"/>
                </a:solidFill>
                <a:effectLst/>
                <a:latin typeface="+mn-lt"/>
              </a:rPr>
              <a:t>Karl-Theodor</a:t>
            </a:r>
            <a:r>
              <a:rPr lang="cs-CZ" sz="2000" b="0" i="1" dirty="0" smtClean="0">
                <a:solidFill>
                  <a:schemeClr val="tx1"/>
                </a:solidFill>
                <a:effectLst/>
                <a:latin typeface="+mn-lt"/>
              </a:rPr>
              <a:t>. </a:t>
            </a:r>
            <a:r>
              <a:rPr lang="cs-CZ" sz="2000" b="0" dirty="0" smtClean="0">
                <a:solidFill>
                  <a:schemeClr val="tx1"/>
                </a:solidFill>
                <a:effectLst/>
                <a:latin typeface="+mn-lt"/>
              </a:rPr>
              <a:t>Dostupné z:</a:t>
            </a:r>
            <a:r>
              <a:rPr lang="de-DE" sz="20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de-DE" sz="20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http://www.stern.de/politik/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deutschland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/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guttenbergs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plagiatsaffaere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-der-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unbewusste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minister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karl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theodor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4"/>
              </a:rPr>
              <a:t>-1658360.html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  <a:t>, cit. 21. 4. 2012. 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 http://www.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ceskatelevize.cz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/ct24/regiony/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jihomoravsky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-kraj/119385-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onderkova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zaverecna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prace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-na-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vs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-nevyhovuje-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kriteriim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5"/>
              </a:rPr>
              <a:t>/ 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http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://www.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infogram.cz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/</a:t>
            </a:r>
            <a:endParaRPr lang="cs-CZ" sz="20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216151" y="201703"/>
            <a:ext cx="6189583" cy="27497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Literatura a internetové odkazy</a:t>
            </a:r>
            <a:endParaRPr lang="cs-CZ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820344" cy="4537779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effectLst/>
              </a:rPr>
              <a:t>V odborném textu musíme: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1, podat úplné a konzistentní informace o využitých zdrojích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b="0" dirty="0" smtClean="0">
                <a:solidFill>
                  <a:schemeClr val="tx1"/>
                </a:solidFill>
                <a:effectLst/>
              </a:rPr>
              <a:t>(praktický důvod: ověření serióznosti zpracování zdrojů)</a:t>
            </a:r>
            <a:br>
              <a:rPr lang="cs-CZ" sz="2400" b="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2, jasně odlišit vlastní myšlenky, formulace, data od převzatých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b="0" dirty="0" smtClean="0">
                <a:solidFill>
                  <a:schemeClr val="tx1"/>
                </a:solidFill>
                <a:effectLst/>
              </a:rPr>
              <a:t>(etický důvod: nevydávat práci druhých za svou vlastní)</a:t>
            </a:r>
            <a:br>
              <a:rPr lang="cs-CZ" sz="2400" b="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3, co nejpřesněji reprodukovat použité texty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b="0" dirty="0" smtClean="0">
                <a:solidFill>
                  <a:schemeClr val="tx1"/>
                </a:solidFill>
                <a:effectLst/>
              </a:rPr>
              <a:t>(etický důvod: nepodsouvat druhým něco, co nenapsali) </a:t>
            </a:r>
            <a:endParaRPr lang="cs-CZ" sz="2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Hlavní zásady publikační etiky 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9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6152" y="1267484"/>
            <a:ext cx="7235981" cy="5590515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effectLst/>
              </a:rPr>
              <a:t>- doslovný opis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- myšlenky, názory převzaté z přednášky, besedy, soukromé diskuze s kolegou, s informátorem…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- při formulování něčí myšlenky jinými slovy, při shrnutí rozsáhlého textu…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			= odkázat </a:t>
            </a:r>
            <a:r>
              <a:rPr lang="cs-CZ" sz="2400" dirty="0">
                <a:solidFill>
                  <a:schemeClr val="tx1"/>
                </a:solidFill>
                <a:effectLst/>
              </a:rPr>
              <a:t>na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zdroj!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>
                <a:solidFill>
                  <a:schemeClr val="tx1"/>
                </a:solidFill>
                <a:effectLst/>
              </a:rPr>
              <a:t/>
            </a:r>
            <a:br>
              <a:rPr lang="cs-CZ" sz="2400" dirty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= </a:t>
            </a:r>
            <a:r>
              <a:rPr lang="cs-CZ" sz="2400" u="sng" dirty="0" smtClean="0">
                <a:solidFill>
                  <a:schemeClr val="tx1"/>
                </a:solidFill>
                <a:effectLst/>
              </a:rPr>
              <a:t>povinnost odkazu se vztahuje ke všem faktickým informacím, s výjimkou všeobecně známých faktů</a:t>
            </a:r>
            <a:br>
              <a:rPr lang="cs-CZ" sz="2400" u="sng" dirty="0" smtClean="0">
                <a:solidFill>
                  <a:schemeClr val="tx1"/>
                </a:solidFill>
                <a:effectLst/>
              </a:rPr>
            </a:br>
            <a:endParaRPr lang="cs-CZ" sz="2400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S informací je třeba zacházet jako s převzatou: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32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effectLst/>
              </a:rPr>
              <a:t>1, neoddiskutovatelné události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>- všeobecně se o nich ví, existují snadno dohledatelné doklady, významné historické události…</a:t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2, informace považované za součást všeobecného vzdělání</a:t>
            </a:r>
            <a:r>
              <a:rPr lang="cs-CZ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>- fakta vyučovaná ve všeobecných školách, informace běžně se vyskytující  v masmédiích, laických konverzacích</a:t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000" dirty="0">
                <a:solidFill>
                  <a:schemeClr val="tx1"/>
                </a:solidFill>
                <a:effectLst/>
              </a:rPr>
              <a:t/>
            </a:r>
            <a:br>
              <a:rPr lang="cs-CZ" sz="2000" dirty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3, základní poznatky oboru</a:t>
            </a:r>
            <a:r>
              <a:rPr lang="cs-CZ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>- informace uváděné v základních učebnicích</a:t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000" dirty="0">
                <a:solidFill>
                  <a:schemeClr val="tx1"/>
                </a:solidFill>
                <a:effectLst/>
              </a:rPr>
              <a:t/>
            </a:r>
            <a:br>
              <a:rPr lang="cs-CZ" sz="2000" dirty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</a:rPr>
              <a:t>			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= když si nejsme jisti, vždy citovat!</a:t>
            </a:r>
            <a:endParaRPr lang="cs-CZ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Všeobecně známá fakta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  <a:effectLst/>
              </a:rPr>
              <a:t>- není třeba citovat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>
                <a:solidFill>
                  <a:schemeClr val="tx1"/>
                </a:solidFill>
                <a:effectLst/>
              </a:rPr>
              <a:t/>
            </a:r>
            <a:br>
              <a:rPr lang="cs-CZ" sz="3200" dirty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= </a:t>
            </a:r>
            <a:r>
              <a:rPr lang="cs-CZ" sz="3200" u="sng" dirty="0" smtClean="0">
                <a:solidFill>
                  <a:schemeClr val="tx1"/>
                </a:solidFill>
                <a:effectLst/>
              </a:rPr>
              <a:t>dát si pozor, zda jsme na myšlenku přišli sami, či zda jsme ji někde četli, slyšeli</a:t>
            </a:r>
            <a:br>
              <a:rPr lang="cs-CZ" sz="3200" u="sng" dirty="0" smtClean="0">
                <a:solidFill>
                  <a:schemeClr val="tx1"/>
                </a:solidFill>
                <a:effectLst/>
              </a:rPr>
            </a:br>
            <a:r>
              <a:rPr lang="cs-CZ" sz="3200" u="sng" dirty="0">
                <a:solidFill>
                  <a:schemeClr val="tx1"/>
                </a:solidFill>
                <a:effectLst/>
              </a:rPr>
              <a:t/>
            </a:r>
            <a:br>
              <a:rPr lang="cs-CZ" sz="3200" u="sng" dirty="0">
                <a:solidFill>
                  <a:schemeClr val="tx1"/>
                </a:solidFill>
                <a:effectLst/>
              </a:rPr>
            </a:br>
            <a:r>
              <a:rPr lang="cs-CZ" sz="3200" u="sng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200" u="sng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					</a:t>
            </a:r>
            <a:r>
              <a:rPr lang="cs-CZ" sz="3200" u="sng" dirty="0" smtClean="0">
                <a:solidFill>
                  <a:schemeClr val="tx1"/>
                </a:solidFill>
                <a:effectLst/>
              </a:rPr>
              <a:t>plagiátorství!</a:t>
            </a:r>
            <a:endParaRPr lang="cs-CZ" sz="3200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216151" y="548680"/>
            <a:ext cx="6189583" cy="115212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Původní myšlenka, závěr: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20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604448" cy="2520280"/>
          </a:xfrm>
        </p:spPr>
        <p:txBody>
          <a:bodyPr/>
          <a:lstStyle/>
          <a:p>
            <a:r>
              <a:rPr lang="cs-CZ" sz="2400" dirty="0" err="1" smtClean="0"/>
              <a:t>Hungarian</a:t>
            </a:r>
            <a:r>
              <a:rPr lang="cs-CZ" sz="2400" dirty="0" smtClean="0"/>
              <a:t> President </a:t>
            </a:r>
            <a:r>
              <a:rPr lang="cs-CZ" sz="2400" dirty="0" err="1" smtClean="0"/>
              <a:t>Pál</a:t>
            </a:r>
            <a:r>
              <a:rPr lang="cs-CZ" sz="2400" dirty="0" smtClean="0"/>
              <a:t> </a:t>
            </a:r>
            <a:r>
              <a:rPr lang="cs-CZ" sz="2400" dirty="0" err="1" smtClean="0"/>
              <a:t>Schmitt</a:t>
            </a:r>
            <a:r>
              <a:rPr lang="cs-CZ" sz="2400" dirty="0" smtClean="0"/>
              <a:t> </a:t>
            </a:r>
            <a:r>
              <a:rPr lang="cs-CZ" sz="2400" dirty="0" err="1" smtClean="0"/>
              <a:t>Resigned</a:t>
            </a:r>
            <a:r>
              <a:rPr lang="cs-CZ" sz="2400" dirty="0" smtClean="0"/>
              <a:t> </a:t>
            </a:r>
            <a:r>
              <a:rPr lang="cs-CZ" sz="2400" dirty="0" err="1" smtClean="0"/>
              <a:t>Over</a:t>
            </a:r>
            <a:r>
              <a:rPr lang="cs-CZ" sz="2400" dirty="0" smtClean="0"/>
              <a:t> </a:t>
            </a:r>
            <a:r>
              <a:rPr lang="cs-CZ" sz="2400" dirty="0" err="1" smtClean="0"/>
              <a:t>Plagiarized</a:t>
            </a:r>
            <a:r>
              <a:rPr lang="cs-CZ" sz="2400" dirty="0" smtClean="0"/>
              <a:t> </a:t>
            </a:r>
            <a:r>
              <a:rPr lang="cs-CZ" sz="2400" dirty="0" smtClean="0"/>
              <a:t>PhD</a:t>
            </a:r>
            <a:endParaRPr lang="cs-CZ" sz="2400" dirty="0"/>
          </a:p>
        </p:txBody>
      </p:sp>
      <p:pic>
        <p:nvPicPr>
          <p:cNvPr id="7" name="Zástupný symbol pro obrázek 6" descr="Pal Schmit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33" r="1033"/>
          <a:stretch>
            <a:fillRect/>
          </a:stretch>
        </p:blipFill>
        <p:spPr>
          <a:xfrm>
            <a:off x="1187624" y="332656"/>
            <a:ext cx="4968552" cy="3456384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539552" y="4653136"/>
            <a:ext cx="8280920" cy="2204864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„</a:t>
            </a:r>
            <a:r>
              <a:rPr lang="en-US" sz="2400" i="1" dirty="0" smtClean="0"/>
              <a:t>The </a:t>
            </a:r>
            <a:r>
              <a:rPr lang="en-US" sz="2400" i="1" dirty="0" smtClean="0"/>
              <a:t>committee found that most of his 215-page thesis about the modern Olympic Games had been improperly copied from the work of two other authors without attribution</a:t>
            </a:r>
            <a:r>
              <a:rPr lang="en-US" sz="2400" i="1" dirty="0" smtClean="0"/>
              <a:t>.</a:t>
            </a:r>
            <a:r>
              <a:rPr lang="cs-CZ" sz="2400" i="1" dirty="0" smtClean="0"/>
              <a:t>“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Dostupné z: </a:t>
            </a:r>
            <a:r>
              <a:rPr lang="en-US" dirty="0" smtClean="0"/>
              <a:t> </a:t>
            </a:r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theworldreporter.com</a:t>
            </a:r>
            <a:r>
              <a:rPr lang="cs-CZ" dirty="0" smtClean="0">
                <a:hlinkClick r:id="rId3"/>
              </a:rPr>
              <a:t>/2012/04/</a:t>
            </a:r>
            <a:r>
              <a:rPr lang="cs-CZ" dirty="0" err="1" smtClean="0">
                <a:hlinkClick r:id="rId3"/>
              </a:rPr>
              <a:t>hungarian</a:t>
            </a:r>
            <a:r>
              <a:rPr lang="cs-CZ" dirty="0" smtClean="0">
                <a:hlinkClick r:id="rId3"/>
              </a:rPr>
              <a:t>-president-pal-</a:t>
            </a:r>
            <a:r>
              <a:rPr lang="cs-CZ" dirty="0" err="1" smtClean="0">
                <a:hlinkClick r:id="rId3"/>
              </a:rPr>
              <a:t>schmitt.html</a:t>
            </a:r>
            <a:r>
              <a:rPr lang="cs-CZ" dirty="0" smtClean="0"/>
              <a:t>, cit. 21. 4. 2012.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01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501008"/>
            <a:ext cx="7848872" cy="792088"/>
          </a:xfrm>
        </p:spPr>
        <p:txBody>
          <a:bodyPr/>
          <a:lstStyle/>
          <a:p>
            <a:r>
              <a:rPr lang="de-DE" sz="2400" dirty="0" smtClean="0"/>
              <a:t>Verteidigungsminister Karl-Theodor zu </a:t>
            </a:r>
            <a:r>
              <a:rPr lang="de-DE" sz="2400" dirty="0" err="1" smtClean="0"/>
              <a:t>Guttenberg</a:t>
            </a:r>
            <a:r>
              <a:rPr lang="de-DE" sz="2400" dirty="0" smtClean="0"/>
              <a:t> bleibt nur eins: der Rücktritt© Wolfgang </a:t>
            </a:r>
            <a:r>
              <a:rPr lang="de-DE" sz="2400" dirty="0" smtClean="0"/>
              <a:t>Kumm/DPA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pic>
        <p:nvPicPr>
          <p:cNvPr id="5" name="Zástupný symbol pro obrázek 4" descr="2702_guttenberg_kommenta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081" r="2081"/>
          <a:stretch>
            <a:fillRect/>
          </a:stretch>
        </p:blipFill>
        <p:spPr>
          <a:xfrm>
            <a:off x="1323975" y="381000"/>
            <a:ext cx="4544169" cy="3120008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23528" y="4581128"/>
            <a:ext cx="8820472" cy="1819672"/>
          </a:xfrm>
        </p:spPr>
        <p:txBody>
          <a:bodyPr>
            <a:noAutofit/>
          </a:bodyPr>
          <a:lstStyle/>
          <a:p>
            <a:r>
              <a:rPr lang="cs-CZ" sz="2400" i="1" dirty="0" smtClean="0"/>
              <a:t>„</a:t>
            </a:r>
            <a:r>
              <a:rPr lang="de-DE" sz="2400" i="1" dirty="0" smtClean="0"/>
              <a:t>Nach </a:t>
            </a:r>
            <a:r>
              <a:rPr lang="de-DE" sz="2400" i="1" dirty="0" smtClean="0"/>
              <a:t>bisherigem Erkenntnisstand sind mehr als 20 Prozent aller Textzeilen der Doktorarbeit nicht von </a:t>
            </a:r>
            <a:r>
              <a:rPr lang="de-DE" sz="2400" i="1" dirty="0" err="1" smtClean="0"/>
              <a:t>Guttenberg</a:t>
            </a:r>
            <a:r>
              <a:rPr lang="de-DE" sz="2400" i="1" dirty="0" smtClean="0"/>
              <a:t> selbst erdacht, sondern von anderen übernommen, ohne dies richtig kenntlich zu machen</a:t>
            </a:r>
            <a:r>
              <a:rPr lang="de-DE" sz="2400" i="1" dirty="0" smtClean="0"/>
              <a:t>.</a:t>
            </a:r>
            <a:r>
              <a:rPr lang="cs-CZ" sz="2400" i="1" dirty="0" smtClean="0"/>
              <a:t>“</a:t>
            </a:r>
          </a:p>
          <a:p>
            <a:endParaRPr lang="cs-CZ" i="1" dirty="0" smtClean="0"/>
          </a:p>
          <a:p>
            <a:r>
              <a:rPr lang="cs-CZ" i="1" dirty="0" smtClean="0"/>
              <a:t>Dostupné z: </a:t>
            </a:r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www.stern.de/politik/</a:t>
            </a:r>
            <a:r>
              <a:rPr lang="cs-CZ" dirty="0" err="1" smtClean="0">
                <a:hlinkClick r:id="rId3"/>
              </a:rPr>
              <a:t>deutschland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guttenbergs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plagiatsaffaere</a:t>
            </a:r>
            <a:r>
              <a:rPr lang="cs-CZ" dirty="0" smtClean="0">
                <a:hlinkClick r:id="rId3"/>
              </a:rPr>
              <a:t>-der-</a:t>
            </a:r>
            <a:r>
              <a:rPr lang="cs-CZ" dirty="0" err="1" smtClean="0">
                <a:hlinkClick r:id="rId3"/>
              </a:rPr>
              <a:t>unbewusste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minister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karl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theodor</a:t>
            </a:r>
            <a:r>
              <a:rPr lang="cs-CZ" dirty="0" smtClean="0">
                <a:hlinkClick r:id="rId3"/>
              </a:rPr>
              <a:t>-1658360.html</a:t>
            </a:r>
            <a:r>
              <a:rPr lang="cs-CZ" dirty="0" smtClean="0"/>
              <a:t>, cit. 21. 4. 2012. </a:t>
            </a:r>
            <a:endParaRPr lang="cs-CZ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476672"/>
            <a:ext cx="8676455" cy="476940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Brněnský primátor </a:t>
            </a:r>
            <a:r>
              <a:rPr lang="cs-CZ" sz="3200" b="1" dirty="0" smtClean="0"/>
              <a:t>Roman Onderka</a:t>
            </a:r>
          </a:p>
          <a:p>
            <a:r>
              <a:rPr lang="cs-CZ" sz="3200" dirty="0" smtClean="0"/>
              <a:t>Náměstkyně brněnského primátora </a:t>
            </a:r>
            <a:r>
              <a:rPr lang="cs-CZ" sz="3200" b="1" dirty="0" smtClean="0"/>
              <a:t>Jana </a:t>
            </a:r>
            <a:r>
              <a:rPr lang="cs-CZ" sz="3200" b="1" dirty="0" err="1" smtClean="0"/>
              <a:t>Bohuňovská</a:t>
            </a:r>
            <a:endParaRPr lang="cs-CZ" sz="3200" b="1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i="1" dirty="0" smtClean="0"/>
              <a:t>„Onderkova </a:t>
            </a:r>
            <a:r>
              <a:rPr lang="cs-CZ" i="1" dirty="0" smtClean="0"/>
              <a:t>závěrečná práce na VŠ nevyhovuje </a:t>
            </a:r>
            <a:r>
              <a:rPr lang="cs-CZ" i="1" dirty="0" smtClean="0"/>
              <a:t>kritériím“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800" b="1" dirty="0" smtClean="0"/>
              <a:t>Viz</a:t>
            </a:r>
            <a:endParaRPr lang="cs-CZ" sz="2800" b="1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257800"/>
            <a:ext cx="8062664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 http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://www.</a:t>
            </a:r>
            <a:r>
              <a:rPr lang="cs-CZ" sz="3200" dirty="0" err="1" smtClean="0">
                <a:solidFill>
                  <a:schemeClr val="tx1"/>
                </a:solidFill>
                <a:effectLst/>
                <a:hlinkClick r:id="rId2"/>
              </a:rPr>
              <a:t>ceskatelevize.cz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/ct24/regiony/</a:t>
            </a:r>
            <a:r>
              <a:rPr lang="cs-CZ" sz="3200" dirty="0" err="1" smtClean="0">
                <a:solidFill>
                  <a:schemeClr val="tx1"/>
                </a:solidFill>
                <a:effectLst/>
                <a:hlinkClick r:id="rId2"/>
              </a:rPr>
              <a:t>jihomoravsky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-kraj/119385-</a:t>
            </a:r>
            <a:r>
              <a:rPr lang="cs-CZ" sz="3200" dirty="0" err="1" smtClean="0">
                <a:solidFill>
                  <a:schemeClr val="tx1"/>
                </a:solidFill>
                <a:effectLst/>
                <a:hlinkClick r:id="rId2"/>
              </a:rPr>
              <a:t>onderkova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-</a:t>
            </a:r>
            <a:r>
              <a:rPr lang="cs-CZ" sz="3200" dirty="0" err="1" smtClean="0">
                <a:solidFill>
                  <a:schemeClr val="tx1"/>
                </a:solidFill>
                <a:effectLst/>
                <a:hlinkClick r:id="rId2"/>
              </a:rPr>
              <a:t>zaverecna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-</a:t>
            </a:r>
            <a:r>
              <a:rPr lang="cs-CZ" sz="3200" dirty="0" err="1" smtClean="0">
                <a:solidFill>
                  <a:schemeClr val="tx1"/>
                </a:solidFill>
                <a:effectLst/>
                <a:hlinkClick r:id="rId2"/>
              </a:rPr>
              <a:t>prace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-na-</a:t>
            </a:r>
            <a:r>
              <a:rPr lang="cs-CZ" sz="3200" dirty="0" err="1" smtClean="0">
                <a:solidFill>
                  <a:schemeClr val="tx1"/>
                </a:solidFill>
                <a:effectLst/>
                <a:hlinkClick r:id="rId2"/>
              </a:rPr>
              <a:t>vs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-nevyhovuje-</a:t>
            </a:r>
            <a:r>
              <a:rPr lang="cs-CZ" sz="3200" dirty="0" err="1" smtClean="0">
                <a:solidFill>
                  <a:schemeClr val="tx1"/>
                </a:solidFill>
                <a:effectLst/>
                <a:hlinkClick r:id="rId2"/>
              </a:rPr>
              <a:t>kriteriim</a:t>
            </a:r>
            <a:r>
              <a:rPr lang="cs-CZ" sz="3200" dirty="0" smtClean="0">
                <a:solidFill>
                  <a:schemeClr val="tx1"/>
                </a:solidFill>
                <a:effectLst/>
                <a:hlinkClick r:id="rId2"/>
              </a:rPr>
              <a:t>/</a:t>
            </a:r>
            <a:endParaRPr lang="cs-CZ" sz="32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600200"/>
          </a:xfrm>
        </p:spPr>
        <p:txBody>
          <a:bodyPr/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6600" b="0" dirty="0" smtClean="0">
                <a:solidFill>
                  <a:schemeClr val="tx1"/>
                </a:solidFill>
                <a:effectLst/>
              </a:rPr>
              <a:t>MU</a:t>
            </a:r>
            <a:r>
              <a:rPr lang="cs-CZ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000" b="0" dirty="0" smtClean="0">
                <a:solidFill>
                  <a:schemeClr val="tx1"/>
                </a:solidFill>
                <a:effectLst/>
              </a:rPr>
            </a:br>
            <a:r>
              <a:rPr lang="cs-CZ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000" b="0" dirty="0" smtClean="0">
                <a:solidFill>
                  <a:schemeClr val="tx1"/>
                </a:solidFill>
                <a:effectLst/>
              </a:rPr>
            </a:br>
            <a:r>
              <a:rPr lang="cs-CZ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000" b="0" dirty="0" smtClean="0">
                <a:solidFill>
                  <a:schemeClr val="tx1"/>
                </a:solidFill>
                <a:effectLst/>
              </a:rPr>
            </a:br>
            <a:r>
              <a:rPr lang="fr-FR" sz="4000" b="0" dirty="0" smtClean="0">
                <a:solidFill>
                  <a:schemeClr val="tx1"/>
                </a:solidFill>
                <a:effectLst/>
              </a:rPr>
              <a:t>Bc</a:t>
            </a:r>
            <a:r>
              <a:rPr lang="fr-FR" sz="4000" b="0" dirty="0" smtClean="0">
                <a:solidFill>
                  <a:schemeClr val="tx1"/>
                </a:solidFill>
                <a:effectLst/>
              </a:rPr>
              <a:t>. Marie </a:t>
            </a:r>
            <a:r>
              <a:rPr lang="fr-FR" sz="4000" b="0" dirty="0" err="1" smtClean="0">
                <a:solidFill>
                  <a:schemeClr val="tx1"/>
                </a:solidFill>
                <a:effectLst/>
              </a:rPr>
              <a:t>Tomanová</a:t>
            </a:r>
            <a:r>
              <a:rPr lang="fr-FR" sz="4000" b="0" dirty="0" smtClean="0">
                <a:solidFill>
                  <a:schemeClr val="tx1"/>
                </a:solidFill>
                <a:effectLst/>
              </a:rPr>
              <a:t>, </a:t>
            </a:r>
            <a:r>
              <a:rPr lang="fr-FR" sz="4000" b="0" dirty="0" err="1" smtClean="0">
                <a:solidFill>
                  <a:schemeClr val="tx1"/>
                </a:solidFill>
                <a:effectLst/>
                <a:hlinkClick r:id="rId2"/>
              </a:rPr>
              <a:t>učo</a:t>
            </a:r>
            <a:r>
              <a:rPr lang="fr-FR" sz="4000" b="0" dirty="0" smtClean="0">
                <a:solidFill>
                  <a:schemeClr val="tx1"/>
                </a:solidFill>
                <a:effectLst/>
                <a:hlinkClick r:id="rId2"/>
              </a:rPr>
              <a:t> </a:t>
            </a:r>
            <a:r>
              <a:rPr lang="fr-FR" sz="4000" b="0" dirty="0" smtClean="0">
                <a:solidFill>
                  <a:schemeClr val="tx1"/>
                </a:solidFill>
                <a:effectLst/>
                <a:hlinkClick r:id="rId2"/>
              </a:rPr>
              <a:t>152930</a:t>
            </a:r>
            <a:r>
              <a:rPr lang="cs-CZ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000" b="0" dirty="0" smtClean="0">
                <a:solidFill>
                  <a:schemeClr val="tx1"/>
                </a:solidFill>
                <a:effectLst/>
              </a:rPr>
            </a:br>
            <a:r>
              <a:rPr lang="fr-FR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fr-FR" sz="4000" b="0" dirty="0" smtClean="0">
                <a:solidFill>
                  <a:schemeClr val="tx1"/>
                </a:solidFill>
                <a:effectLst/>
              </a:rPr>
            </a:br>
            <a:r>
              <a:rPr lang="cs-CZ" sz="4000" b="0" dirty="0" smtClean="0">
                <a:solidFill>
                  <a:schemeClr val="tx1"/>
                </a:solidFill>
                <a:effectLst/>
              </a:rPr>
              <a:t>Mgr</a:t>
            </a:r>
            <a:r>
              <a:rPr lang="cs-CZ" sz="4000" b="0" dirty="0" smtClean="0">
                <a:solidFill>
                  <a:schemeClr val="tx1"/>
                </a:solidFill>
                <a:effectLst/>
              </a:rPr>
              <a:t>. Anna Horáková, </a:t>
            </a:r>
            <a:r>
              <a:rPr lang="cs-CZ" sz="4000" b="0" dirty="0" err="1" smtClean="0">
                <a:solidFill>
                  <a:schemeClr val="tx1"/>
                </a:solidFill>
                <a:effectLst/>
                <a:hlinkClick r:id="rId3"/>
              </a:rPr>
              <a:t>učo</a:t>
            </a:r>
            <a:r>
              <a:rPr lang="cs-CZ" sz="4000" b="0" dirty="0" smtClean="0">
                <a:solidFill>
                  <a:schemeClr val="tx1"/>
                </a:solidFill>
                <a:effectLst/>
                <a:hlinkClick r:id="rId3"/>
              </a:rPr>
              <a:t> </a:t>
            </a:r>
            <a:r>
              <a:rPr lang="cs-CZ" sz="4000" b="0" dirty="0" smtClean="0">
                <a:solidFill>
                  <a:schemeClr val="tx1"/>
                </a:solidFill>
                <a:effectLst/>
                <a:hlinkClick r:id="rId3"/>
              </a:rPr>
              <a:t>79563</a:t>
            </a:r>
            <a:r>
              <a:rPr lang="cs-CZ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000" b="0" dirty="0" smtClean="0">
                <a:solidFill>
                  <a:schemeClr val="tx1"/>
                </a:solidFill>
                <a:effectLst/>
              </a:rPr>
            </a:br>
            <a:r>
              <a:rPr lang="cs-CZ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000" b="0" dirty="0" smtClean="0">
                <a:solidFill>
                  <a:schemeClr val="tx1"/>
                </a:solidFill>
                <a:effectLst/>
              </a:rPr>
            </a:br>
            <a:r>
              <a:rPr lang="cs-CZ" sz="4000" b="0" dirty="0" smtClean="0">
                <a:solidFill>
                  <a:schemeClr val="tx1"/>
                </a:solidFill>
                <a:effectLst/>
              </a:rPr>
              <a:t>…</a:t>
            </a: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TC101859868[[fn=Teplo]]</Template>
  <TotalTime>342</TotalTime>
  <Words>253</Words>
  <Application>Microsoft Office PowerPoint</Application>
  <PresentationFormat>Předvádění na obrazovce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Thermal</vt:lpstr>
      <vt:lpstr>ETBB29 Psaní odborných textů v etnologii       Jana Virágová  </vt:lpstr>
      <vt:lpstr>V odborném textu musíme:  1, podat úplné a konzistentní informace o využitých zdrojích (praktický důvod: ověření serióznosti zpracování zdrojů)  2, jasně odlišit vlastní myšlenky, formulace, data od převzatých (etický důvod: nevydávat práci druhých za svou vlastní)  3, co nejpřesněji reprodukovat použité texty (etický důvod: nepodsouvat druhým něco, co nenapsali) </vt:lpstr>
      <vt:lpstr>- doslovný opis  - myšlenky, názory převzaté z přednášky, besedy, soukromé diskuze s kolegou, s informátorem…  - při formulování něčí myšlenky jinými slovy, při shrnutí rozsáhlého textu…      = odkázat na zdroj!  = povinnost odkazu se vztahuje ke všem faktickým informacím, s výjimkou všeobecně známých faktů </vt:lpstr>
      <vt:lpstr>1, neoddiskutovatelné události - všeobecně se o nich ví, existují snadno dohledatelné doklady, významné historické události…  2, informace považované za součást všeobecného vzdělání - fakta vyučovaná ve všeobecných školách, informace běžně se vyskytující  v masmédiích, laických konverzacích  3, základní poznatky oboru - informace uváděné v základních učebnicích      = když si nejsme jisti, vždy citovat!</vt:lpstr>
      <vt:lpstr>- není třeba citovat   = dát si pozor, zda jsme na myšlenku přišli sami, či zda jsme ji někde četli, slyšeli        plagiátorství!</vt:lpstr>
      <vt:lpstr>Hungarian President Pál Schmitt Resigned Over Plagiarized PhD</vt:lpstr>
      <vt:lpstr>Verteidigungsminister Karl-Theodor zu Guttenberg bleibt nur eins: der Rücktritt© Wolfgang Kumm/DPA </vt:lpstr>
      <vt:lpstr> http://www.ceskatelevize.cz/ct24/regiony/jihomoravsky-kraj/119385-onderkova-zaverecna-prace-na-vs-nevyhovuje-kriteriim/</vt:lpstr>
      <vt:lpstr> MU   Bc. Marie Tomanová, učo 152930  Mgr. Anna Horáková, učo 79563  … </vt:lpstr>
      <vt:lpstr>- přesná kopie originálu  (opsat doslova, různé typy písma, závorky, pomlčky, uvozovky, zkratky, chyby…)  - celá pasáž v uvozovkách, za nimi odkaz  - citát odsadit, použít menší písmo, bez uvozovek, s odkazem  - pokud chceme my něco zvýraznit – upozornění  (do závorky napsat, čím se liší citát od originálu, iniciály)  - vypuštěná slova, věty nahradit […]  - přidaná slova [      , pozn. aut.] </vt:lpstr>
      <vt:lpstr>- kratší (delší) než původní text   a) parafráze původního textu - využijeme myšlenky jiného autora, ale formulujeme je vlastními slovy   + odkázat na zdroj   b) využití parafráze s vloženými doslovnými citacemi - využijeme myšlenky jiného autora, ale formulujeme je vlastními slovy; v textu použijeme též části originálních vět, tyto části však vždy uvádíme v uvozovkách    + odkázat na zdroj  blíže viz  http://www.infogram.cz/findInSection.do?sectionId=1115&amp;categoryId=1161</vt:lpstr>
      <vt:lpstr>- citovat z původního textu  - přebírat citáty uvedené v pracích jiných autorů, pokud originál není k dispozici  - citování cizojazyčné literatury (originální znění – každý překlad je interpretace), český kvalitní překlad</vt:lpstr>
      <vt:lpstr>- všechny zdroje, ze kterých autor čerpal  ! umělé zvyšování citačních indexů autorů  ! umělé rozšiřování seznamu výčtem všech titulů, které se problematikou zabývají  ! neuvádět nečtené tituly</vt:lpstr>
      <vt:lpstr>Poznámky pod čarou:  1, citované dílo  2, podrobnější komentování, vysvětlování, rozvedení určité myšlenky nebo jevu, další literatura  3, odkaz na předcházející či následující část práce  citační norma - pomocí číslice, horní index x anglosaský způsob citování [Eco 1997: 210-211]</vt:lpstr>
      <vt:lpstr>- správné, přesné, úplné - jednotně upravené   více děl od jednoho autora: - abecední řazení    (první písmeno názvu díla) - chronologické řazení    (rok vydání)</vt:lpstr>
      <vt:lpstr>Struktura: - oslovení posluchačů… - představení se… - úvod, uvedení tématu - jádro, hlavní myšlenky, teze - závěr, shrnutí - poděkování za pozornost, otázky   odlišnosti dle příležitosti:   konference, přednáška…. </vt:lpstr>
      <vt:lpstr>- dodržet časový limit - napsat si body   (píšeme jinak, než mluvíme)  - zkusit si přednést příspěvek nahlas   prezentace v PowerPointu  - jednoduchá, přehledná, body či krátké věty - název, základní body, jména autorů, na které navazujeme, základní tvrzení, důležité údaje, shrnutí, zdroje </vt:lpstr>
      <vt:lpstr>Šanderová, Jadwiga: Jak číst a psát odborný text ve společenských vědách. Praha: Sociologické nakladatelství, 2009.  Shrivastava, Sanskar: Hungarian President Pál Schmitt Resigned Over Plagiarized PhD. Dostupné z: http://www.theworldreporter.com/2012/04/hungarian-president-pal-schmitt.html, cit. 21. 4. 2012.  Thomsen, Frank: Guttenbergs Plagiatsaffäre. Der unbewusste Minister Karl-Theodor. Dostupné z:  http://www.stern.de/politik/deutschland/guttenbergs-plagiatsaffaere-der-unbewusste-minister-karl-theodor-1658360.html, cit. 21. 4. 2012.    http://www.ceskatelevize.cz/ct24/regiony/jihomoravsky-kraj/119385-onderkova-zaverecna-prace-na-vs-nevyhovuje-kriteriim/   http://www.infogram.cz/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Virágová</dc:creator>
  <cp:lastModifiedBy>Windows User</cp:lastModifiedBy>
  <cp:revision>39</cp:revision>
  <dcterms:created xsi:type="dcterms:W3CDTF">2012-04-20T13:15:16Z</dcterms:created>
  <dcterms:modified xsi:type="dcterms:W3CDTF">2012-04-21T09:16:39Z</dcterms:modified>
</cp:coreProperties>
</file>