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0" y="-6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90313DA-ED61-44BA-8773-FD436D52DDC5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DF4BE36-31B8-4F6A-A530-176111883F7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0313DA-ED61-44BA-8773-FD436D52DDC5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4BE36-31B8-4F6A-A530-176111883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90313DA-ED61-44BA-8773-FD436D52DDC5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DF4BE36-31B8-4F6A-A530-176111883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0313DA-ED61-44BA-8773-FD436D52DDC5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4BE36-31B8-4F6A-A530-176111883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90313DA-ED61-44BA-8773-FD436D52DDC5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DF4BE36-31B8-4F6A-A530-176111883F7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0313DA-ED61-44BA-8773-FD436D52DDC5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4BE36-31B8-4F6A-A530-176111883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0313DA-ED61-44BA-8773-FD436D52DDC5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4BE36-31B8-4F6A-A530-176111883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0313DA-ED61-44BA-8773-FD436D52DDC5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4BE36-31B8-4F6A-A530-176111883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90313DA-ED61-44BA-8773-FD436D52DDC5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4BE36-31B8-4F6A-A530-176111883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0313DA-ED61-44BA-8773-FD436D52DDC5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4BE36-31B8-4F6A-A530-176111883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0313DA-ED61-44BA-8773-FD436D52DDC5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4BE36-31B8-4F6A-A530-176111883F7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90313DA-ED61-44BA-8773-FD436D52DDC5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DF4BE36-31B8-4F6A-A530-176111883F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Práce s literaturou a prameny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2065784"/>
          </a:xfrm>
        </p:spPr>
        <p:txBody>
          <a:bodyPr>
            <a:normAutofit/>
          </a:bodyPr>
          <a:lstStyle/>
          <a:p>
            <a:r>
              <a:rPr lang="cs-CZ" b="1" u="sng" dirty="0">
                <a:solidFill>
                  <a:schemeClr val="tx1"/>
                </a:solidFill>
              </a:rPr>
              <a:t>ETBB29 Psaní odborných textů v etnologii </a:t>
            </a:r>
            <a:endParaRPr lang="cs-CZ" b="1" u="sng" dirty="0" smtClean="0">
              <a:solidFill>
                <a:schemeClr val="tx1"/>
              </a:solidFill>
            </a:endParaRPr>
          </a:p>
          <a:p>
            <a:endParaRPr lang="cs-CZ" b="1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Klára </a:t>
            </a:r>
            <a:r>
              <a:rPr lang="cs-CZ" b="1" dirty="0" err="1" smtClean="0">
                <a:solidFill>
                  <a:schemeClr val="tx1"/>
                </a:solidFill>
              </a:rPr>
              <a:t>Brožovičová</a:t>
            </a:r>
            <a:endParaRPr lang="cs-CZ" b="1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5. 3. 2012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6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648072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88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Jak tedy napsat…</a:t>
            </a:r>
            <a:br>
              <a:rPr lang="cs-CZ" dirty="0" smtClean="0"/>
            </a:br>
            <a:r>
              <a:rPr lang="cs-CZ" b="1" dirty="0" smtClean="0"/>
              <a:t>Esej / </a:t>
            </a:r>
            <a:r>
              <a:rPr lang="en-US" b="1" dirty="0" smtClean="0"/>
              <a:t>Essay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Pevná struktura:</a:t>
            </a:r>
          </a:p>
          <a:p>
            <a:pPr>
              <a:buFontTx/>
              <a:buChar char="-"/>
            </a:pPr>
            <a:r>
              <a:rPr lang="cs-CZ" dirty="0" smtClean="0"/>
              <a:t>Na začátku si stanovte tezi, kterou budete obhajovat</a:t>
            </a:r>
          </a:p>
          <a:p>
            <a:pPr>
              <a:buFontTx/>
              <a:buChar char="-"/>
            </a:pPr>
            <a:r>
              <a:rPr lang="cs-CZ" dirty="0" smtClean="0"/>
              <a:t>Každý následující odstavec je uceleným argumentem – co odstavec – to argument</a:t>
            </a:r>
          </a:p>
          <a:p>
            <a:pPr>
              <a:buFontTx/>
              <a:buChar char="-"/>
            </a:pPr>
            <a:r>
              <a:rPr lang="cs-CZ" dirty="0" smtClean="0"/>
              <a:t>Na závěr: shrnutí všech argumentů a </a:t>
            </a:r>
            <a:r>
              <a:rPr lang="cs-CZ" dirty="0"/>
              <a:t>o</a:t>
            </a:r>
            <a:r>
              <a:rPr lang="cs-CZ" dirty="0" smtClean="0"/>
              <a:t>bhájení teze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29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cs-CZ" b="1" dirty="0"/>
              <a:t>Jak se zorientovat v odborné </a:t>
            </a:r>
            <a:r>
              <a:rPr lang="cs-CZ" b="1" dirty="0" smtClean="0"/>
              <a:t>literatuře??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 flipH="1">
            <a:off x="395536" y="5479182"/>
            <a:ext cx="576064" cy="97655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16832"/>
            <a:ext cx="3619500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02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Získávání nových informací</a:t>
            </a:r>
            <a:br>
              <a:rPr lang="cs-CZ" dirty="0" smtClean="0"/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u="sng" dirty="0" smtClean="0"/>
              <a:t>Útvary odborných textů:</a:t>
            </a:r>
          </a:p>
          <a:p>
            <a:pPr lvl="0">
              <a:buFontTx/>
              <a:buChar char="-"/>
            </a:pPr>
            <a:r>
              <a:rPr lang="cs-CZ" dirty="0" smtClean="0"/>
              <a:t>ANOTACE - </a:t>
            </a:r>
            <a:r>
              <a:rPr lang="cs-CZ" dirty="0"/>
              <a:t>úsporný způsob informací – autor, práce, nakladatel, vyobrazení, rok </a:t>
            </a:r>
            <a:r>
              <a:rPr lang="cs-CZ" dirty="0" smtClean="0"/>
              <a:t>vydání</a:t>
            </a:r>
          </a:p>
          <a:p>
            <a:pPr lvl="0">
              <a:buFontTx/>
              <a:buChar char="-"/>
            </a:pPr>
            <a:r>
              <a:rPr lang="cs-CZ" dirty="0" smtClean="0"/>
              <a:t>ABSTRAKT - </a:t>
            </a:r>
            <a:r>
              <a:rPr lang="cs-CZ" dirty="0"/>
              <a:t>stručná charakteristika, identifikuje problém a charakterizuje </a:t>
            </a:r>
            <a:r>
              <a:rPr lang="cs-CZ" dirty="0" smtClean="0"/>
              <a:t>závěry</a:t>
            </a:r>
          </a:p>
          <a:p>
            <a:pPr lvl="0">
              <a:buFontTx/>
              <a:buChar char="-"/>
            </a:pPr>
            <a:r>
              <a:rPr lang="cs-CZ" dirty="0" smtClean="0"/>
              <a:t>RECENZE – zhodnocení díla</a:t>
            </a:r>
          </a:p>
          <a:p>
            <a:pPr lvl="0">
              <a:buFontTx/>
              <a:buChar char="-"/>
            </a:pPr>
            <a:endParaRPr lang="cs-CZ" dirty="0"/>
          </a:p>
          <a:p>
            <a:pPr lvl="0">
              <a:buFontTx/>
              <a:buChar char="-"/>
            </a:pPr>
            <a:r>
              <a:rPr lang="cs-CZ" b="1" dirty="0"/>
              <a:t>Otázka: v jakých časopisech najdete recenze v oboru etnologie?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81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na seznam literatury??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Uvádíme </a:t>
            </a:r>
            <a:r>
              <a:rPr lang="cs-CZ" u="sng" dirty="0" smtClean="0"/>
              <a:t>všechny</a:t>
            </a:r>
            <a:r>
              <a:rPr lang="cs-CZ" dirty="0" smtClean="0"/>
              <a:t> zdroje, ze kterých je čerpáno</a:t>
            </a:r>
          </a:p>
          <a:p>
            <a:pPr lvl="0">
              <a:buFontTx/>
              <a:buChar char="-"/>
            </a:pPr>
            <a:endParaRPr lang="cs-CZ" dirty="0" smtClean="0"/>
          </a:p>
          <a:p>
            <a:pPr lvl="0">
              <a:buFontTx/>
              <a:buChar char="-"/>
            </a:pPr>
            <a:r>
              <a:rPr lang="cs-CZ" dirty="0" smtClean="0"/>
              <a:t>Nenafukovat </a:t>
            </a:r>
            <a:r>
              <a:rPr lang="cs-CZ" dirty="0"/>
              <a:t>seznam literatury (dobrý nástroj je rejstřík)</a:t>
            </a:r>
            <a:endParaRPr lang="en-US" dirty="0"/>
          </a:p>
          <a:p>
            <a:pPr>
              <a:buFontTx/>
              <a:buChar char="-"/>
            </a:pPr>
            <a:endParaRPr lang="cs-CZ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5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Jak citovat…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7643192" cy="3024336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en-US" dirty="0"/>
              <a:t>KOTLER, Philip a Gary ARMSTRONG. </a:t>
            </a:r>
            <a:r>
              <a:rPr lang="en-US" i="1" dirty="0"/>
              <a:t>Principles of Marketing</a:t>
            </a:r>
            <a:r>
              <a:rPr lang="en-US" dirty="0"/>
              <a:t>. 9th ed. New Jersey: Prentice-Hall, 2001. ISBN 0-13-029368-7.</a:t>
            </a:r>
          </a:p>
          <a:p>
            <a:pPr marL="0" indent="0">
              <a:buNone/>
            </a:pPr>
            <a:endParaRPr lang="cs-CZ" dirty="0" smtClean="0"/>
          </a:p>
          <a:p>
            <a:pPr marL="0" lvl="0" indent="0">
              <a:buNone/>
            </a:pPr>
            <a:r>
              <a:rPr lang="en-US" dirty="0" err="1"/>
              <a:t>Definice</a:t>
            </a:r>
            <a:r>
              <a:rPr lang="en-US" dirty="0"/>
              <a:t> </a:t>
            </a:r>
            <a:r>
              <a:rPr lang="en-US" dirty="0" err="1"/>
              <a:t>druhů</a:t>
            </a:r>
            <a:r>
              <a:rPr lang="en-US" dirty="0"/>
              <a:t> </a:t>
            </a:r>
            <a:r>
              <a:rPr lang="en-US" dirty="0" err="1"/>
              <a:t>výsledků</a:t>
            </a:r>
            <a:r>
              <a:rPr lang="en-US" dirty="0"/>
              <a:t> </a:t>
            </a:r>
            <a:r>
              <a:rPr lang="en-US" dirty="0" err="1"/>
              <a:t>výzkumu</a:t>
            </a:r>
            <a:r>
              <a:rPr lang="en-US" dirty="0"/>
              <a:t>, </a:t>
            </a:r>
            <a:r>
              <a:rPr lang="en-US" dirty="0" err="1"/>
              <a:t>vývoje</a:t>
            </a:r>
            <a:r>
              <a:rPr lang="en-US" dirty="0"/>
              <a:t> a </a:t>
            </a:r>
            <a:r>
              <a:rPr lang="en-US" dirty="0" err="1"/>
              <a:t>inovací</a:t>
            </a:r>
            <a:r>
              <a:rPr lang="en-US" dirty="0"/>
              <a:t>. </a:t>
            </a:r>
            <a:r>
              <a:rPr lang="en-US" i="1" dirty="0" err="1"/>
              <a:t>Výzkum</a:t>
            </a:r>
            <a:r>
              <a:rPr lang="en-US" i="1" dirty="0"/>
              <a:t> a </a:t>
            </a:r>
            <a:r>
              <a:rPr lang="en-US" i="1" dirty="0" err="1"/>
              <a:t>vývoj</a:t>
            </a:r>
            <a:r>
              <a:rPr lang="en-US" i="1" dirty="0"/>
              <a:t> </a:t>
            </a:r>
            <a:r>
              <a:rPr lang="en-US" i="1" dirty="0" err="1" smtClean="0"/>
              <a:t>České</a:t>
            </a:r>
            <a:r>
              <a:rPr lang="cs-CZ" dirty="0" smtClean="0"/>
              <a:t> </a:t>
            </a:r>
            <a:r>
              <a:rPr lang="en-US" i="1" dirty="0" err="1" smtClean="0"/>
              <a:t>republice</a:t>
            </a:r>
            <a:r>
              <a:rPr lang="en-US" i="1" dirty="0" smtClean="0"/>
              <a:t> </a:t>
            </a:r>
            <a:r>
              <a:rPr lang="en-US" dirty="0"/>
              <a:t>[online]. </a:t>
            </a:r>
            <a:r>
              <a:rPr lang="en-US" dirty="0" err="1"/>
              <a:t>Rada</a:t>
            </a:r>
            <a:r>
              <a:rPr lang="en-US" dirty="0"/>
              <a:t> pro </a:t>
            </a:r>
            <a:r>
              <a:rPr lang="en-US" dirty="0" err="1"/>
              <a:t>výzkum</a:t>
            </a:r>
            <a:r>
              <a:rPr lang="en-US" dirty="0"/>
              <a:t>, </a:t>
            </a:r>
            <a:r>
              <a:rPr lang="en-US" dirty="0" err="1"/>
              <a:t>vývoj</a:t>
            </a:r>
            <a:r>
              <a:rPr lang="en-US" dirty="0"/>
              <a:t> a </a:t>
            </a:r>
            <a:r>
              <a:rPr lang="en-US" dirty="0" err="1"/>
              <a:t>inovace</a:t>
            </a:r>
            <a:r>
              <a:rPr lang="en-US" dirty="0"/>
              <a:t>, ©2011. </a:t>
            </a:r>
            <a:r>
              <a:rPr lang="en-US" dirty="0" err="1" smtClean="0"/>
              <a:t>Poslední</a:t>
            </a:r>
            <a:r>
              <a:rPr lang="cs-CZ" dirty="0" smtClean="0"/>
              <a:t> </a:t>
            </a:r>
            <a:r>
              <a:rPr lang="en-US" dirty="0" err="1" smtClean="0"/>
              <a:t>změna</a:t>
            </a:r>
            <a:r>
              <a:rPr lang="en-US" dirty="0" smtClean="0"/>
              <a:t> </a:t>
            </a:r>
            <a:r>
              <a:rPr lang="en-US" dirty="0"/>
              <a:t>19.01.2011 09:54 [cit. 27.7.2011]. </a:t>
            </a:r>
            <a:r>
              <a:rPr lang="en-US" dirty="0" err="1"/>
              <a:t>Dostupné</a:t>
            </a:r>
            <a:r>
              <a:rPr lang="en-US" dirty="0"/>
              <a:t> </a:t>
            </a:r>
            <a:r>
              <a:rPr lang="en-US" dirty="0">
                <a:solidFill>
                  <a:srgbClr val="002060"/>
                </a:solidFill>
              </a:rPr>
              <a:t>http://www.vyzkum.cz/FrontClanek.aspx?idsekce=29415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en-US" dirty="0" err="1" smtClean="0"/>
              <a:t>Zemský</a:t>
            </a:r>
            <a:r>
              <a:rPr lang="en-US" dirty="0" smtClean="0"/>
              <a:t> </a:t>
            </a:r>
            <a:r>
              <a:rPr lang="en-US" dirty="0" err="1"/>
              <a:t>archiv</a:t>
            </a:r>
            <a:r>
              <a:rPr lang="en-US" dirty="0"/>
              <a:t> v </a:t>
            </a:r>
            <a:r>
              <a:rPr lang="en-US" dirty="0" err="1"/>
              <a:t>Opavě</a:t>
            </a:r>
            <a:r>
              <a:rPr lang="en-US" dirty="0"/>
              <a:t> – </a:t>
            </a:r>
            <a:r>
              <a:rPr lang="en-US" dirty="0" err="1"/>
              <a:t>Státní</a:t>
            </a:r>
            <a:r>
              <a:rPr lang="en-US" dirty="0"/>
              <a:t> </a:t>
            </a:r>
            <a:r>
              <a:rPr lang="en-US" dirty="0" err="1"/>
              <a:t>okresní</a:t>
            </a:r>
            <a:r>
              <a:rPr lang="en-US" dirty="0"/>
              <a:t> </a:t>
            </a:r>
            <a:r>
              <a:rPr lang="en-US" dirty="0" err="1"/>
              <a:t>archiv</a:t>
            </a:r>
            <a:r>
              <a:rPr lang="en-US" dirty="0"/>
              <a:t> Olomouc, fond </a:t>
            </a:r>
            <a:r>
              <a:rPr lang="en-US" dirty="0" err="1"/>
              <a:t>Archiv</a:t>
            </a:r>
            <a:r>
              <a:rPr lang="en-US" dirty="0"/>
              <a:t> </a:t>
            </a:r>
            <a:r>
              <a:rPr lang="en-US" dirty="0" err="1"/>
              <a:t>města</a:t>
            </a:r>
            <a:r>
              <a:rPr lang="en-US" dirty="0"/>
              <a:t> </a:t>
            </a:r>
            <a:r>
              <a:rPr lang="en-US" dirty="0" err="1"/>
              <a:t>Olomouce</a:t>
            </a:r>
            <a:r>
              <a:rPr lang="en-US" dirty="0"/>
              <a:t>, </a:t>
            </a:r>
            <a:r>
              <a:rPr lang="en-US" dirty="0" err="1"/>
              <a:t>Listiny</a:t>
            </a:r>
            <a:r>
              <a:rPr lang="en-US" dirty="0"/>
              <a:t>, inv. č. 1 z 13. </a:t>
            </a:r>
            <a:r>
              <a:rPr lang="en-US" dirty="0" err="1"/>
              <a:t>října</a:t>
            </a:r>
            <a:r>
              <a:rPr lang="en-US" dirty="0"/>
              <a:t> 1261, u </a:t>
            </a:r>
            <a:r>
              <a:rPr lang="en-US" dirty="0" err="1"/>
              <a:t>Jihlavy</a:t>
            </a:r>
            <a:endParaRPr 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611560" y="5441170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C</a:t>
            </a:r>
            <a:r>
              <a:rPr lang="pt-BR" b="1" dirty="0" smtClean="0"/>
              <a:t>itační norma ČSN ISO 690:2011</a:t>
            </a:r>
            <a:endParaRPr lang="cs-CZ" b="1" dirty="0" smtClean="0"/>
          </a:p>
          <a:p>
            <a:r>
              <a:rPr lang="pt-BR" b="1" dirty="0" smtClean="0"/>
              <a:t>http://www.infogram.cz/article.do?articleId=2632</a:t>
            </a:r>
            <a:endParaRPr lang="cs-CZ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1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Na co jsme zvyklí…</a:t>
            </a:r>
            <a:br>
              <a:rPr lang="cs-CZ" dirty="0" smtClean="0"/>
            </a:br>
            <a:r>
              <a:rPr lang="cs-CZ" b="1" dirty="0" smtClean="0"/>
              <a:t>Rozdíl mezi odborným textem a učebnicí</a:t>
            </a:r>
            <a:br>
              <a:rPr lang="cs-CZ" b="1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Učebnice: </a:t>
            </a:r>
          </a:p>
          <a:p>
            <a:pPr lvl="1">
              <a:buFontTx/>
              <a:buChar char="-"/>
            </a:pPr>
            <a:r>
              <a:rPr lang="cs-CZ" dirty="0" smtClean="0"/>
              <a:t>logické </a:t>
            </a:r>
            <a:r>
              <a:rPr lang="cs-CZ" dirty="0"/>
              <a:t>řazení informací </a:t>
            </a:r>
            <a:endParaRPr lang="cs-CZ" dirty="0" smtClean="0"/>
          </a:p>
          <a:p>
            <a:pPr lvl="1">
              <a:buFontTx/>
              <a:buChar char="-"/>
            </a:pPr>
            <a:r>
              <a:rPr lang="cs-CZ" dirty="0"/>
              <a:t>text k zapamatování zvýrazněn </a:t>
            </a:r>
            <a:endParaRPr lang="cs-CZ" dirty="0" smtClean="0"/>
          </a:p>
          <a:p>
            <a:pPr lvl="1">
              <a:buFontTx/>
              <a:buChar char="-"/>
            </a:pPr>
            <a:r>
              <a:rPr lang="cs-CZ" dirty="0"/>
              <a:t>„návod k použití</a:t>
            </a:r>
            <a:r>
              <a:rPr lang="cs-CZ" dirty="0" smtClean="0"/>
              <a:t>“</a:t>
            </a:r>
          </a:p>
          <a:p>
            <a:pPr lvl="1">
              <a:buFontTx/>
              <a:buChar char="-"/>
            </a:pPr>
            <a:r>
              <a:rPr lang="cs-CZ" dirty="0"/>
              <a:t>didaktické cíle </a:t>
            </a:r>
            <a:endParaRPr lang="cs-CZ" dirty="0" smtClean="0"/>
          </a:p>
          <a:p>
            <a:pPr lvl="1">
              <a:buFontTx/>
              <a:buChar char="-"/>
            </a:pPr>
            <a:r>
              <a:rPr lang="cs-CZ" dirty="0"/>
              <a:t>přehlednost a systematičnosti </a:t>
            </a:r>
            <a:endParaRPr lang="cs-CZ" dirty="0" smtClean="0"/>
          </a:p>
          <a:p>
            <a:pPr lvl="1">
              <a:buFontTx/>
              <a:buChar char="-"/>
            </a:pPr>
            <a:r>
              <a:rPr lang="cs-CZ" dirty="0"/>
              <a:t>názornost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67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Na co jsme zvyklí…</a:t>
            </a:r>
            <a:br>
              <a:rPr lang="cs-CZ" dirty="0" smtClean="0"/>
            </a:br>
            <a:r>
              <a:rPr lang="cs-CZ" b="1" dirty="0" smtClean="0"/>
              <a:t>Rozdíl mezi odborným textem a učebnicí</a:t>
            </a:r>
            <a:br>
              <a:rPr lang="cs-CZ" b="1" dirty="0" smtClean="0"/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888432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Odborný text:</a:t>
            </a:r>
          </a:p>
          <a:p>
            <a:pPr lvl="1">
              <a:buFontTx/>
              <a:buChar char="-"/>
            </a:pPr>
            <a:r>
              <a:rPr lang="cs-CZ" dirty="0" smtClean="0"/>
              <a:t>terminologická nejednoznačnost</a:t>
            </a:r>
          </a:p>
          <a:p>
            <a:pPr lvl="1">
              <a:buFontTx/>
              <a:buChar char="-"/>
            </a:pPr>
            <a:r>
              <a:rPr lang="cs-CZ" dirty="0"/>
              <a:t>prostředník komunikace mezi </a:t>
            </a:r>
            <a:r>
              <a:rPr lang="cs-CZ" dirty="0" smtClean="0"/>
              <a:t>odborníky</a:t>
            </a:r>
          </a:p>
          <a:p>
            <a:pPr lvl="1">
              <a:buFontTx/>
              <a:buChar char="-"/>
            </a:pPr>
            <a:r>
              <a:rPr lang="cs-CZ" dirty="0"/>
              <a:t>předpokládají poučeného </a:t>
            </a:r>
            <a:r>
              <a:rPr lang="cs-CZ" dirty="0" smtClean="0"/>
              <a:t>čtenáře</a:t>
            </a:r>
          </a:p>
          <a:p>
            <a:pPr lvl="1">
              <a:buFontTx/>
              <a:buChar char="-"/>
            </a:pPr>
            <a:r>
              <a:rPr lang="cs-CZ" dirty="0"/>
              <a:t>zprávy o výzkumech a jejich </a:t>
            </a:r>
            <a:r>
              <a:rPr lang="cs-CZ" dirty="0" smtClean="0"/>
              <a:t>výsledcích</a:t>
            </a:r>
          </a:p>
          <a:p>
            <a:pPr lvl="1">
              <a:buFontTx/>
              <a:buChar char="-"/>
            </a:pPr>
            <a:r>
              <a:rPr lang="cs-CZ" dirty="0"/>
              <a:t>čtivost se odvíjí od stylu autora</a:t>
            </a:r>
            <a:endParaRPr lang="en-US" dirty="0"/>
          </a:p>
          <a:p>
            <a:pPr lvl="1">
              <a:buFontTx/>
              <a:buChar char="-"/>
            </a:pPr>
            <a:r>
              <a:rPr lang="cs-CZ" dirty="0"/>
              <a:t>autor může vycházet z různých koncepcí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15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6688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Žánry odborných textů</a:t>
            </a:r>
            <a:br>
              <a:rPr lang="cs-CZ" dirty="0" smtClean="0"/>
            </a:br>
            <a:r>
              <a:rPr lang="cs-CZ" dirty="0" smtClean="0"/>
              <a:t>Dělení podle originality informací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7427168" cy="3705275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cs-CZ" b="1" dirty="0" smtClean="0"/>
              <a:t>Původní dokument</a:t>
            </a:r>
            <a:r>
              <a:rPr lang="cs-CZ" dirty="0" smtClean="0"/>
              <a:t>- zcela nové informace</a:t>
            </a:r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r>
              <a:rPr lang="cs-CZ" b="1" dirty="0" smtClean="0"/>
              <a:t>Sumarizační </a:t>
            </a:r>
            <a:r>
              <a:rPr lang="cs-CZ" b="1" dirty="0"/>
              <a:t>dokument</a:t>
            </a:r>
            <a:r>
              <a:rPr lang="cs-CZ" dirty="0"/>
              <a:t> - shrnuje, uspořádává nebo zobecňuje poznatky</a:t>
            </a:r>
            <a:r>
              <a:rPr lang="cs-CZ" b="1" dirty="0"/>
              <a:t> </a:t>
            </a:r>
            <a:r>
              <a:rPr lang="cs-CZ" dirty="0"/>
              <a:t>úplně nebo z větší části převzaté z jiných dokumentů, sumarizací se vytváří</a:t>
            </a:r>
            <a:r>
              <a:rPr lang="cs-CZ" b="1" dirty="0"/>
              <a:t> </a:t>
            </a:r>
            <a:r>
              <a:rPr lang="cs-CZ" u="sng" dirty="0"/>
              <a:t>nová </a:t>
            </a:r>
            <a:r>
              <a:rPr lang="cs-CZ" u="sng" dirty="0" smtClean="0"/>
              <a:t>hodnota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r>
              <a:rPr lang="cs-CZ" b="1" dirty="0" smtClean="0"/>
              <a:t>Kompilační </a:t>
            </a:r>
            <a:r>
              <a:rPr lang="cs-CZ" b="1" dirty="0"/>
              <a:t>dokument</a:t>
            </a:r>
            <a:r>
              <a:rPr lang="cs-CZ" dirty="0"/>
              <a:t> - opakuje informace převzaté z jiných </a:t>
            </a:r>
            <a:r>
              <a:rPr lang="cs-CZ" dirty="0" smtClean="0"/>
              <a:t>dokumentů. Informace </a:t>
            </a:r>
            <a:r>
              <a:rPr lang="cs-CZ" dirty="0"/>
              <a:t>jsou však přizpůsobeny novému </a:t>
            </a:r>
            <a:r>
              <a:rPr lang="cs-CZ" dirty="0" smtClean="0"/>
              <a:t>cíli (ale </a:t>
            </a:r>
            <a:r>
              <a:rPr lang="cs-CZ" u="sng" dirty="0" smtClean="0"/>
              <a:t>bez nových hodnot</a:t>
            </a:r>
            <a:r>
              <a:rPr lang="cs-CZ" dirty="0" smtClean="0"/>
              <a:t>).</a:t>
            </a: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29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2478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Žánry odborných textů</a:t>
            </a:r>
            <a:br>
              <a:rPr lang="cs-CZ" dirty="0" smtClean="0"/>
            </a:br>
            <a:r>
              <a:rPr lang="cs-CZ" dirty="0" smtClean="0"/>
              <a:t>Dělení podle informačního záměru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7239000" cy="4106856"/>
          </a:xfrm>
        </p:spPr>
        <p:txBody>
          <a:bodyPr>
            <a:normAutofit fontScale="92500" lnSpcReduction="10000"/>
          </a:bodyPr>
          <a:lstStyle/>
          <a:p>
            <a:pPr lvl="1">
              <a:buFontTx/>
              <a:buChar char="-"/>
            </a:pPr>
            <a:r>
              <a:rPr lang="cs-CZ" b="1" dirty="0" smtClean="0"/>
              <a:t>Empirická </a:t>
            </a:r>
            <a:r>
              <a:rPr lang="cs-CZ" b="1" dirty="0"/>
              <a:t>stať</a:t>
            </a:r>
            <a:r>
              <a:rPr lang="cs-CZ" dirty="0"/>
              <a:t> </a:t>
            </a:r>
            <a:endParaRPr lang="cs-CZ" dirty="0" smtClean="0"/>
          </a:p>
          <a:p>
            <a:pPr marL="457200" lvl="1" indent="0">
              <a:buNone/>
            </a:pPr>
            <a:endParaRPr lang="cs-CZ" dirty="0"/>
          </a:p>
          <a:p>
            <a:pPr lvl="1">
              <a:buFontTx/>
              <a:buChar char="-"/>
            </a:pPr>
            <a:r>
              <a:rPr lang="cs-CZ" b="1" dirty="0" smtClean="0"/>
              <a:t>Kompilace</a:t>
            </a:r>
          </a:p>
          <a:p>
            <a:pPr marL="457200" lvl="1" indent="0">
              <a:buNone/>
            </a:pPr>
            <a:endParaRPr lang="cs-CZ" b="1" dirty="0" smtClean="0"/>
          </a:p>
          <a:p>
            <a:pPr lvl="1">
              <a:buFontTx/>
              <a:buChar char="-"/>
            </a:pPr>
            <a:r>
              <a:rPr lang="cs-CZ" b="1" dirty="0" smtClean="0"/>
              <a:t>Komparace</a:t>
            </a:r>
          </a:p>
          <a:p>
            <a:pPr marL="457200" lvl="1" indent="0">
              <a:buNone/>
            </a:pPr>
            <a:endParaRPr lang="cs-CZ" b="1" dirty="0" smtClean="0"/>
          </a:p>
          <a:p>
            <a:pPr lvl="1">
              <a:buFontTx/>
              <a:buChar char="-"/>
            </a:pPr>
            <a:r>
              <a:rPr lang="cs-CZ" b="1" dirty="0" smtClean="0"/>
              <a:t>Recenzní </a:t>
            </a:r>
            <a:r>
              <a:rPr lang="cs-CZ" b="1" dirty="0"/>
              <a:t>stať</a:t>
            </a:r>
            <a:r>
              <a:rPr lang="cs-CZ" dirty="0"/>
              <a:t> </a:t>
            </a:r>
            <a:endParaRPr lang="cs-CZ" dirty="0" smtClean="0"/>
          </a:p>
          <a:p>
            <a:pPr marL="457200" lvl="1" indent="0">
              <a:buNone/>
            </a:pPr>
            <a:endParaRPr lang="cs-CZ" dirty="0"/>
          </a:p>
          <a:p>
            <a:pPr lvl="1">
              <a:buFontTx/>
              <a:buChar char="-"/>
            </a:pPr>
            <a:r>
              <a:rPr lang="cs-CZ" b="1" dirty="0" smtClean="0"/>
              <a:t>Přehledová </a:t>
            </a:r>
            <a:r>
              <a:rPr lang="cs-CZ" b="1" dirty="0"/>
              <a:t>stať</a:t>
            </a:r>
            <a:r>
              <a:rPr lang="cs-CZ" dirty="0"/>
              <a:t> </a:t>
            </a:r>
            <a:endParaRPr lang="cs-CZ" dirty="0" smtClean="0"/>
          </a:p>
          <a:p>
            <a:pPr marL="457200" lvl="1" indent="0">
              <a:buNone/>
            </a:pPr>
            <a:endParaRPr lang="cs-CZ" dirty="0"/>
          </a:p>
          <a:p>
            <a:pPr lvl="1">
              <a:buFontTx/>
              <a:buChar char="-"/>
            </a:pPr>
            <a:r>
              <a:rPr lang="cs-CZ" b="1" dirty="0" smtClean="0"/>
              <a:t>Esej</a:t>
            </a:r>
            <a:r>
              <a:rPr lang="cs-CZ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05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Jak tedy napsat…</a:t>
            </a:r>
            <a:br>
              <a:rPr lang="cs-CZ" dirty="0" smtClean="0"/>
            </a:br>
            <a:r>
              <a:rPr lang="cs-CZ" b="1" dirty="0" smtClean="0"/>
              <a:t>Empirickou stať</a:t>
            </a:r>
            <a:br>
              <a:rPr lang="cs-CZ" b="1" dirty="0" smtClean="0"/>
            </a:b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564904"/>
            <a:ext cx="7239000" cy="3890832"/>
          </a:xfrm>
        </p:spPr>
        <p:txBody>
          <a:bodyPr/>
          <a:lstStyle/>
          <a:p>
            <a:pPr lvl="1">
              <a:buFontTx/>
              <a:buChar char="-"/>
            </a:pPr>
            <a:r>
              <a:rPr lang="cs-CZ" dirty="0" smtClean="0"/>
              <a:t>Na začátku si stanovte otázku nebo klíčový problém</a:t>
            </a:r>
          </a:p>
          <a:p>
            <a:pPr lvl="1">
              <a:buFontTx/>
              <a:buChar char="-"/>
            </a:pPr>
            <a:r>
              <a:rPr lang="cs-CZ" dirty="0" smtClean="0"/>
              <a:t>Zjistěte, kdo se problémem zabývat před vámi</a:t>
            </a:r>
          </a:p>
          <a:p>
            <a:pPr lvl="1">
              <a:buFontTx/>
              <a:buChar char="-"/>
            </a:pPr>
            <a:r>
              <a:rPr lang="cs-CZ" dirty="0" smtClean="0"/>
              <a:t>Stanovte výzkumnou otázku (otázky) a hypotézy</a:t>
            </a:r>
          </a:p>
          <a:p>
            <a:pPr lvl="1">
              <a:buFontTx/>
              <a:buChar char="-"/>
            </a:pPr>
            <a:r>
              <a:rPr lang="cs-CZ" dirty="0" smtClean="0"/>
              <a:t>Proveďte výzkum, shrňte výsledky – můžete si odpovědět na výzkumnou otázku? Ano? Můžete psát odborný text </a:t>
            </a:r>
            <a:r>
              <a:rPr lang="cs-CZ" dirty="0" smtClean="0">
                <a:sym typeface="Wingdings" pitchFamily="2" charset="2"/>
              </a:rPr>
              <a:t></a:t>
            </a:r>
          </a:p>
          <a:p>
            <a:pPr lvl="1">
              <a:buFontTx/>
              <a:buChar char="-"/>
            </a:pPr>
            <a:endParaRPr lang="cs-CZ" dirty="0">
              <a:sym typeface="Wingdings" pitchFamily="2" charset="2"/>
            </a:endParaRPr>
          </a:p>
          <a:p>
            <a:pPr lvl="1">
              <a:buFontTx/>
              <a:buChar char="-"/>
            </a:pPr>
            <a:endParaRPr lang="cs-CZ" dirty="0">
              <a:sym typeface="Wingdings" pitchFamily="2" charset="2"/>
            </a:endParaRPr>
          </a:p>
          <a:p>
            <a:pPr>
              <a:buFontTx/>
              <a:buChar char="-"/>
            </a:pPr>
            <a:endParaRPr lang="cs-CZ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5830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cs-CZ" dirty="0" smtClean="0"/>
              <a:t>Jak tedy napsat…</a:t>
            </a:r>
            <a:br>
              <a:rPr lang="cs-CZ" dirty="0" smtClean="0"/>
            </a:br>
            <a:r>
              <a:rPr lang="cs-CZ" b="1" dirty="0" smtClean="0"/>
              <a:t>Přehledovou stať</a:t>
            </a:r>
            <a:br>
              <a:rPr lang="cs-CZ" b="1" dirty="0" smtClean="0"/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7239000" cy="4250872"/>
          </a:xfrm>
        </p:spPr>
        <p:txBody>
          <a:bodyPr>
            <a:normAutofit/>
          </a:bodyPr>
          <a:lstStyle/>
          <a:p>
            <a:pPr lvl="1">
              <a:buFontTx/>
              <a:buChar char="-"/>
            </a:pPr>
            <a:r>
              <a:rPr lang="cs-CZ" dirty="0" smtClean="0"/>
              <a:t>Nutná znalost veškeré literatury k danému tématu</a:t>
            </a:r>
          </a:p>
          <a:p>
            <a:pPr lvl="1">
              <a:buFontTx/>
              <a:buChar char="-"/>
            </a:pPr>
            <a:r>
              <a:rPr lang="cs-CZ" dirty="0" smtClean="0"/>
              <a:t>Podrobnost a úplnost v popisu materiálu, ze kterého stať vychází</a:t>
            </a:r>
          </a:p>
          <a:p>
            <a:pPr lvl="1">
              <a:buFontTx/>
              <a:buChar char="-"/>
            </a:pPr>
            <a:r>
              <a:rPr lang="cs-CZ" dirty="0" smtClean="0"/>
              <a:t>Přehled o všech pozicích a přístupech k problému</a:t>
            </a:r>
          </a:p>
          <a:p>
            <a:pPr lvl="1">
              <a:buFontTx/>
              <a:buChar char="-"/>
            </a:pPr>
            <a:endParaRPr lang="cs-CZ" dirty="0" smtClean="0"/>
          </a:p>
          <a:p>
            <a:pPr lvl="1">
              <a:buFontTx/>
              <a:buChar char="-"/>
            </a:pPr>
            <a:r>
              <a:rPr lang="cs-CZ" dirty="0" smtClean="0"/>
              <a:t>Nejprve poznejte téma do hloubky, poznejte literaturu až následně si stanovte konkrétní téma práce  </a:t>
            </a:r>
          </a:p>
        </p:txBody>
      </p:sp>
    </p:spTree>
    <p:extLst>
      <p:ext uri="{BB962C8B-B14F-4D97-AF65-F5344CB8AC3E}">
        <p14:creationId xmlns:p14="http://schemas.microsoft.com/office/powerpoint/2010/main" val="390414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cs-CZ" dirty="0" smtClean="0"/>
              <a:t>Jak tedy napsat…</a:t>
            </a:r>
            <a:br>
              <a:rPr lang="cs-CZ" dirty="0" smtClean="0"/>
            </a:br>
            <a:r>
              <a:rPr lang="cs-CZ" b="1" dirty="0" smtClean="0"/>
              <a:t>Esej / </a:t>
            </a:r>
            <a:r>
              <a:rPr lang="en-US" b="1" dirty="0" smtClean="0"/>
              <a:t>Essay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smtClean="0"/>
              <a:t>Z hlediska poznámkového aparátu a struktury volný útvar?  </a:t>
            </a:r>
            <a:endParaRPr lang="cs-CZ" b="1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sz="2400" dirty="0" smtClean="0"/>
              <a:t>Text Jadwigy Šanderové: Jak číst a psát 	odborný text ve společenských vědách.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4005064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55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5688632" cy="6162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60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119</TotalTime>
  <Words>450</Words>
  <Application>Microsoft Office PowerPoint</Application>
  <PresentationFormat>Předvádění na obrazovce (4:3)</PresentationFormat>
  <Paragraphs>83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Bohatý</vt:lpstr>
      <vt:lpstr>Práce s literaturou a prameny</vt:lpstr>
      <vt:lpstr>  Na co jsme zvyklí… Rozdíl mezi odborným textem a učebnicí  </vt:lpstr>
      <vt:lpstr>Na co jsme zvyklí… Rozdíl mezi odborným textem a učebnicí </vt:lpstr>
      <vt:lpstr>Žánry odborných textů Dělení podle originality informací</vt:lpstr>
      <vt:lpstr>Žánry odborných textů Dělení podle informačního záměru</vt:lpstr>
      <vt:lpstr>Jak tedy napsat… Empirickou stať </vt:lpstr>
      <vt:lpstr>Jak tedy napsat… Přehledovou stať </vt:lpstr>
      <vt:lpstr>Jak tedy napsat… Esej / Essay </vt:lpstr>
      <vt:lpstr>Prezentace aplikace PowerPoint</vt:lpstr>
      <vt:lpstr>Prezentace aplikace PowerPoint</vt:lpstr>
      <vt:lpstr>Jak tedy napsat… Esej / Essay </vt:lpstr>
      <vt:lpstr>Jak se zorientovat v odborné literatuře?? </vt:lpstr>
      <vt:lpstr>Získávání nových informací </vt:lpstr>
      <vt:lpstr>Jak na seznam literatury??</vt:lpstr>
      <vt:lpstr>Jak citovat…</vt:lpstr>
    </vt:vector>
  </TitlesOfParts>
  <Company>FSS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Práce s literaturou a prameny</dc:title>
  <dc:creator>CIKT</dc:creator>
  <cp:lastModifiedBy>CIKT</cp:lastModifiedBy>
  <cp:revision>10</cp:revision>
  <dcterms:created xsi:type="dcterms:W3CDTF">2012-03-04T18:18:49Z</dcterms:created>
  <dcterms:modified xsi:type="dcterms:W3CDTF">2012-03-04T20:17:58Z</dcterms:modified>
</cp:coreProperties>
</file>