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203A-78D0-4B54-9140-6E22B5EEE0B0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68C5-065D-40B5-AC6A-1B050FC0D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203A-78D0-4B54-9140-6E22B5EEE0B0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68C5-065D-40B5-AC6A-1B050FC0D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203A-78D0-4B54-9140-6E22B5EEE0B0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68C5-065D-40B5-AC6A-1B050FC0D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203A-78D0-4B54-9140-6E22B5EEE0B0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68C5-065D-40B5-AC6A-1B050FC0D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203A-78D0-4B54-9140-6E22B5EEE0B0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68C5-065D-40B5-AC6A-1B050FC0D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203A-78D0-4B54-9140-6E22B5EEE0B0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68C5-065D-40B5-AC6A-1B050FC0D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203A-78D0-4B54-9140-6E22B5EEE0B0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68C5-065D-40B5-AC6A-1B050FC0D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203A-78D0-4B54-9140-6E22B5EEE0B0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68C5-065D-40B5-AC6A-1B050FC0D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203A-78D0-4B54-9140-6E22B5EEE0B0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68C5-065D-40B5-AC6A-1B050FC0D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203A-78D0-4B54-9140-6E22B5EEE0B0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68C5-065D-40B5-AC6A-1B050FC0D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203A-78D0-4B54-9140-6E22B5EEE0B0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68C5-065D-40B5-AC6A-1B050FC0D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0203A-78D0-4B54-9140-6E22B5EEE0B0}" type="datetimeFigureOut">
              <a:rPr lang="cs-CZ" smtClean="0"/>
              <a:pPr/>
              <a:t>20.4.2012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368C5-065D-40B5-AC6A-1B050FC0D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lada.cz/cz/pracovni-a-poradni-organy-vlady/rnm/ramcova-umluva-o-ochrane-narodnostnich-mensin-1405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kic.cz/files/docs/vysledky-scitani-lidu-2001.pdf" TargetMode="External"/><Relationship Id="rId2" Type="http://schemas.openxmlformats.org/officeDocument/2006/relationships/hyperlink" Target="http://www.scitani.cz/sldb2011/redakce.nsf/i/obyvatelstvo_cr/$File/e-4104-02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zso.cz/csu/cizinci.nsf/t/7D0057210D/$File/c01a05.pdf" TargetMode="External"/><Relationship Id="rId4" Type="http://schemas.openxmlformats.org/officeDocument/2006/relationships/hyperlink" Target="http://www.czso.cz/csu/cizinci.nsf/t/420043AF55/$File/c01r01.pdf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1890" TargetMode="External"/><Relationship Id="rId13" Type="http://schemas.openxmlformats.org/officeDocument/2006/relationships/hyperlink" Target="http://cs.wikipedia.org/wiki/2001" TargetMode="External"/><Relationship Id="rId3" Type="http://schemas.openxmlformats.org/officeDocument/2006/relationships/hyperlink" Target="http://cs.wikipedia.org/wiki/1950" TargetMode="External"/><Relationship Id="rId7" Type="http://schemas.openxmlformats.org/officeDocument/2006/relationships/hyperlink" Target="http://cs.wikipedia.org/wiki/1970" TargetMode="External"/><Relationship Id="rId12" Type="http://schemas.openxmlformats.org/officeDocument/2006/relationships/hyperlink" Target="http://cs.wikipedia.org/wiki/1910" TargetMode="External"/><Relationship Id="rId17" Type="http://schemas.openxmlformats.org/officeDocument/2006/relationships/hyperlink" Target="http://cs.wikipedia.org/wiki/2010" TargetMode="External"/><Relationship Id="rId2" Type="http://schemas.openxmlformats.org/officeDocument/2006/relationships/hyperlink" Target="http://cs.wikipedia.org/wiki/1857" TargetMode="External"/><Relationship Id="rId16" Type="http://schemas.openxmlformats.org/officeDocument/2006/relationships/hyperlink" Target="http://cs.wikipedia.org/wiki/193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s.wikipedia.org/wiki/1880" TargetMode="External"/><Relationship Id="rId11" Type="http://schemas.openxmlformats.org/officeDocument/2006/relationships/hyperlink" Target="http://cs.wikipedia.org/wiki/1991" TargetMode="External"/><Relationship Id="rId5" Type="http://schemas.openxmlformats.org/officeDocument/2006/relationships/hyperlink" Target="http://cs.wikipedia.org/wiki/1961" TargetMode="External"/><Relationship Id="rId15" Type="http://schemas.openxmlformats.org/officeDocument/2006/relationships/hyperlink" Target="http://cs.wikipedia.org/wiki/2008" TargetMode="External"/><Relationship Id="rId10" Type="http://schemas.openxmlformats.org/officeDocument/2006/relationships/hyperlink" Target="http://cs.wikipedia.org/wiki/1900" TargetMode="External"/><Relationship Id="rId4" Type="http://schemas.openxmlformats.org/officeDocument/2006/relationships/hyperlink" Target="http://cs.wikipedia.org/wiki/1869" TargetMode="External"/><Relationship Id="rId9" Type="http://schemas.openxmlformats.org/officeDocument/2006/relationships/hyperlink" Target="http://cs.wikipedia.org/wiki/1980" TargetMode="External"/><Relationship Id="rId14" Type="http://schemas.openxmlformats.org/officeDocument/2006/relationships/hyperlink" Target="http://cs.wikipedia.org/wiki/1921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cs-CZ" sz="2700" dirty="0" smtClean="0"/>
              <a:t>Etnicita </a:t>
            </a:r>
            <a:r>
              <a:rPr lang="cs-CZ" sz="2700" dirty="0"/>
              <a:t>- sociální </a:t>
            </a:r>
            <a:r>
              <a:rPr lang="cs-CZ" sz="2700" dirty="0" smtClean="0"/>
              <a:t>konstrukce</a:t>
            </a:r>
            <a:br>
              <a:rPr lang="cs-CZ" sz="2700" dirty="0" smtClean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/>
              <a:t/>
            </a:r>
            <a:br>
              <a:rPr lang="cs-CZ" sz="2700" dirty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/>
              <a:t>- pojem </a:t>
            </a:r>
            <a:r>
              <a:rPr lang="cs-CZ" sz="2700" dirty="0"/>
              <a:t>etnicita </a:t>
            </a:r>
            <a:r>
              <a:rPr lang="cs-CZ" sz="2700" dirty="0" smtClean="0"/>
              <a:t>zdomácněl až </a:t>
            </a:r>
            <a:r>
              <a:rPr lang="cs-CZ" sz="2700" dirty="0"/>
              <a:t>v 60. letech 20. stol</a:t>
            </a:r>
            <a:r>
              <a:rPr lang="cs-CZ" sz="2700" dirty="0" smtClean="0"/>
              <a:t>.</a:t>
            </a:r>
            <a:br>
              <a:rPr lang="cs-CZ" sz="2700" dirty="0" smtClean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/>
              <a:t>- </a:t>
            </a:r>
            <a:r>
              <a:rPr lang="cs-CZ" sz="2700" dirty="0" err="1" smtClean="0"/>
              <a:t>etnokulturní</a:t>
            </a:r>
            <a:r>
              <a:rPr lang="cs-CZ" sz="2700" dirty="0" smtClean="0"/>
              <a:t> </a:t>
            </a:r>
            <a:r>
              <a:rPr lang="cs-CZ" sz="2700" dirty="0"/>
              <a:t>nacionalismus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3861048"/>
            <a:ext cx="6400800" cy="1752600"/>
          </a:xfrm>
        </p:spPr>
        <p:txBody>
          <a:bodyPr/>
          <a:lstStyle/>
          <a:p>
            <a:endParaRPr lang="cs-CZ" dirty="0" smtClean="0"/>
          </a:p>
          <a:p>
            <a:pPr algn="l"/>
            <a:endParaRPr lang="cs-CZ" dirty="0"/>
          </a:p>
          <a:p>
            <a:pPr algn="l"/>
            <a:r>
              <a:rPr lang="cs-CZ" dirty="0" smtClean="0"/>
              <a:t>- </a:t>
            </a:r>
            <a:r>
              <a:rPr lang="cs-CZ" sz="2800" dirty="0" smtClean="0">
                <a:solidFill>
                  <a:schemeClr val="tx1"/>
                </a:solidFill>
              </a:rPr>
              <a:t>národnost (viz minulá přednáška)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76672"/>
            <a:ext cx="8423332" cy="56323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Vývoj národnostního složení po roce </a:t>
            </a:r>
            <a:r>
              <a:rPr lang="cs-CZ" dirty="0" smtClean="0"/>
              <a:t>1989</a:t>
            </a:r>
          </a:p>
          <a:p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Mezinárodní </a:t>
            </a:r>
            <a:r>
              <a:rPr lang="cs-CZ" dirty="0"/>
              <a:t>statistický kongres v Bruselu roku 1853 </a:t>
            </a:r>
            <a:r>
              <a:rPr lang="cs-CZ" dirty="0" smtClean="0"/>
              <a:t>- </a:t>
            </a:r>
            <a:r>
              <a:rPr lang="cs-CZ" dirty="0"/>
              <a:t>obcovací </a:t>
            </a:r>
            <a:r>
              <a:rPr lang="cs-CZ" dirty="0" smtClean="0"/>
              <a:t>jazyk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šetření </a:t>
            </a:r>
            <a:r>
              <a:rPr lang="cs-CZ" dirty="0"/>
              <a:t>národnostních poměrů proběhlo v českých zemích až v roce 1880</a:t>
            </a:r>
            <a:r>
              <a:rPr lang="cs-CZ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první </a:t>
            </a:r>
            <a:r>
              <a:rPr lang="cs-CZ" dirty="0"/>
              <a:t>sčítání lidu se </a:t>
            </a:r>
            <a:r>
              <a:rPr lang="cs-CZ" dirty="0" smtClean="0"/>
              <a:t>uskutečnilo </a:t>
            </a:r>
            <a:r>
              <a:rPr lang="cs-CZ" dirty="0"/>
              <a:t>v roce </a:t>
            </a:r>
            <a:r>
              <a:rPr lang="cs-CZ" dirty="0" smtClean="0"/>
              <a:t>1991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obecně </a:t>
            </a:r>
            <a:r>
              <a:rPr lang="cs-CZ" dirty="0"/>
              <a:t>je za „národnost považována příslušnost k určitému národu,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přičemž </a:t>
            </a:r>
            <a:r>
              <a:rPr lang="cs-CZ" dirty="0"/>
              <a:t>národ chápeme jako společenství,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na </a:t>
            </a:r>
            <a:r>
              <a:rPr lang="cs-CZ" dirty="0"/>
              <a:t>jehož utváření mají největší vliv společné dějiny, společná kultura a společné území</a:t>
            </a:r>
            <a:r>
              <a:rPr lang="cs-CZ" dirty="0" smtClean="0"/>
              <a:t>“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endParaRPr lang="cs-CZ" dirty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r>
              <a:rPr lang="cs-CZ" dirty="0"/>
              <a:t>Národnostní menšina je skupina obyvatel státu, tvořící menšinu v nedominantní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pozici </a:t>
            </a:r>
            <a:r>
              <a:rPr lang="cs-CZ" dirty="0"/>
              <a:t>uvnitř státu, disponující etnickými, náboženskými nebo jazykovými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charakteristikami</a:t>
            </a:r>
            <a:r>
              <a:rPr lang="cs-CZ" dirty="0"/>
              <a:t>, které jsou odlišné od charakteristik většiny obyvatel,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mající </a:t>
            </a:r>
            <a:r>
              <a:rPr lang="cs-CZ" dirty="0"/>
              <a:t>vědomí vzájemné solidarity, motivované, byť jen implicitně kolektivní vůlí přežít,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jejímž cílem je dosáhnout rovnosti s většinou, jak ve skutečnosti, tak i podle zákona. 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/>
              <a:t>(</a:t>
            </a:r>
            <a:r>
              <a:rPr lang="cs-CZ" i="1" dirty="0"/>
              <a:t>UN Doc. E/CN.4/Sub.2/1985/31 </a:t>
            </a:r>
            <a:r>
              <a:rPr lang="cs-CZ" i="1" dirty="0" err="1"/>
              <a:t>of</a:t>
            </a:r>
            <a:r>
              <a:rPr lang="cs-CZ" i="1" dirty="0"/>
              <a:t> 14/5/85 </a:t>
            </a:r>
            <a:r>
              <a:rPr lang="cs-CZ" i="1" dirty="0" err="1"/>
              <a:t>at</a:t>
            </a:r>
            <a:r>
              <a:rPr lang="cs-CZ" i="1" dirty="0"/>
              <a:t> para. 181.)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9512" y="188640"/>
            <a:ext cx="89644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endParaRPr lang="cs-CZ" b="1" dirty="0"/>
          </a:p>
          <a:p>
            <a:r>
              <a:rPr lang="cs-CZ" b="1" dirty="0" smtClean="0"/>
              <a:t>Vymezení </a:t>
            </a:r>
            <a:r>
              <a:rPr lang="cs-CZ" b="1" dirty="0"/>
              <a:t>pojmu národnostní menšina dle Zákona č. 273/2001 </a:t>
            </a:r>
            <a:r>
              <a:rPr lang="cs-CZ" b="1" dirty="0" err="1"/>
              <a:t>Sb</a:t>
            </a:r>
            <a:r>
              <a:rPr lang="cs-CZ" b="1" dirty="0"/>
              <a:t> tzv. menšinový zákon</a:t>
            </a:r>
          </a:p>
          <a:p>
            <a:r>
              <a:rPr lang="cs-CZ" dirty="0"/>
              <a:t>Národnostní menšina je společenství občanů ČR žijících na území současné České republiky, kteří se odlišují od ostatních občanů zpravidla společným etnickým původem, jazykem, kulturou a tradicemi, tvoří početní menšinu obyvatelstva a zároveň projevují vůli být považování za národnostní menšinu za účelem společného úsilí o zachování a rozvoj vlastní svébytnosti, jazyka a kultury a zároveň za účelem vyjádření a ochrany zájmů jejich společenství, které se historicky utvořilo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b="1" dirty="0"/>
              <a:t>Vymezení pojmu příslušník národnostní menšiny dle Zákona č. 273/2001 </a:t>
            </a:r>
            <a:r>
              <a:rPr lang="cs-CZ" b="1" dirty="0" err="1"/>
              <a:t>Sb</a:t>
            </a:r>
            <a:r>
              <a:rPr lang="cs-CZ" b="1" dirty="0"/>
              <a:t> tzv. menšinový zákon</a:t>
            </a:r>
          </a:p>
          <a:p>
            <a:r>
              <a:rPr lang="cs-CZ" dirty="0"/>
              <a:t>Příslušníkem národnostní menšiny je občan ČR, který se hlásí k jiné než české národnosti a projevuje přání být považován za příslušníka národnostní menšiny spolu s dalšími, kteří se </a:t>
            </a:r>
            <a:endParaRPr lang="cs-CZ" dirty="0" smtClean="0"/>
          </a:p>
          <a:p>
            <a:r>
              <a:rPr lang="cs-CZ" dirty="0" smtClean="0"/>
              <a:t>hlásí </a:t>
            </a:r>
            <a:r>
              <a:rPr lang="cs-CZ" dirty="0"/>
              <a:t>ke stejné národnosti</a:t>
            </a:r>
            <a:r>
              <a:rPr lang="cs-CZ" dirty="0" smtClean="0"/>
              <a:t>. Statut </a:t>
            </a:r>
            <a:r>
              <a:rPr lang="cs-CZ" dirty="0"/>
              <a:t>národnostní menšiny je v současné době přiznán dvanácti menšinám: </a:t>
            </a:r>
            <a:r>
              <a:rPr lang="cs-CZ" b="1" dirty="0"/>
              <a:t>bulharské, chorvatské, maďarské, německé, polské, romské, rusínské, ruské, řecké, slovenské, srbské a ukrajinské</a:t>
            </a:r>
            <a:r>
              <a:rPr lang="cs-CZ" dirty="0"/>
              <a:t>.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692696"/>
            <a:ext cx="8496944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Ochrana </a:t>
            </a:r>
            <a:r>
              <a:rPr lang="cs-CZ" dirty="0"/>
              <a:t>menšinových práv je dále zaručena Mezinárodním paktem o občanských a politických právech, Mezinárodní úmluvou o odstranění všech forem rasové diskriminace a dalšími mezinárodními normami, nyní zejména Úmluvou (</a:t>
            </a:r>
            <a:r>
              <a:rPr lang="cs-CZ" u="sng" dirty="0">
                <a:hlinkClick r:id="rId2"/>
              </a:rPr>
              <a:t>http://www.</a:t>
            </a:r>
            <a:r>
              <a:rPr lang="cs-CZ" u="sng" dirty="0" err="1">
                <a:hlinkClick r:id="rId2"/>
              </a:rPr>
              <a:t>vlada.cz</a:t>
            </a:r>
            <a:r>
              <a:rPr lang="cs-CZ" u="sng" dirty="0">
                <a:hlinkClick r:id="rId2"/>
              </a:rPr>
              <a:t>/</a:t>
            </a:r>
            <a:r>
              <a:rPr lang="cs-CZ" u="sng" dirty="0" err="1">
                <a:hlinkClick r:id="rId2"/>
              </a:rPr>
              <a:t>cz</a:t>
            </a:r>
            <a:r>
              <a:rPr lang="cs-CZ" u="sng" dirty="0">
                <a:hlinkClick r:id="rId2"/>
              </a:rPr>
              <a:t>/</a:t>
            </a:r>
            <a:r>
              <a:rPr lang="cs-CZ" u="sng" dirty="0" err="1">
                <a:hlinkClick r:id="rId2"/>
              </a:rPr>
              <a:t>pracovni</a:t>
            </a:r>
            <a:r>
              <a:rPr lang="cs-CZ" u="sng" dirty="0">
                <a:hlinkClick r:id="rId2"/>
              </a:rPr>
              <a:t>-a-</a:t>
            </a:r>
            <a:r>
              <a:rPr lang="cs-CZ" u="sng" dirty="0" err="1">
                <a:hlinkClick r:id="rId2"/>
              </a:rPr>
              <a:t>poradni</a:t>
            </a:r>
            <a:r>
              <a:rPr lang="cs-CZ" u="sng" dirty="0">
                <a:hlinkClick r:id="rId2"/>
              </a:rPr>
              <a:t>-organy-</a:t>
            </a:r>
            <a:r>
              <a:rPr lang="cs-CZ" u="sng" dirty="0" err="1">
                <a:hlinkClick r:id="rId2"/>
              </a:rPr>
              <a:t>vlady</a:t>
            </a:r>
            <a:r>
              <a:rPr lang="cs-CZ" u="sng" dirty="0">
                <a:hlinkClick r:id="rId2"/>
              </a:rPr>
              <a:t>/</a:t>
            </a:r>
            <a:r>
              <a:rPr lang="cs-CZ" u="sng" dirty="0" err="1">
                <a:hlinkClick r:id="rId2"/>
              </a:rPr>
              <a:t>rnm</a:t>
            </a:r>
            <a:r>
              <a:rPr lang="cs-CZ" u="sng" dirty="0">
                <a:hlinkClick r:id="rId2"/>
              </a:rPr>
              <a:t>/</a:t>
            </a:r>
            <a:r>
              <a:rPr lang="cs-CZ" u="sng" dirty="0" err="1">
                <a:hlinkClick r:id="rId2"/>
              </a:rPr>
              <a:t>ramcova</a:t>
            </a:r>
            <a:r>
              <a:rPr lang="cs-CZ" u="sng" dirty="0">
                <a:hlinkClick r:id="rId2"/>
              </a:rPr>
              <a:t>-</a:t>
            </a:r>
            <a:r>
              <a:rPr lang="cs-CZ" u="sng" dirty="0" err="1">
                <a:hlinkClick r:id="rId2"/>
              </a:rPr>
              <a:t>umluva</a:t>
            </a:r>
            <a:r>
              <a:rPr lang="cs-CZ" u="sng" dirty="0">
                <a:hlinkClick r:id="rId2"/>
              </a:rPr>
              <a:t>-o-</a:t>
            </a:r>
            <a:r>
              <a:rPr lang="cs-CZ" u="sng" dirty="0" err="1">
                <a:hlinkClick r:id="rId2"/>
              </a:rPr>
              <a:t>ochrane</a:t>
            </a:r>
            <a:r>
              <a:rPr lang="cs-CZ" u="sng" dirty="0">
                <a:hlinkClick r:id="rId2"/>
              </a:rPr>
              <a:t>-</a:t>
            </a:r>
            <a:r>
              <a:rPr lang="cs-CZ" u="sng" dirty="0" err="1">
                <a:hlinkClick r:id="rId2"/>
              </a:rPr>
              <a:t>narodnostnich</a:t>
            </a:r>
            <a:r>
              <a:rPr lang="cs-CZ" u="sng" dirty="0">
                <a:hlinkClick r:id="rId2"/>
              </a:rPr>
              <a:t>-</a:t>
            </a:r>
            <a:r>
              <a:rPr lang="cs-CZ" u="sng" dirty="0" err="1">
                <a:hlinkClick r:id="rId2"/>
              </a:rPr>
              <a:t>mensin</a:t>
            </a:r>
            <a:r>
              <a:rPr lang="cs-CZ" u="sng" dirty="0">
                <a:hlinkClick r:id="rId2"/>
              </a:rPr>
              <a:t>-1405</a:t>
            </a:r>
            <a:r>
              <a:rPr lang="cs-CZ" u="sng" dirty="0" smtClean="0">
                <a:hlinkClick r:id="rId2"/>
              </a:rPr>
              <a:t>/</a:t>
            </a:r>
            <a:r>
              <a:rPr lang="cs-CZ" dirty="0" smtClean="0"/>
              <a:t>).</a:t>
            </a:r>
          </a:p>
          <a:p>
            <a:endParaRPr lang="cs-CZ" dirty="0" smtClean="0"/>
          </a:p>
          <a:p>
            <a:r>
              <a:rPr lang="cs-CZ" dirty="0" smtClean="0"/>
              <a:t>Ústavní </a:t>
            </a:r>
            <a:r>
              <a:rPr lang="cs-CZ" dirty="0"/>
              <a:t>zákon o postavení národností z roku 1968 překonala v roce 1991 Listina základních práv a svobod, která upravila ochranu práv menšin články 24 a 25</a:t>
            </a:r>
            <a:r>
              <a:rPr lang="cs-CZ" dirty="0" smtClean="0"/>
              <a:t>.</a:t>
            </a:r>
          </a:p>
          <a:p>
            <a:r>
              <a:rPr lang="cs-CZ" dirty="0" smtClean="0"/>
              <a:t>(</a:t>
            </a:r>
            <a:r>
              <a:rPr lang="cs-CZ" sz="1600" dirty="0" smtClean="0"/>
              <a:t>Všestranný rozvoj, zejména právo společně s jinými příslušníky menšiny rozvíjet vlastní kulturu, právo rozšiřovat a přijímat informace v jejich mateřském jazyce a sdružovat se v menšinových sdruženích zaručuje občanům tvořícím národní menšiny Listina základních práv a svobod (článek 25 odstavec 1</a:t>
            </a:r>
            <a:r>
              <a:rPr lang="cs-CZ" sz="1600" dirty="0" smtClean="0"/>
              <a:t>))</a:t>
            </a:r>
            <a:endParaRPr lang="cs-CZ" sz="1600" dirty="0" smtClean="0"/>
          </a:p>
          <a:p>
            <a:endParaRPr lang="cs-CZ" dirty="0" smtClean="0"/>
          </a:p>
          <a:p>
            <a:r>
              <a:rPr lang="cs-CZ" dirty="0" smtClean="0"/>
              <a:t>Koncept </a:t>
            </a:r>
            <a:r>
              <a:rPr lang="cs-CZ" dirty="0"/>
              <a:t>přístupu vlády k otázkám národnostních menšin v České republice (usnesení vlády č. 63/1994</a:t>
            </a:r>
            <a:r>
              <a:rPr lang="cs-CZ" dirty="0" smtClean="0"/>
              <a:t>).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Listina základních práv a svobod, která v článku 3, odstavci 2 stanoví: Každý má právo svobodně rozhodovat o své národnosti. Zakazuje se jakékoli ovlivňování tohoto rozhodování a všechny způsoby nátlaku směřující k odnárodňování.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404665"/>
            <a:ext cx="806489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Etnické složení obyvatel České republiky. Základní informace z definitivních výsledků sčítání lidu 1991.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Etnické složení obyvatel České republiky. Sčítání z roku 2001.</a:t>
            </a: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scitani.cz</a:t>
            </a:r>
            <a:r>
              <a:rPr lang="cs-CZ" dirty="0" smtClean="0">
                <a:hlinkClick r:id="rId2"/>
              </a:rPr>
              <a:t>/sldb2011/redakce.</a:t>
            </a:r>
            <a:r>
              <a:rPr lang="cs-CZ" dirty="0" err="1" smtClean="0">
                <a:hlinkClick r:id="rId2"/>
              </a:rPr>
              <a:t>nsf</a:t>
            </a:r>
            <a:r>
              <a:rPr lang="cs-CZ" dirty="0" smtClean="0">
                <a:hlinkClick r:id="rId2"/>
              </a:rPr>
              <a:t>/i/obyvatelstvo_</a:t>
            </a:r>
            <a:r>
              <a:rPr lang="cs-CZ" dirty="0" err="1" smtClean="0">
                <a:hlinkClick r:id="rId2"/>
              </a:rPr>
              <a:t>cr</a:t>
            </a:r>
            <a:r>
              <a:rPr lang="cs-CZ" dirty="0" smtClean="0">
                <a:hlinkClick r:id="rId2"/>
              </a:rPr>
              <a:t>/$</a:t>
            </a:r>
            <a:r>
              <a:rPr lang="cs-CZ" dirty="0" err="1" smtClean="0">
                <a:hlinkClick r:id="rId2"/>
              </a:rPr>
              <a:t>File</a:t>
            </a:r>
            <a:r>
              <a:rPr lang="cs-CZ" dirty="0" smtClean="0">
                <a:hlinkClick r:id="rId2"/>
              </a:rPr>
              <a:t>/e-4104-02.pdf</a:t>
            </a:r>
            <a:endParaRPr lang="cs-CZ" dirty="0" smtClean="0"/>
          </a:p>
          <a:p>
            <a:r>
              <a:rPr lang="cs-CZ" dirty="0" smtClean="0"/>
              <a:t>s. 301 </a:t>
            </a:r>
          </a:p>
          <a:p>
            <a:endParaRPr lang="cs-CZ" dirty="0"/>
          </a:p>
          <a:p>
            <a:r>
              <a:rPr lang="cs-CZ" dirty="0" smtClean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mkic.cz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files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docs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vysledky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scitani</a:t>
            </a:r>
            <a:r>
              <a:rPr lang="cs-CZ" dirty="0" smtClean="0">
                <a:hlinkClick r:id="rId3"/>
              </a:rPr>
              <a:t>-lidu-2001.pdf</a:t>
            </a:r>
            <a:r>
              <a:rPr lang="cs-CZ" dirty="0" smtClean="0"/>
              <a:t> vývoj 1920-2001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Vývoj počtu cizinců s povolením k pobytu v ČR - 1999-2010 (stav k 31. 12</a:t>
            </a:r>
            <a:r>
              <a:rPr lang="cs-CZ" dirty="0" smtClean="0"/>
              <a:t>.)</a:t>
            </a:r>
          </a:p>
          <a:p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czso.cz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csu</a:t>
            </a:r>
            <a:r>
              <a:rPr lang="cs-CZ" dirty="0" smtClean="0">
                <a:hlinkClick r:id="rId4"/>
              </a:rPr>
              <a:t>/cizinci.</a:t>
            </a:r>
            <a:r>
              <a:rPr lang="cs-CZ" dirty="0" err="1" smtClean="0">
                <a:hlinkClick r:id="rId4"/>
              </a:rPr>
              <a:t>nsf</a:t>
            </a:r>
            <a:r>
              <a:rPr lang="cs-CZ" dirty="0" smtClean="0">
                <a:hlinkClick r:id="rId4"/>
              </a:rPr>
              <a:t>/t/420043AF55/$</a:t>
            </a:r>
            <a:r>
              <a:rPr lang="cs-CZ" dirty="0" err="1" smtClean="0">
                <a:hlinkClick r:id="rId4"/>
              </a:rPr>
              <a:t>File</a:t>
            </a:r>
            <a:r>
              <a:rPr lang="cs-CZ" dirty="0" smtClean="0">
                <a:hlinkClick r:id="rId4"/>
              </a:rPr>
              <a:t>/c01r01.pdf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Počet cizinců podle národnosti na území ČR, 2010.</a:t>
            </a:r>
          </a:p>
          <a:p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czso.cz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csu</a:t>
            </a:r>
            <a:r>
              <a:rPr lang="cs-CZ" dirty="0" smtClean="0">
                <a:hlinkClick r:id="rId5"/>
              </a:rPr>
              <a:t>/cizinci.</a:t>
            </a:r>
            <a:r>
              <a:rPr lang="cs-CZ" dirty="0" err="1" smtClean="0">
                <a:hlinkClick r:id="rId5"/>
              </a:rPr>
              <a:t>nsf</a:t>
            </a:r>
            <a:r>
              <a:rPr lang="cs-CZ" dirty="0" smtClean="0">
                <a:hlinkClick r:id="rId5"/>
              </a:rPr>
              <a:t>/t/7D0057210D/$</a:t>
            </a:r>
            <a:r>
              <a:rPr lang="cs-CZ" dirty="0" err="1" smtClean="0">
                <a:hlinkClick r:id="rId5"/>
              </a:rPr>
              <a:t>File</a:t>
            </a:r>
            <a:r>
              <a:rPr lang="cs-CZ" dirty="0" smtClean="0">
                <a:hlinkClick r:id="rId5"/>
              </a:rPr>
              <a:t>/c01a05.pdf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79512" y="260648"/>
          <a:ext cx="8676456" cy="6192690"/>
        </p:xfrm>
        <a:graphic>
          <a:graphicData uri="http://schemas.openxmlformats.org/drawingml/2006/table">
            <a:tbl>
              <a:tblPr/>
              <a:tblGrid>
                <a:gridCol w="1446076"/>
                <a:gridCol w="1446076"/>
                <a:gridCol w="1446076"/>
                <a:gridCol w="1446076"/>
                <a:gridCol w="1446076"/>
                <a:gridCol w="1446076"/>
              </a:tblGrid>
              <a:tr h="619269">
                <a:tc gridSpan="6"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Vývoj populace v Českých zemích (ČSÚ, Praha)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19269"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Rok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Změna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Rok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Změna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19269"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 u="none" strike="noStrike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2" tooltip="1857"/>
                        </a:rPr>
                        <a:t>1857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7 016 531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 u="none" strike="noStrike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3" tooltip="1950"/>
                        </a:rPr>
                        <a:t>1950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8 896 133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-16,7 %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19269"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 u="none" strike="noStrike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4" tooltip="1869"/>
                        </a:rPr>
                        <a:t>1869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7 617 230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+8,6 %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 u="none" strike="noStrike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5" tooltip="1961"/>
                        </a:rPr>
                        <a:t>1961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9 571 531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+7,6 %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19269"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 u="none" strike="noStrike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6" tooltip="1880"/>
                        </a:rPr>
                        <a:t>1880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8 222 013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+7,9 %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 u="none" strike="noStrike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7" tooltip="1970"/>
                        </a:rPr>
                        <a:t>1970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9 807 697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+2,5 %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19269"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 u="none" strike="noStrike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8" tooltip="1890"/>
                        </a:rPr>
                        <a:t>1890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8 665 421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+5,4 %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 u="none" strike="noStrike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9" tooltip="1980"/>
                        </a:rPr>
                        <a:t>1980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10 291 927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+4,9 %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19269"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 u="none" strike="noStrike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10" tooltip="1900"/>
                        </a:rPr>
                        <a:t>1900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9 372 214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+8,2 %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 u="none" strike="noStrike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11" tooltip="1991"/>
                        </a:rPr>
                        <a:t>1991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10 302 215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+0,1 %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19269"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 u="none" strike="noStrike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12" tooltip="1910"/>
                        </a:rPr>
                        <a:t>1910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10 078 637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+7,5 %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 u="none" strike="noStrike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13" tooltip="2001"/>
                        </a:rPr>
                        <a:t>2001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10 230 060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-0,7 %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19269"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 u="none" strike="noStrike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14" tooltip="1921"/>
                        </a:rPr>
                        <a:t>1921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10 009 587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-0,7 %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 u="none" strike="noStrike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15" tooltip="2008"/>
                        </a:rPr>
                        <a:t>2008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10 467 542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+2,3 %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19269"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 u="none" strike="noStrike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16" tooltip="1930"/>
                        </a:rPr>
                        <a:t>1930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10 674 386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+6,6 %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b="1" u="none" strike="noStrike">
                          <a:solidFill>
                            <a:srgbClr val="0B0080"/>
                          </a:solidFill>
                          <a:latin typeface="Arial"/>
                          <a:ea typeface="Times New Roman"/>
                          <a:cs typeface="Times New Roman"/>
                          <a:hlinkClick r:id="rId17" tooltip="2010"/>
                        </a:rPr>
                        <a:t>2010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10 526 685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75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+0,3 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http://www.czso.cz/csu/cizinci.nsf/3c54b1b80ef3ef6cc125723d004a7ccc/1021415a03a97062c125723d005a0dc7/Obsah/0.84?OpenElement&amp;FieldElemFormat=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0"/>
            <a:ext cx="6984776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http://www.czso.cz/csu/cizinci.nsf/3c54b1b80ef3ef6cc125723d004a7ccc/7e14071a822c3844c125723d005a1cf1/Obsah/0.84?OpenElement&amp;FieldElemFormat=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36713"/>
            <a:ext cx="828092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908720"/>
            <a:ext cx="691276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diaspora (</a:t>
            </a:r>
            <a:r>
              <a:rPr lang="cs-CZ" sz="2800" dirty="0"/>
              <a:t>„diaspora jako sociální forma</a:t>
            </a:r>
            <a:r>
              <a:rPr lang="cs-CZ" sz="2800" dirty="0" smtClean="0"/>
              <a:t>“, </a:t>
            </a:r>
            <a:r>
              <a:rPr lang="cs-CZ" sz="2800" dirty="0"/>
              <a:t>„diaspora jako vědomí</a:t>
            </a:r>
            <a:r>
              <a:rPr lang="cs-CZ" sz="2800" dirty="0" smtClean="0"/>
              <a:t>“, </a:t>
            </a:r>
            <a:r>
              <a:rPr lang="pl-PL" sz="2800" dirty="0"/>
              <a:t>„diaspora jako způsob kulturní produkce</a:t>
            </a:r>
            <a:r>
              <a:rPr lang="pl-PL" sz="2800" dirty="0" smtClean="0"/>
              <a:t>“, </a:t>
            </a:r>
            <a:r>
              <a:rPr lang="cs-CZ" sz="2800" dirty="0"/>
              <a:t>„diaspora jako politická orientace</a:t>
            </a:r>
            <a:r>
              <a:rPr lang="cs-CZ" sz="2800" dirty="0" smtClean="0"/>
              <a:t>“)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/>
          </a:p>
          <a:p>
            <a:pPr>
              <a:buFont typeface="Arial" pitchFamily="34" charset="0"/>
              <a:buChar char="•"/>
            </a:pPr>
            <a:endParaRPr lang="cs-CZ" sz="2800" dirty="0"/>
          </a:p>
          <a:p>
            <a:pPr>
              <a:buFont typeface="Arial" pitchFamily="34" charset="0"/>
              <a:buChar char="•"/>
            </a:pPr>
            <a:r>
              <a:rPr lang="cs-CZ" sz="2800" dirty="0"/>
              <a:t> </a:t>
            </a:r>
            <a:r>
              <a:rPr lang="cs-CZ" sz="2800" dirty="0" err="1" smtClean="0"/>
              <a:t>transnacionalismus</a:t>
            </a:r>
            <a:r>
              <a:rPr lang="cs-CZ" sz="2800" dirty="0" smtClean="0"/>
              <a:t> (</a:t>
            </a:r>
            <a:r>
              <a:rPr lang="cs-CZ" sz="2800" dirty="0" smtClean="0"/>
              <a:t>sociální </a:t>
            </a:r>
            <a:r>
              <a:rPr lang="cs-CZ" sz="2800" dirty="0" smtClean="0"/>
              <a:t>morfologie, </a:t>
            </a:r>
            <a:r>
              <a:rPr lang="cs-CZ" sz="2800" dirty="0" smtClean="0"/>
              <a:t>typ </a:t>
            </a:r>
            <a:r>
              <a:rPr lang="cs-CZ" sz="2800" dirty="0" smtClean="0"/>
              <a:t>vědomí, </a:t>
            </a:r>
            <a:r>
              <a:rPr lang="cs-CZ" sz="2800" dirty="0" smtClean="0"/>
              <a:t>mód kulturní </a:t>
            </a:r>
            <a:r>
              <a:rPr lang="cs-CZ" sz="2800" dirty="0" smtClean="0"/>
              <a:t>reprodukce, </a:t>
            </a:r>
            <a:r>
              <a:rPr lang="cs-CZ" sz="2800" dirty="0" smtClean="0"/>
              <a:t>způsob přístupu ke </a:t>
            </a:r>
            <a:r>
              <a:rPr lang="cs-CZ" sz="2800" dirty="0" smtClean="0"/>
              <a:t>kapitálu</a:t>
            </a:r>
            <a:r>
              <a:rPr lang="cs-CZ" sz="2800" smtClean="0"/>
              <a:t>, místo </a:t>
            </a:r>
            <a:r>
              <a:rPr lang="cs-CZ" sz="2800" smtClean="0"/>
              <a:t>politického </a:t>
            </a:r>
            <a:r>
              <a:rPr lang="cs-CZ" sz="2800" smtClean="0"/>
              <a:t>angažování, </a:t>
            </a:r>
            <a:r>
              <a:rPr lang="cs-CZ" sz="2800" smtClean="0"/>
              <a:t>rekonstrukce místa </a:t>
            </a:r>
            <a:r>
              <a:rPr lang="cs-CZ" sz="2800" smtClean="0"/>
              <a:t>a </a:t>
            </a:r>
            <a:r>
              <a:rPr lang="cs-CZ" sz="2800" smtClean="0"/>
              <a:t>lokality)</a:t>
            </a:r>
            <a:endParaRPr lang="cs-CZ" sz="2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496</Words>
  <Application>Microsoft Office PowerPoint</Application>
  <PresentationFormat>Předvádění na obrazovce (4:3)</PresentationFormat>
  <Paragraphs>114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Etnicita - sociální konstrukce      - pojem etnicita zdomácněl až v 60. letech 20. stol.  - etnokulturní nacionalismus  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Etnicita - sociální konstrukce  - pojem etnicita zdomácneě až v 60. letech 20. stol.</dc:title>
  <dc:creator>Veronika Kuthanová</dc:creator>
  <cp:lastModifiedBy>Veronika Kuthanová</cp:lastModifiedBy>
  <cp:revision>18</cp:revision>
  <dcterms:created xsi:type="dcterms:W3CDTF">2012-04-19T18:59:37Z</dcterms:created>
  <dcterms:modified xsi:type="dcterms:W3CDTF">2012-04-20T07:27:00Z</dcterms:modified>
</cp:coreProperties>
</file>