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Default Extension="tiff" ContentType="image/tiff"/>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172"/>
  </p:handoutMasterIdLst>
  <p:sldIdLst>
    <p:sldId id="256" r:id="rId2"/>
    <p:sldId id="258" r:id="rId3"/>
    <p:sldId id="264" r:id="rId4"/>
    <p:sldId id="257" r:id="rId5"/>
    <p:sldId id="259" r:id="rId6"/>
    <p:sldId id="265" r:id="rId7"/>
    <p:sldId id="266" r:id="rId8"/>
    <p:sldId id="267" r:id="rId9"/>
    <p:sldId id="268" r:id="rId10"/>
    <p:sldId id="262" r:id="rId11"/>
    <p:sldId id="269" r:id="rId12"/>
    <p:sldId id="263" r:id="rId13"/>
    <p:sldId id="261" r:id="rId14"/>
    <p:sldId id="315" r:id="rId15"/>
    <p:sldId id="304" r:id="rId16"/>
    <p:sldId id="293" r:id="rId17"/>
    <p:sldId id="303" r:id="rId18"/>
    <p:sldId id="321" r:id="rId19"/>
    <p:sldId id="292" r:id="rId20"/>
    <p:sldId id="302" r:id="rId21"/>
    <p:sldId id="291" r:id="rId22"/>
    <p:sldId id="301" r:id="rId23"/>
    <p:sldId id="290" r:id="rId24"/>
    <p:sldId id="300" r:id="rId25"/>
    <p:sldId id="289" r:id="rId26"/>
    <p:sldId id="299" r:id="rId27"/>
    <p:sldId id="288" r:id="rId28"/>
    <p:sldId id="298" r:id="rId29"/>
    <p:sldId id="287" r:id="rId30"/>
    <p:sldId id="297" r:id="rId31"/>
    <p:sldId id="280" r:id="rId32"/>
    <p:sldId id="316" r:id="rId33"/>
    <p:sldId id="296" r:id="rId34"/>
    <p:sldId id="279" r:id="rId35"/>
    <p:sldId id="295" r:id="rId36"/>
    <p:sldId id="278" r:id="rId37"/>
    <p:sldId id="294" r:id="rId38"/>
    <p:sldId id="277" r:id="rId39"/>
    <p:sldId id="270" r:id="rId40"/>
    <p:sldId id="272" r:id="rId41"/>
    <p:sldId id="273" r:id="rId42"/>
    <p:sldId id="275" r:id="rId43"/>
    <p:sldId id="274" r:id="rId44"/>
    <p:sldId id="276" r:id="rId45"/>
    <p:sldId id="281" r:id="rId46"/>
    <p:sldId id="282" r:id="rId47"/>
    <p:sldId id="286" r:id="rId48"/>
    <p:sldId id="285" r:id="rId49"/>
    <p:sldId id="307" r:id="rId50"/>
    <p:sldId id="305" r:id="rId51"/>
    <p:sldId id="284" r:id="rId52"/>
    <p:sldId id="306" r:id="rId53"/>
    <p:sldId id="308" r:id="rId54"/>
    <p:sldId id="309" r:id="rId55"/>
    <p:sldId id="283" r:id="rId56"/>
    <p:sldId id="317" r:id="rId57"/>
    <p:sldId id="311" r:id="rId58"/>
    <p:sldId id="319" r:id="rId59"/>
    <p:sldId id="312" r:id="rId60"/>
    <p:sldId id="314" r:id="rId61"/>
    <p:sldId id="318" r:id="rId62"/>
    <p:sldId id="313" r:id="rId63"/>
    <p:sldId id="320" r:id="rId64"/>
    <p:sldId id="324" r:id="rId65"/>
    <p:sldId id="325" r:id="rId66"/>
    <p:sldId id="327" r:id="rId67"/>
    <p:sldId id="329" r:id="rId68"/>
    <p:sldId id="326" r:id="rId69"/>
    <p:sldId id="339" r:id="rId70"/>
    <p:sldId id="338" r:id="rId71"/>
    <p:sldId id="340" r:id="rId72"/>
    <p:sldId id="334" r:id="rId73"/>
    <p:sldId id="341" r:id="rId74"/>
    <p:sldId id="342" r:id="rId75"/>
    <p:sldId id="337" r:id="rId76"/>
    <p:sldId id="335" r:id="rId77"/>
    <p:sldId id="332" r:id="rId78"/>
    <p:sldId id="328" r:id="rId79"/>
    <p:sldId id="322" r:id="rId80"/>
    <p:sldId id="331" r:id="rId81"/>
    <p:sldId id="330" r:id="rId82"/>
    <p:sldId id="373" r:id="rId83"/>
    <p:sldId id="344" r:id="rId84"/>
    <p:sldId id="345" r:id="rId85"/>
    <p:sldId id="346" r:id="rId86"/>
    <p:sldId id="343" r:id="rId87"/>
    <p:sldId id="348" r:id="rId88"/>
    <p:sldId id="349" r:id="rId89"/>
    <p:sldId id="351" r:id="rId90"/>
    <p:sldId id="347" r:id="rId91"/>
    <p:sldId id="379" r:id="rId92"/>
    <p:sldId id="378" r:id="rId93"/>
    <p:sldId id="381" r:id="rId94"/>
    <p:sldId id="380" r:id="rId95"/>
    <p:sldId id="377" r:id="rId96"/>
    <p:sldId id="376" r:id="rId97"/>
    <p:sldId id="375" r:id="rId98"/>
    <p:sldId id="383" r:id="rId99"/>
    <p:sldId id="385" r:id="rId100"/>
    <p:sldId id="384" r:id="rId101"/>
    <p:sldId id="396" r:id="rId102"/>
    <p:sldId id="395" r:id="rId103"/>
    <p:sldId id="399" r:id="rId104"/>
    <p:sldId id="398" r:id="rId105"/>
    <p:sldId id="403" r:id="rId106"/>
    <p:sldId id="402" r:id="rId107"/>
    <p:sldId id="401" r:id="rId108"/>
    <p:sldId id="404" r:id="rId109"/>
    <p:sldId id="400" r:id="rId110"/>
    <p:sldId id="408" r:id="rId111"/>
    <p:sldId id="397" r:id="rId112"/>
    <p:sldId id="394" r:id="rId113"/>
    <p:sldId id="406" r:id="rId114"/>
    <p:sldId id="405" r:id="rId115"/>
    <p:sldId id="407" r:id="rId116"/>
    <p:sldId id="393" r:id="rId117"/>
    <p:sldId id="392" r:id="rId118"/>
    <p:sldId id="389" r:id="rId119"/>
    <p:sldId id="388" r:id="rId120"/>
    <p:sldId id="390" r:id="rId121"/>
    <p:sldId id="387" r:id="rId122"/>
    <p:sldId id="391" r:id="rId123"/>
    <p:sldId id="386" r:id="rId124"/>
    <p:sldId id="356" r:id="rId125"/>
    <p:sldId id="357" r:id="rId126"/>
    <p:sldId id="358" r:id="rId127"/>
    <p:sldId id="359" r:id="rId128"/>
    <p:sldId id="360" r:id="rId129"/>
    <p:sldId id="361" r:id="rId130"/>
    <p:sldId id="362" r:id="rId131"/>
    <p:sldId id="363" r:id="rId132"/>
    <p:sldId id="364" r:id="rId133"/>
    <p:sldId id="365" r:id="rId134"/>
    <p:sldId id="366" r:id="rId135"/>
    <p:sldId id="367" r:id="rId136"/>
    <p:sldId id="368" r:id="rId137"/>
    <p:sldId id="369" r:id="rId138"/>
    <p:sldId id="370" r:id="rId139"/>
    <p:sldId id="371" r:id="rId140"/>
    <p:sldId id="372" r:id="rId141"/>
    <p:sldId id="410" r:id="rId142"/>
    <p:sldId id="409" r:id="rId143"/>
    <p:sldId id="437" r:id="rId144"/>
    <p:sldId id="412" r:id="rId145"/>
    <p:sldId id="418" r:id="rId146"/>
    <p:sldId id="413" r:id="rId147"/>
    <p:sldId id="414" r:id="rId148"/>
    <p:sldId id="415" r:id="rId149"/>
    <p:sldId id="416" r:id="rId150"/>
    <p:sldId id="417" r:id="rId151"/>
    <p:sldId id="421" r:id="rId152"/>
    <p:sldId id="423" r:id="rId153"/>
    <p:sldId id="424" r:id="rId154"/>
    <p:sldId id="425" r:id="rId155"/>
    <p:sldId id="426" r:id="rId156"/>
    <p:sldId id="427" r:id="rId157"/>
    <p:sldId id="422" r:id="rId158"/>
    <p:sldId id="428" r:id="rId159"/>
    <p:sldId id="420" r:id="rId160"/>
    <p:sldId id="419" r:id="rId161"/>
    <p:sldId id="429" r:id="rId162"/>
    <p:sldId id="430" r:id="rId163"/>
    <p:sldId id="438" r:id="rId164"/>
    <p:sldId id="431" r:id="rId165"/>
    <p:sldId id="432" r:id="rId166"/>
    <p:sldId id="433" r:id="rId167"/>
    <p:sldId id="434" r:id="rId168"/>
    <p:sldId id="436" r:id="rId169"/>
    <p:sldId id="435" r:id="rId170"/>
    <p:sldId id="323" r:id="rId17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6" autoAdjust="0"/>
  </p:normalViewPr>
  <p:slideViewPr>
    <p:cSldViewPr>
      <p:cViewPr varScale="1">
        <p:scale>
          <a:sx n="87" d="100"/>
          <a:sy n="87" d="100"/>
        </p:scale>
        <p:origin x="-1062" y="-84"/>
      </p:cViewPr>
      <p:guideLst>
        <p:guide orient="horz" pos="2160"/>
        <p:guide pos="2880"/>
      </p:guideLst>
    </p:cSldViewPr>
  </p:slideViewPr>
  <p:outlineViewPr>
    <p:cViewPr>
      <p:scale>
        <a:sx n="33" d="100"/>
        <a:sy n="33" d="100"/>
      </p:scale>
      <p:origin x="0" y="85428"/>
    </p:cViewPr>
  </p:outlineViewPr>
  <p:notesTextViewPr>
    <p:cViewPr>
      <p:scale>
        <a:sx n="100" d="100"/>
        <a:sy n="100" d="100"/>
      </p:scale>
      <p:origin x="0" y="0"/>
    </p:cViewPr>
  </p:notesTextViewPr>
  <p:notesViewPr>
    <p:cSldViewPr>
      <p:cViewPr varScale="1">
        <p:scale>
          <a:sx n="70" d="100"/>
          <a:sy n="70" d="100"/>
        </p:scale>
        <p:origin x="-2814"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charts/_rels/chart1.xml.rels><?xml version="1.0" encoding="UTF-8" standalone="yes"?>
<Relationships xmlns="http://schemas.openxmlformats.org/package/2006/relationships"><Relationship Id="rId1" Type="http://schemas.openxmlformats.org/officeDocument/2006/relationships/oleObject" Target="file:///C:\old\P&#344;ETA&#381;ENE%20SLO&#381;KY\&#269;esk&#253;%20film\TABULKY\N&#282;MECKO\po&#269;et%20program&#367;%20v%20n&#283;meck&#233;%20distribuci.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old\P&#344;ETA&#381;ENE%20SLO&#381;KY\&#269;esk&#253;%20film\TABULKY\POLSKO\po&#269;et%20program&#367;%20v%20polsk&#233;%20distribuci.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old\P&#344;ETA&#381;ENE%20SLO&#381;KY\&#269;esk&#253;%20film\TABULKY\grafy%20web\po&#269;et%20p&#345;edstaven&#237;,%20program&#367;\GRAF%201%20po&#269;et%20kin.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old\P&#344;ETA&#381;ENE%20SLO&#381;KY\&#269;esk&#253;%20film\TABULKY\N&#282;MECKO\po&#269;et%20div&#225;k&#367;_NDR_a_soc_zem&#283;_doplneno_BARCH.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old\P&#344;ETA&#381;ENE%20SLO&#381;KY\&#269;esk&#253;%20film\TABULKY\N&#282;MECKO\po&#269;et_div&#225;k&#367;_NDR_jedn_produkce_bez_celkove_navst.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cs-CZ"/>
  <c:chart>
    <c:plotArea>
      <c:layout>
        <c:manualLayout>
          <c:layoutTarget val="inner"/>
          <c:xMode val="edge"/>
          <c:yMode val="edge"/>
          <c:x val="4.2758092738407812E-2"/>
          <c:y val="0.10493827160493827"/>
          <c:w val="0.91979166666666823"/>
          <c:h val="0.66666666666666663"/>
        </c:manualLayout>
      </c:layout>
      <c:lineChart>
        <c:grouping val="standard"/>
        <c:ser>
          <c:idx val="0"/>
          <c:order val="0"/>
          <c:tx>
            <c:strRef>
              <c:f>List1!$A$2</c:f>
              <c:strCache>
                <c:ptCount val="1"/>
                <c:pt idx="0">
                  <c:v>Polsko</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List1!$B$2:$AA$2</c:f>
              <c:numCache>
                <c:formatCode>0</c:formatCode>
                <c:ptCount val="26"/>
                <c:pt idx="0">
                  <c:v>0</c:v>
                </c:pt>
                <c:pt idx="1">
                  <c:v>0</c:v>
                </c:pt>
                <c:pt idx="2">
                  <c:v>0</c:v>
                </c:pt>
                <c:pt idx="3">
                  <c:v>0</c:v>
                </c:pt>
                <c:pt idx="4">
                  <c:v>0</c:v>
                </c:pt>
                <c:pt idx="5">
                  <c:v>0</c:v>
                </c:pt>
                <c:pt idx="6">
                  <c:v>4</c:v>
                </c:pt>
                <c:pt idx="7">
                  <c:v>4</c:v>
                </c:pt>
                <c:pt idx="8">
                  <c:v>1</c:v>
                </c:pt>
                <c:pt idx="9">
                  <c:v>2</c:v>
                </c:pt>
                <c:pt idx="10">
                  <c:v>5</c:v>
                </c:pt>
                <c:pt idx="11">
                  <c:v>4</c:v>
                </c:pt>
                <c:pt idx="12">
                  <c:v>1</c:v>
                </c:pt>
                <c:pt idx="13">
                  <c:v>3</c:v>
                </c:pt>
                <c:pt idx="14">
                  <c:v>2</c:v>
                </c:pt>
                <c:pt idx="15">
                  <c:v>1</c:v>
                </c:pt>
                <c:pt idx="16">
                  <c:v>2</c:v>
                </c:pt>
              </c:numCache>
            </c:numRef>
          </c:val>
        </c:ser>
        <c:ser>
          <c:idx val="1"/>
          <c:order val="1"/>
          <c:tx>
            <c:strRef>
              <c:f>List1!$A$3</c:f>
              <c:strCache>
                <c:ptCount val="1"/>
                <c:pt idx="0">
                  <c:v>Sovětský svaz</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List1!$B$3:$AA$3</c:f>
              <c:numCache>
                <c:formatCode>0</c:formatCode>
                <c:ptCount val="26"/>
                <c:pt idx="0">
                  <c:v>19</c:v>
                </c:pt>
                <c:pt idx="1">
                  <c:v>26</c:v>
                </c:pt>
                <c:pt idx="2">
                  <c:v>28</c:v>
                </c:pt>
                <c:pt idx="3">
                  <c:v>20</c:v>
                </c:pt>
                <c:pt idx="4">
                  <c:v>24</c:v>
                </c:pt>
                <c:pt idx="5">
                  <c:v>23</c:v>
                </c:pt>
                <c:pt idx="6">
                  <c:v>14</c:v>
                </c:pt>
                <c:pt idx="7">
                  <c:v>10</c:v>
                </c:pt>
                <c:pt idx="8">
                  <c:v>10</c:v>
                </c:pt>
                <c:pt idx="9">
                  <c:v>9</c:v>
                </c:pt>
                <c:pt idx="10">
                  <c:v>11</c:v>
                </c:pt>
                <c:pt idx="11">
                  <c:v>25</c:v>
                </c:pt>
                <c:pt idx="12">
                  <c:v>19</c:v>
                </c:pt>
                <c:pt idx="13">
                  <c:v>31</c:v>
                </c:pt>
                <c:pt idx="14">
                  <c:v>38</c:v>
                </c:pt>
                <c:pt idx="15">
                  <c:v>35</c:v>
                </c:pt>
                <c:pt idx="16">
                  <c:v>23</c:v>
                </c:pt>
              </c:numCache>
            </c:numRef>
          </c:val>
        </c:ser>
        <c:ser>
          <c:idx val="2"/>
          <c:order val="2"/>
          <c:tx>
            <c:strRef>
              <c:f>List1!$A$4</c:f>
              <c:strCache>
                <c:ptCount val="1"/>
                <c:pt idx="0">
                  <c:v>USA</c:v>
                </c:pt>
              </c:strCache>
            </c:strRef>
          </c:tx>
          <c:spPr>
            <a:ln w="12700">
              <a:solidFill>
                <a:srgbClr val="FFFF00"/>
              </a:solidFill>
              <a:prstDash val="solid"/>
            </a:ln>
          </c:spPr>
          <c:marker>
            <c:symbol val="triangle"/>
            <c:size val="5"/>
            <c:spPr>
              <a:solidFill>
                <a:srgbClr val="FFFF00"/>
              </a:solidFill>
              <a:ln>
                <a:solidFill>
                  <a:srgbClr val="FFFF00"/>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List1!$B$4:$AA$4</c:f>
              <c:numCache>
                <c:formatCode>0</c:formatCode>
                <c:ptCount val="26"/>
                <c:pt idx="0">
                  <c:v>0</c:v>
                </c:pt>
                <c:pt idx="1">
                  <c:v>0</c:v>
                </c:pt>
                <c:pt idx="2">
                  <c:v>0</c:v>
                </c:pt>
                <c:pt idx="3">
                  <c:v>0</c:v>
                </c:pt>
                <c:pt idx="4">
                  <c:v>0</c:v>
                </c:pt>
                <c:pt idx="5">
                  <c:v>0</c:v>
                </c:pt>
                <c:pt idx="6">
                  <c:v>0</c:v>
                </c:pt>
                <c:pt idx="7">
                  <c:v>0</c:v>
                </c:pt>
                <c:pt idx="8">
                  <c:v>0</c:v>
                </c:pt>
                <c:pt idx="9">
                  <c:v>0</c:v>
                </c:pt>
                <c:pt idx="10">
                  <c:v>1</c:v>
                </c:pt>
                <c:pt idx="11">
                  <c:v>0</c:v>
                </c:pt>
                <c:pt idx="12">
                  <c:v>2</c:v>
                </c:pt>
                <c:pt idx="13">
                  <c:v>0</c:v>
                </c:pt>
                <c:pt idx="14">
                  <c:v>0</c:v>
                </c:pt>
                <c:pt idx="15">
                  <c:v>2</c:v>
                </c:pt>
                <c:pt idx="16">
                  <c:v>1</c:v>
                </c:pt>
              </c:numCache>
            </c:numRef>
          </c:val>
        </c:ser>
        <c:ser>
          <c:idx val="3"/>
          <c:order val="3"/>
          <c:tx>
            <c:strRef>
              <c:f>List1!$A$5</c:f>
              <c:strCache>
                <c:ptCount val="1"/>
                <c:pt idx="0">
                  <c:v>Francie</c:v>
                </c:pt>
              </c:strCache>
            </c:strRef>
          </c:tx>
          <c:spPr>
            <a:ln w="12700">
              <a:solidFill>
                <a:srgbClr val="00FFFF"/>
              </a:solidFill>
              <a:prstDash val="solid"/>
            </a:ln>
          </c:spPr>
          <c:marker>
            <c:symbol val="x"/>
            <c:size val="5"/>
            <c:spPr>
              <a:noFill/>
              <a:ln>
                <a:solidFill>
                  <a:srgbClr val="00FFFF"/>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List1!$B$5:$AA$5</c:f>
              <c:numCache>
                <c:formatCode>0</c:formatCode>
                <c:ptCount val="26"/>
                <c:pt idx="0">
                  <c:v>0</c:v>
                </c:pt>
                <c:pt idx="1">
                  <c:v>0</c:v>
                </c:pt>
                <c:pt idx="2">
                  <c:v>0</c:v>
                </c:pt>
                <c:pt idx="3">
                  <c:v>0</c:v>
                </c:pt>
                <c:pt idx="4">
                  <c:v>0</c:v>
                </c:pt>
                <c:pt idx="5">
                  <c:v>0</c:v>
                </c:pt>
                <c:pt idx="6">
                  <c:v>0</c:v>
                </c:pt>
                <c:pt idx="7">
                  <c:v>1</c:v>
                </c:pt>
                <c:pt idx="8">
                  <c:v>6</c:v>
                </c:pt>
                <c:pt idx="9">
                  <c:v>7</c:v>
                </c:pt>
                <c:pt idx="10">
                  <c:v>9</c:v>
                </c:pt>
                <c:pt idx="11">
                  <c:v>10</c:v>
                </c:pt>
                <c:pt idx="12">
                  <c:v>16</c:v>
                </c:pt>
                <c:pt idx="13">
                  <c:v>5</c:v>
                </c:pt>
                <c:pt idx="14">
                  <c:v>3</c:v>
                </c:pt>
                <c:pt idx="15">
                  <c:v>7</c:v>
                </c:pt>
                <c:pt idx="16">
                  <c:v>4</c:v>
                </c:pt>
              </c:numCache>
            </c:numRef>
          </c:val>
        </c:ser>
        <c:ser>
          <c:idx val="4"/>
          <c:order val="4"/>
          <c:tx>
            <c:strRef>
              <c:f>List1!$A$6</c:f>
              <c:strCache>
                <c:ptCount val="1"/>
                <c:pt idx="0">
                  <c:v>Itálie</c:v>
                </c:pt>
              </c:strCache>
            </c:strRef>
          </c:tx>
          <c:spPr>
            <a:ln w="12700">
              <a:solidFill>
                <a:srgbClr val="800080"/>
              </a:solidFill>
              <a:prstDash val="solid"/>
            </a:ln>
          </c:spPr>
          <c:marker>
            <c:symbol val="star"/>
            <c:size val="5"/>
            <c:spPr>
              <a:noFill/>
              <a:ln>
                <a:solidFill>
                  <a:srgbClr val="800080"/>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List1!$B$6:$AA$6</c:f>
              <c:numCache>
                <c:formatCode>0</c:formatCode>
                <c:ptCount val="26"/>
                <c:pt idx="0">
                  <c:v>0</c:v>
                </c:pt>
                <c:pt idx="1">
                  <c:v>0</c:v>
                </c:pt>
                <c:pt idx="2">
                  <c:v>0</c:v>
                </c:pt>
                <c:pt idx="3">
                  <c:v>0</c:v>
                </c:pt>
                <c:pt idx="4">
                  <c:v>0</c:v>
                </c:pt>
                <c:pt idx="5">
                  <c:v>0</c:v>
                </c:pt>
                <c:pt idx="6">
                  <c:v>1</c:v>
                </c:pt>
                <c:pt idx="7">
                  <c:v>3</c:v>
                </c:pt>
                <c:pt idx="8">
                  <c:v>3</c:v>
                </c:pt>
                <c:pt idx="9">
                  <c:v>5</c:v>
                </c:pt>
                <c:pt idx="10">
                  <c:v>10</c:v>
                </c:pt>
                <c:pt idx="11">
                  <c:v>10</c:v>
                </c:pt>
                <c:pt idx="12">
                  <c:v>11</c:v>
                </c:pt>
                <c:pt idx="13">
                  <c:v>7</c:v>
                </c:pt>
                <c:pt idx="14">
                  <c:v>9</c:v>
                </c:pt>
                <c:pt idx="15">
                  <c:v>4</c:v>
                </c:pt>
                <c:pt idx="16">
                  <c:v>10</c:v>
                </c:pt>
              </c:numCache>
            </c:numRef>
          </c:val>
        </c:ser>
        <c:ser>
          <c:idx val="5"/>
          <c:order val="5"/>
          <c:tx>
            <c:strRef>
              <c:f>List1!$A$7</c:f>
              <c:strCache>
                <c:ptCount val="1"/>
                <c:pt idx="0">
                  <c:v>Anglie</c:v>
                </c:pt>
              </c:strCache>
            </c:strRef>
          </c:tx>
          <c:spPr>
            <a:ln w="12700">
              <a:solidFill>
                <a:srgbClr val="800000"/>
              </a:solidFill>
              <a:prstDash val="solid"/>
            </a:ln>
          </c:spPr>
          <c:marker>
            <c:symbol val="circle"/>
            <c:size val="5"/>
            <c:spPr>
              <a:solidFill>
                <a:srgbClr val="800000"/>
              </a:solidFill>
              <a:ln>
                <a:solidFill>
                  <a:srgbClr val="800000"/>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List1!$B$7:$AA$7</c:f>
              <c:numCache>
                <c:formatCode>0</c:formatCode>
                <c:ptCount val="26"/>
                <c:pt idx="0">
                  <c:v>0</c:v>
                </c:pt>
                <c:pt idx="1">
                  <c:v>0</c:v>
                </c:pt>
                <c:pt idx="2">
                  <c:v>0</c:v>
                </c:pt>
                <c:pt idx="3">
                  <c:v>0</c:v>
                </c:pt>
                <c:pt idx="4">
                  <c:v>0</c:v>
                </c:pt>
                <c:pt idx="5">
                  <c:v>0</c:v>
                </c:pt>
                <c:pt idx="6">
                  <c:v>0</c:v>
                </c:pt>
                <c:pt idx="7">
                  <c:v>1</c:v>
                </c:pt>
                <c:pt idx="8">
                  <c:v>1</c:v>
                </c:pt>
                <c:pt idx="9">
                  <c:v>2</c:v>
                </c:pt>
                <c:pt idx="10">
                  <c:v>3</c:v>
                </c:pt>
                <c:pt idx="11">
                  <c:v>0</c:v>
                </c:pt>
                <c:pt idx="12">
                  <c:v>4</c:v>
                </c:pt>
                <c:pt idx="13">
                  <c:v>1</c:v>
                </c:pt>
                <c:pt idx="14">
                  <c:v>6</c:v>
                </c:pt>
                <c:pt idx="15">
                  <c:v>5</c:v>
                </c:pt>
                <c:pt idx="16">
                  <c:v>7</c:v>
                </c:pt>
              </c:numCache>
            </c:numRef>
          </c:val>
        </c:ser>
        <c:ser>
          <c:idx val="6"/>
          <c:order val="6"/>
          <c:tx>
            <c:strRef>
              <c:f>List1!$A$8</c:f>
              <c:strCache>
                <c:ptCount val="1"/>
                <c:pt idx="0">
                  <c:v>Německo</c:v>
                </c:pt>
              </c:strCache>
            </c:strRef>
          </c:tx>
          <c:spPr>
            <a:ln w="12700">
              <a:solidFill>
                <a:srgbClr val="008080"/>
              </a:solidFill>
              <a:prstDash val="solid"/>
            </a:ln>
          </c:spPr>
          <c:marker>
            <c:symbol val="plus"/>
            <c:size val="5"/>
            <c:spPr>
              <a:noFill/>
              <a:ln>
                <a:solidFill>
                  <a:srgbClr val="008080"/>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List1!$B$8:$AA$8</c:f>
              <c:numCache>
                <c:formatCode>0</c:formatCode>
                <c:ptCount val="26"/>
                <c:pt idx="0">
                  <c:v>0</c:v>
                </c:pt>
                <c:pt idx="1">
                  <c:v>0</c:v>
                </c:pt>
                <c:pt idx="2">
                  <c:v>0</c:v>
                </c:pt>
                <c:pt idx="3">
                  <c:v>6</c:v>
                </c:pt>
                <c:pt idx="4">
                  <c:v>9</c:v>
                </c:pt>
                <c:pt idx="5">
                  <c:v>9</c:v>
                </c:pt>
                <c:pt idx="6">
                  <c:v>2</c:v>
                </c:pt>
                <c:pt idx="7">
                  <c:v>3</c:v>
                </c:pt>
                <c:pt idx="8">
                  <c:v>1</c:v>
                </c:pt>
                <c:pt idx="9">
                  <c:v>14</c:v>
                </c:pt>
                <c:pt idx="10">
                  <c:v>10</c:v>
                </c:pt>
                <c:pt idx="11">
                  <c:v>9</c:v>
                </c:pt>
                <c:pt idx="12">
                  <c:v>10</c:v>
                </c:pt>
                <c:pt idx="13">
                  <c:v>1</c:v>
                </c:pt>
                <c:pt idx="14">
                  <c:v>3</c:v>
                </c:pt>
                <c:pt idx="15">
                  <c:v>5</c:v>
                </c:pt>
                <c:pt idx="16">
                  <c:v>7</c:v>
                </c:pt>
              </c:numCache>
            </c:numRef>
          </c:val>
        </c:ser>
        <c:ser>
          <c:idx val="7"/>
          <c:order val="7"/>
          <c:tx>
            <c:strRef>
              <c:f>List1!$A$9</c:f>
              <c:strCache>
                <c:ptCount val="1"/>
                <c:pt idx="0">
                  <c:v>socialistické země</c:v>
                </c:pt>
              </c:strCache>
            </c:strRef>
          </c:tx>
          <c:spPr>
            <a:ln w="12700">
              <a:solidFill>
                <a:srgbClr val="0000FF"/>
              </a:solidFill>
              <a:prstDash val="solid"/>
            </a:ln>
          </c:spPr>
          <c:marker>
            <c:symbol val="dot"/>
            <c:size val="5"/>
            <c:spPr>
              <a:noFill/>
              <a:ln>
                <a:solidFill>
                  <a:srgbClr val="0000FF"/>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List1!$B$9:$AA$9</c:f>
              <c:numCache>
                <c:formatCode>0</c:formatCode>
                <c:ptCount val="26"/>
                <c:pt idx="0">
                  <c:v>19</c:v>
                </c:pt>
                <c:pt idx="1">
                  <c:v>29</c:v>
                </c:pt>
                <c:pt idx="2">
                  <c:v>32</c:v>
                </c:pt>
                <c:pt idx="3">
                  <c:v>27</c:v>
                </c:pt>
                <c:pt idx="4">
                  <c:v>36</c:v>
                </c:pt>
                <c:pt idx="5">
                  <c:v>34</c:v>
                </c:pt>
                <c:pt idx="6">
                  <c:v>47</c:v>
                </c:pt>
                <c:pt idx="7">
                  <c:v>42</c:v>
                </c:pt>
                <c:pt idx="8">
                  <c:v>38</c:v>
                </c:pt>
                <c:pt idx="9">
                  <c:v>36</c:v>
                </c:pt>
                <c:pt idx="10">
                  <c:v>48</c:v>
                </c:pt>
                <c:pt idx="11">
                  <c:v>67</c:v>
                </c:pt>
                <c:pt idx="12">
                  <c:v>54</c:v>
                </c:pt>
                <c:pt idx="13">
                  <c:v>97</c:v>
                </c:pt>
                <c:pt idx="14">
                  <c:v>90</c:v>
                </c:pt>
                <c:pt idx="15">
                  <c:v>87</c:v>
                </c:pt>
                <c:pt idx="16">
                  <c:v>79</c:v>
                </c:pt>
              </c:numCache>
            </c:numRef>
          </c:val>
        </c:ser>
        <c:ser>
          <c:idx val="8"/>
          <c:order val="8"/>
          <c:tx>
            <c:strRef>
              <c:f>List1!$A$12</c:f>
              <c:strCache>
                <c:ptCount val="1"/>
                <c:pt idx="0">
                  <c:v>Kap. státy (USA, FR, IT, GB, N)</c:v>
                </c:pt>
              </c:strCache>
            </c:strRef>
          </c:tx>
          <c:spPr>
            <a:ln w="12700">
              <a:solidFill>
                <a:srgbClr val="00CCFF"/>
              </a:solidFill>
              <a:prstDash val="solid"/>
            </a:ln>
          </c:spPr>
          <c:marker>
            <c:symbol val="dash"/>
            <c:size val="5"/>
            <c:spPr>
              <a:noFill/>
              <a:ln>
                <a:solidFill>
                  <a:srgbClr val="00CCFF"/>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List1!$B$12:$AA$12</c:f>
              <c:numCache>
                <c:formatCode>0</c:formatCode>
                <c:ptCount val="26"/>
                <c:pt idx="0">
                  <c:v>0</c:v>
                </c:pt>
                <c:pt idx="1">
                  <c:v>3</c:v>
                </c:pt>
                <c:pt idx="2">
                  <c:v>1</c:v>
                </c:pt>
                <c:pt idx="3">
                  <c:v>12</c:v>
                </c:pt>
                <c:pt idx="4">
                  <c:v>13</c:v>
                </c:pt>
                <c:pt idx="5">
                  <c:v>19</c:v>
                </c:pt>
                <c:pt idx="6">
                  <c:v>8</c:v>
                </c:pt>
                <c:pt idx="7">
                  <c:v>18</c:v>
                </c:pt>
                <c:pt idx="8">
                  <c:v>26</c:v>
                </c:pt>
                <c:pt idx="9">
                  <c:v>46</c:v>
                </c:pt>
                <c:pt idx="10">
                  <c:v>45</c:v>
                </c:pt>
                <c:pt idx="11">
                  <c:v>38</c:v>
                </c:pt>
                <c:pt idx="12">
                  <c:v>56</c:v>
                </c:pt>
                <c:pt idx="13">
                  <c:v>23</c:v>
                </c:pt>
                <c:pt idx="14">
                  <c:v>26</c:v>
                </c:pt>
                <c:pt idx="15">
                  <c:v>29</c:v>
                </c:pt>
                <c:pt idx="16">
                  <c:v>45</c:v>
                </c:pt>
              </c:numCache>
            </c:numRef>
          </c:val>
        </c:ser>
        <c:ser>
          <c:idx val="9"/>
          <c:order val="9"/>
          <c:tx>
            <c:strRef>
              <c:f>List1!$A$12</c:f>
              <c:strCache>
                <c:ptCount val="1"/>
                <c:pt idx="0">
                  <c:v>Kap. státy (USA, FR, IT, GB, N)</c:v>
                </c:pt>
              </c:strCache>
            </c:strRef>
          </c:tx>
          <c:spPr>
            <a:ln w="12700">
              <a:solidFill>
                <a:srgbClr val="CCFFFF"/>
              </a:solidFill>
              <a:prstDash val="solid"/>
            </a:ln>
          </c:spPr>
          <c:marker>
            <c:symbol val="diamond"/>
            <c:size val="5"/>
            <c:spPr>
              <a:solidFill>
                <a:srgbClr val="CCFFFF"/>
              </a:solidFill>
              <a:ln>
                <a:solidFill>
                  <a:srgbClr val="CCFFFF"/>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List1!$B$12:$AA$12</c:f>
              <c:numCache>
                <c:formatCode>0</c:formatCode>
                <c:ptCount val="26"/>
                <c:pt idx="0">
                  <c:v>0</c:v>
                </c:pt>
                <c:pt idx="1">
                  <c:v>3</c:v>
                </c:pt>
                <c:pt idx="2">
                  <c:v>1</c:v>
                </c:pt>
                <c:pt idx="3">
                  <c:v>12</c:v>
                </c:pt>
                <c:pt idx="4">
                  <c:v>13</c:v>
                </c:pt>
                <c:pt idx="5">
                  <c:v>19</c:v>
                </c:pt>
                <c:pt idx="6">
                  <c:v>8</c:v>
                </c:pt>
                <c:pt idx="7">
                  <c:v>18</c:v>
                </c:pt>
                <c:pt idx="8">
                  <c:v>26</c:v>
                </c:pt>
                <c:pt idx="9">
                  <c:v>46</c:v>
                </c:pt>
                <c:pt idx="10">
                  <c:v>45</c:v>
                </c:pt>
                <c:pt idx="11">
                  <c:v>38</c:v>
                </c:pt>
                <c:pt idx="12">
                  <c:v>56</c:v>
                </c:pt>
                <c:pt idx="13">
                  <c:v>23</c:v>
                </c:pt>
                <c:pt idx="14">
                  <c:v>26</c:v>
                </c:pt>
                <c:pt idx="15">
                  <c:v>29</c:v>
                </c:pt>
                <c:pt idx="16">
                  <c:v>45</c:v>
                </c:pt>
              </c:numCache>
            </c:numRef>
          </c:val>
        </c:ser>
        <c:marker val="1"/>
        <c:axId val="209911808"/>
        <c:axId val="209914112"/>
      </c:lineChart>
      <c:catAx>
        <c:axId val="209911808"/>
        <c:scaling>
          <c:orientation val="minMax"/>
        </c:scaling>
        <c:axPos val="b"/>
        <c:title>
          <c:tx>
            <c:rich>
              <a:bodyPr/>
              <a:lstStyle/>
              <a:p>
                <a:pPr>
                  <a:defRPr sz="1000" b="1" i="0" u="none" strike="noStrike" baseline="0">
                    <a:solidFill>
                      <a:srgbClr val="000000"/>
                    </a:solidFill>
                    <a:latin typeface="Arial"/>
                    <a:ea typeface="Arial"/>
                    <a:cs typeface="Arial"/>
                  </a:defRPr>
                </a:pPr>
                <a:r>
                  <a:rPr lang="cs-CZ"/>
                  <a:t>rok uvedení</a:t>
                </a:r>
              </a:p>
            </c:rich>
          </c:tx>
          <c:layout>
            <c:manualLayout>
              <c:xMode val="edge"/>
              <c:yMode val="edge"/>
              <c:x val="0.48854166666666682"/>
              <c:y val="0.75420875420875566"/>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209914112"/>
        <c:crosses val="autoZero"/>
        <c:auto val="1"/>
        <c:lblAlgn val="ctr"/>
        <c:lblOffset val="100"/>
        <c:tickLblSkip val="1"/>
        <c:tickMarkSkip val="1"/>
      </c:catAx>
      <c:valAx>
        <c:axId val="209914112"/>
        <c:scaling>
          <c:orientation val="minMax"/>
        </c:scaling>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cs-CZ"/>
                  <a:t>počet programů</a:t>
                </a:r>
              </a:p>
            </c:rich>
          </c:tx>
          <c:layout>
            <c:manualLayout>
              <c:xMode val="edge"/>
              <c:yMode val="edge"/>
              <c:x val="1.1458333333333341E-2"/>
              <c:y val="0.28114478114478225"/>
            </c:manualLayout>
          </c:layout>
          <c:spPr>
            <a:noFill/>
            <a:ln w="25400">
              <a:noFill/>
            </a:ln>
          </c:spPr>
        </c:title>
        <c:numFmt formatCode="0"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209911808"/>
        <c:crosses val="autoZero"/>
        <c:crossBetween val="between"/>
      </c:valAx>
      <c:spPr>
        <a:solidFill>
          <a:srgbClr val="C0C0C0"/>
        </a:solidFill>
        <a:ln w="12700">
          <a:solidFill>
            <a:srgbClr val="808080"/>
          </a:solidFill>
          <a:prstDash val="solid"/>
        </a:ln>
      </c:spPr>
    </c:plotArea>
    <c:legend>
      <c:legendPos val="b"/>
      <c:layout>
        <c:manualLayout>
          <c:xMode val="edge"/>
          <c:yMode val="edge"/>
          <c:x val="0"/>
          <c:y val="0.81818181818181956"/>
          <c:w val="0.98541666666666461"/>
          <c:h val="0.18181818181818238"/>
        </c:manualLayout>
      </c:layout>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cs-CZ"/>
        </a:p>
      </c:txPr>
    </c:legend>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cs-CZ"/>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cs-CZ"/>
  <c:chart>
    <c:plotArea>
      <c:layout>
        <c:manualLayout>
          <c:layoutTarget val="inner"/>
          <c:xMode val="edge"/>
          <c:yMode val="edge"/>
          <c:x val="6.9791666666666724E-2"/>
          <c:y val="3.5353535353535352E-2"/>
          <c:w val="0.91979166666666823"/>
          <c:h val="0.66666666666666663"/>
        </c:manualLayout>
      </c:layout>
      <c:lineChart>
        <c:grouping val="standard"/>
        <c:ser>
          <c:idx val="0"/>
          <c:order val="0"/>
          <c:tx>
            <c:strRef>
              <c:f>List1!$A$2</c:f>
              <c:strCache>
                <c:ptCount val="1"/>
                <c:pt idx="0">
                  <c:v>Polsko</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List1!$B$2:$AA$2</c:f>
              <c:numCache>
                <c:formatCode>General</c:formatCode>
                <c:ptCount val="26"/>
                <c:pt idx="6" formatCode="0">
                  <c:v>2</c:v>
                </c:pt>
                <c:pt idx="7" formatCode="0">
                  <c:v>4</c:v>
                </c:pt>
                <c:pt idx="8" formatCode="0">
                  <c:v>4</c:v>
                </c:pt>
                <c:pt idx="9" formatCode="0">
                  <c:v>10</c:v>
                </c:pt>
                <c:pt idx="10" formatCode="0">
                  <c:v>9</c:v>
                </c:pt>
                <c:pt idx="11" formatCode="0">
                  <c:v>6</c:v>
                </c:pt>
                <c:pt idx="12" formatCode="0">
                  <c:v>16</c:v>
                </c:pt>
                <c:pt idx="13" formatCode="0">
                  <c:v>16</c:v>
                </c:pt>
                <c:pt idx="14" formatCode="0">
                  <c:v>16</c:v>
                </c:pt>
                <c:pt idx="15" formatCode="0">
                  <c:v>21</c:v>
                </c:pt>
              </c:numCache>
            </c:numRef>
          </c:val>
        </c:ser>
        <c:ser>
          <c:idx val="1"/>
          <c:order val="1"/>
          <c:tx>
            <c:strRef>
              <c:f>List1!$A$3</c:f>
              <c:strCache>
                <c:ptCount val="1"/>
                <c:pt idx="0">
                  <c:v>Sovětský svaz</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List1!$B$3:$AA$3</c:f>
              <c:numCache>
                <c:formatCode>General</c:formatCode>
                <c:ptCount val="26"/>
                <c:pt idx="6" formatCode="0">
                  <c:v>23</c:v>
                </c:pt>
                <c:pt idx="7" formatCode="0">
                  <c:v>14</c:v>
                </c:pt>
                <c:pt idx="8" formatCode="0">
                  <c:v>16</c:v>
                </c:pt>
                <c:pt idx="9" formatCode="0">
                  <c:v>38</c:v>
                </c:pt>
                <c:pt idx="10" formatCode="0">
                  <c:v>33</c:v>
                </c:pt>
                <c:pt idx="11" formatCode="0">
                  <c:v>33</c:v>
                </c:pt>
                <c:pt idx="12" formatCode="0">
                  <c:v>18</c:v>
                </c:pt>
                <c:pt idx="13" formatCode="0">
                  <c:v>26</c:v>
                </c:pt>
                <c:pt idx="14" formatCode="0">
                  <c:v>30</c:v>
                </c:pt>
                <c:pt idx="15" formatCode="0">
                  <c:v>35</c:v>
                </c:pt>
                <c:pt idx="16" formatCode="0">
                  <c:v>47</c:v>
                </c:pt>
                <c:pt idx="17" formatCode="0">
                  <c:v>44</c:v>
                </c:pt>
              </c:numCache>
            </c:numRef>
          </c:val>
        </c:ser>
        <c:ser>
          <c:idx val="2"/>
          <c:order val="2"/>
          <c:tx>
            <c:strRef>
              <c:f>List1!$A$4</c:f>
              <c:strCache>
                <c:ptCount val="1"/>
                <c:pt idx="0">
                  <c:v>USA</c:v>
                </c:pt>
              </c:strCache>
            </c:strRef>
          </c:tx>
          <c:spPr>
            <a:ln w="12700">
              <a:solidFill>
                <a:srgbClr val="FFFF00"/>
              </a:solidFill>
              <a:prstDash val="solid"/>
            </a:ln>
          </c:spPr>
          <c:marker>
            <c:symbol val="triangle"/>
            <c:size val="5"/>
            <c:spPr>
              <a:solidFill>
                <a:srgbClr val="FFFF00"/>
              </a:solidFill>
              <a:ln>
                <a:solidFill>
                  <a:srgbClr val="FFFF00"/>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List1!$B$4:$AA$4</c:f>
              <c:numCache>
                <c:formatCode>General</c:formatCode>
                <c:ptCount val="26"/>
                <c:pt idx="6" formatCode="0">
                  <c:v>0</c:v>
                </c:pt>
                <c:pt idx="7" formatCode="0">
                  <c:v>0</c:v>
                </c:pt>
                <c:pt idx="8" formatCode="0">
                  <c:v>0</c:v>
                </c:pt>
                <c:pt idx="9" formatCode="0">
                  <c:v>1</c:v>
                </c:pt>
                <c:pt idx="10" formatCode="0">
                  <c:v>2</c:v>
                </c:pt>
                <c:pt idx="11" formatCode="0">
                  <c:v>0</c:v>
                </c:pt>
                <c:pt idx="12" formatCode="0">
                  <c:v>6</c:v>
                </c:pt>
                <c:pt idx="13" formatCode="0">
                  <c:v>4</c:v>
                </c:pt>
                <c:pt idx="14" formatCode="0">
                  <c:v>17</c:v>
                </c:pt>
                <c:pt idx="15" formatCode="0">
                  <c:v>17</c:v>
                </c:pt>
              </c:numCache>
            </c:numRef>
          </c:val>
        </c:ser>
        <c:ser>
          <c:idx val="3"/>
          <c:order val="3"/>
          <c:tx>
            <c:strRef>
              <c:f>List1!$A$5</c:f>
              <c:strCache>
                <c:ptCount val="1"/>
                <c:pt idx="0">
                  <c:v>Francie</c:v>
                </c:pt>
              </c:strCache>
            </c:strRef>
          </c:tx>
          <c:spPr>
            <a:ln w="12700">
              <a:solidFill>
                <a:srgbClr val="00FFFF"/>
              </a:solidFill>
              <a:prstDash val="solid"/>
            </a:ln>
          </c:spPr>
          <c:marker>
            <c:symbol val="x"/>
            <c:size val="5"/>
            <c:spPr>
              <a:noFill/>
              <a:ln>
                <a:solidFill>
                  <a:srgbClr val="00FFFF"/>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List1!$B$5:$AA$5</c:f>
              <c:numCache>
                <c:formatCode>General</c:formatCode>
                <c:ptCount val="26"/>
                <c:pt idx="6" formatCode="0">
                  <c:v>2</c:v>
                </c:pt>
                <c:pt idx="7" formatCode="0">
                  <c:v>4</c:v>
                </c:pt>
                <c:pt idx="8" formatCode="0">
                  <c:v>4</c:v>
                </c:pt>
                <c:pt idx="9" formatCode="0">
                  <c:v>4</c:v>
                </c:pt>
                <c:pt idx="10" formatCode="0">
                  <c:v>13</c:v>
                </c:pt>
                <c:pt idx="11" formatCode="0">
                  <c:v>17</c:v>
                </c:pt>
                <c:pt idx="12" formatCode="0">
                  <c:v>32</c:v>
                </c:pt>
                <c:pt idx="13" formatCode="0">
                  <c:v>39</c:v>
                </c:pt>
                <c:pt idx="14" formatCode="0">
                  <c:v>27</c:v>
                </c:pt>
                <c:pt idx="15" formatCode="0">
                  <c:v>23</c:v>
                </c:pt>
              </c:numCache>
            </c:numRef>
          </c:val>
        </c:ser>
        <c:ser>
          <c:idx val="4"/>
          <c:order val="4"/>
          <c:tx>
            <c:strRef>
              <c:f>List1!$A$6</c:f>
              <c:strCache>
                <c:ptCount val="1"/>
                <c:pt idx="0">
                  <c:v>Itálie</c:v>
                </c:pt>
              </c:strCache>
            </c:strRef>
          </c:tx>
          <c:spPr>
            <a:ln w="12700">
              <a:solidFill>
                <a:srgbClr val="800080"/>
              </a:solidFill>
              <a:prstDash val="solid"/>
            </a:ln>
          </c:spPr>
          <c:marker>
            <c:symbol val="star"/>
            <c:size val="5"/>
            <c:spPr>
              <a:noFill/>
              <a:ln>
                <a:solidFill>
                  <a:srgbClr val="800080"/>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List1!$B$6:$AA$6</c:f>
              <c:numCache>
                <c:formatCode>General</c:formatCode>
                <c:ptCount val="26"/>
                <c:pt idx="6" formatCode="0">
                  <c:v>2</c:v>
                </c:pt>
                <c:pt idx="7" formatCode="0">
                  <c:v>5</c:v>
                </c:pt>
                <c:pt idx="8" formatCode="0">
                  <c:v>3</c:v>
                </c:pt>
                <c:pt idx="9" formatCode="0">
                  <c:v>5</c:v>
                </c:pt>
                <c:pt idx="10" formatCode="0">
                  <c:v>5</c:v>
                </c:pt>
                <c:pt idx="11" formatCode="0">
                  <c:v>5</c:v>
                </c:pt>
                <c:pt idx="12" formatCode="0">
                  <c:v>16</c:v>
                </c:pt>
                <c:pt idx="13" formatCode="0">
                  <c:v>16</c:v>
                </c:pt>
                <c:pt idx="14" formatCode="0">
                  <c:v>10</c:v>
                </c:pt>
                <c:pt idx="15" formatCode="0">
                  <c:v>7</c:v>
                </c:pt>
              </c:numCache>
            </c:numRef>
          </c:val>
        </c:ser>
        <c:ser>
          <c:idx val="5"/>
          <c:order val="5"/>
          <c:tx>
            <c:strRef>
              <c:f>List1!$A$7</c:f>
              <c:strCache>
                <c:ptCount val="1"/>
                <c:pt idx="0">
                  <c:v>Anglie</c:v>
                </c:pt>
              </c:strCache>
            </c:strRef>
          </c:tx>
          <c:spPr>
            <a:ln w="12700">
              <a:solidFill>
                <a:srgbClr val="800000"/>
              </a:solidFill>
              <a:prstDash val="solid"/>
            </a:ln>
          </c:spPr>
          <c:marker>
            <c:symbol val="circle"/>
            <c:size val="5"/>
            <c:spPr>
              <a:solidFill>
                <a:srgbClr val="800000"/>
              </a:solidFill>
              <a:ln>
                <a:solidFill>
                  <a:srgbClr val="800000"/>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List1!$B$7:$AA$7</c:f>
              <c:numCache>
                <c:formatCode>General</c:formatCode>
                <c:ptCount val="26"/>
                <c:pt idx="6" formatCode="0">
                  <c:v>1</c:v>
                </c:pt>
                <c:pt idx="7" formatCode="0">
                  <c:v>0</c:v>
                </c:pt>
                <c:pt idx="8" formatCode="0">
                  <c:v>0</c:v>
                </c:pt>
                <c:pt idx="9" formatCode="0">
                  <c:v>1</c:v>
                </c:pt>
                <c:pt idx="10" formatCode="0">
                  <c:v>2</c:v>
                </c:pt>
                <c:pt idx="11" formatCode="0">
                  <c:v>9</c:v>
                </c:pt>
                <c:pt idx="12" formatCode="0">
                  <c:v>6</c:v>
                </c:pt>
                <c:pt idx="13" formatCode="0">
                  <c:v>6</c:v>
                </c:pt>
                <c:pt idx="14" formatCode="0">
                  <c:v>17</c:v>
                </c:pt>
                <c:pt idx="15" formatCode="0">
                  <c:v>10</c:v>
                </c:pt>
              </c:numCache>
            </c:numRef>
          </c:val>
        </c:ser>
        <c:ser>
          <c:idx val="6"/>
          <c:order val="6"/>
          <c:tx>
            <c:strRef>
              <c:f>List1!$A$8</c:f>
              <c:strCache>
                <c:ptCount val="1"/>
                <c:pt idx="0">
                  <c:v>Německo</c:v>
                </c:pt>
              </c:strCache>
            </c:strRef>
          </c:tx>
          <c:spPr>
            <a:ln w="12700">
              <a:solidFill>
                <a:srgbClr val="008080"/>
              </a:solidFill>
              <a:prstDash val="solid"/>
            </a:ln>
          </c:spPr>
          <c:marker>
            <c:symbol val="plus"/>
            <c:size val="5"/>
            <c:spPr>
              <a:noFill/>
              <a:ln>
                <a:solidFill>
                  <a:srgbClr val="008080"/>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List1!$B$8:$AA$8</c:f>
              <c:numCache>
                <c:formatCode>General</c:formatCode>
                <c:ptCount val="26"/>
                <c:pt idx="6" formatCode="0">
                  <c:v>0</c:v>
                </c:pt>
                <c:pt idx="7" formatCode="0">
                  <c:v>0</c:v>
                </c:pt>
                <c:pt idx="8" formatCode="0">
                  <c:v>0</c:v>
                </c:pt>
                <c:pt idx="9" formatCode="0">
                  <c:v>0</c:v>
                </c:pt>
                <c:pt idx="10" formatCode="0">
                  <c:v>0</c:v>
                </c:pt>
                <c:pt idx="11" formatCode="0">
                  <c:v>2</c:v>
                </c:pt>
                <c:pt idx="12" formatCode="0">
                  <c:v>17</c:v>
                </c:pt>
                <c:pt idx="13" formatCode="0">
                  <c:v>13</c:v>
                </c:pt>
                <c:pt idx="14" formatCode="0">
                  <c:v>7</c:v>
                </c:pt>
                <c:pt idx="15" formatCode="0">
                  <c:v>4</c:v>
                </c:pt>
              </c:numCache>
            </c:numRef>
          </c:val>
        </c:ser>
        <c:ser>
          <c:idx val="7"/>
          <c:order val="7"/>
          <c:tx>
            <c:strRef>
              <c:f>List1!$A$9</c:f>
              <c:strCache>
                <c:ptCount val="1"/>
                <c:pt idx="0">
                  <c:v>socialistické země</c:v>
                </c:pt>
              </c:strCache>
            </c:strRef>
          </c:tx>
          <c:spPr>
            <a:ln w="12700">
              <a:solidFill>
                <a:srgbClr val="0000FF"/>
              </a:solidFill>
              <a:prstDash val="solid"/>
            </a:ln>
          </c:spPr>
          <c:marker>
            <c:symbol val="dot"/>
            <c:size val="5"/>
            <c:spPr>
              <a:noFill/>
              <a:ln>
                <a:solidFill>
                  <a:srgbClr val="0000FF"/>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List1!$B$9:$AA$9</c:f>
              <c:numCache>
                <c:formatCode>General</c:formatCode>
                <c:ptCount val="26"/>
                <c:pt idx="6" formatCode="0">
                  <c:v>61</c:v>
                </c:pt>
                <c:pt idx="7" formatCode="0">
                  <c:v>50</c:v>
                </c:pt>
                <c:pt idx="8" formatCode="0">
                  <c:v>47</c:v>
                </c:pt>
                <c:pt idx="9" formatCode="0">
                  <c:v>64</c:v>
                </c:pt>
                <c:pt idx="10" formatCode="0">
                  <c:v>86</c:v>
                </c:pt>
                <c:pt idx="11" formatCode="0">
                  <c:v>75</c:v>
                </c:pt>
                <c:pt idx="12" formatCode="0">
                  <c:v>50</c:v>
                </c:pt>
                <c:pt idx="13" formatCode="0">
                  <c:v>77</c:v>
                </c:pt>
                <c:pt idx="14" formatCode="0">
                  <c:v>85</c:v>
                </c:pt>
                <c:pt idx="15" formatCode="0">
                  <c:v>91</c:v>
                </c:pt>
              </c:numCache>
            </c:numRef>
          </c:val>
        </c:ser>
        <c:ser>
          <c:idx val="8"/>
          <c:order val="8"/>
          <c:tx>
            <c:strRef>
              <c:f>List1!$A$12</c:f>
              <c:strCache>
                <c:ptCount val="1"/>
                <c:pt idx="0">
                  <c:v>Kap. státy (USA, FR, IT, GB, N)</c:v>
                </c:pt>
              </c:strCache>
            </c:strRef>
          </c:tx>
          <c:spPr>
            <a:ln w="12700">
              <a:solidFill>
                <a:srgbClr val="00CCFF"/>
              </a:solidFill>
              <a:prstDash val="solid"/>
            </a:ln>
          </c:spPr>
          <c:marker>
            <c:symbol val="dash"/>
            <c:size val="5"/>
            <c:spPr>
              <a:noFill/>
              <a:ln>
                <a:solidFill>
                  <a:srgbClr val="00CCFF"/>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List1!$B$12:$AA$12</c:f>
              <c:numCache>
                <c:formatCode>General</c:formatCode>
                <c:ptCount val="26"/>
                <c:pt idx="5" formatCode="0">
                  <c:v>10</c:v>
                </c:pt>
                <c:pt idx="6" formatCode="0">
                  <c:v>7</c:v>
                </c:pt>
                <c:pt idx="7" formatCode="0">
                  <c:v>11</c:v>
                </c:pt>
                <c:pt idx="8" formatCode="0">
                  <c:v>9</c:v>
                </c:pt>
                <c:pt idx="9" formatCode="0">
                  <c:v>14</c:v>
                </c:pt>
                <c:pt idx="10" formatCode="0">
                  <c:v>34</c:v>
                </c:pt>
                <c:pt idx="11" formatCode="0">
                  <c:v>46</c:v>
                </c:pt>
                <c:pt idx="12" formatCode="0">
                  <c:v>82</c:v>
                </c:pt>
                <c:pt idx="13" formatCode="0">
                  <c:v>94</c:v>
                </c:pt>
                <c:pt idx="14" formatCode="0">
                  <c:v>85</c:v>
                </c:pt>
                <c:pt idx="15" formatCode="0">
                  <c:v>79</c:v>
                </c:pt>
              </c:numCache>
            </c:numRef>
          </c:val>
        </c:ser>
        <c:ser>
          <c:idx val="9"/>
          <c:order val="9"/>
          <c:tx>
            <c:strRef>
              <c:f>List1!$A$12</c:f>
              <c:strCache>
                <c:ptCount val="1"/>
                <c:pt idx="0">
                  <c:v>Kap. státy (USA, FR, IT, GB, N)</c:v>
                </c:pt>
              </c:strCache>
            </c:strRef>
          </c:tx>
          <c:spPr>
            <a:ln w="12700">
              <a:solidFill>
                <a:srgbClr val="CCFFFF"/>
              </a:solidFill>
              <a:prstDash val="solid"/>
            </a:ln>
          </c:spPr>
          <c:marker>
            <c:symbol val="diamond"/>
            <c:size val="5"/>
            <c:spPr>
              <a:solidFill>
                <a:srgbClr val="CCFFFF"/>
              </a:solidFill>
              <a:ln>
                <a:solidFill>
                  <a:srgbClr val="CCFFFF"/>
                </a:solidFill>
                <a:prstDash val="solid"/>
              </a:ln>
            </c:spPr>
          </c:marker>
          <c:cat>
            <c:numLit>
              <c:formatCode>General</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Lit>
          </c:cat>
          <c:val>
            <c:numRef>
              <c:f>List1!$B$12:$AA$12</c:f>
              <c:numCache>
                <c:formatCode>General</c:formatCode>
                <c:ptCount val="26"/>
                <c:pt idx="5" formatCode="0">
                  <c:v>10</c:v>
                </c:pt>
                <c:pt idx="6" formatCode="0">
                  <c:v>7</c:v>
                </c:pt>
                <c:pt idx="7" formatCode="0">
                  <c:v>11</c:v>
                </c:pt>
                <c:pt idx="8" formatCode="0">
                  <c:v>9</c:v>
                </c:pt>
                <c:pt idx="9" formatCode="0">
                  <c:v>14</c:v>
                </c:pt>
                <c:pt idx="10" formatCode="0">
                  <c:v>34</c:v>
                </c:pt>
                <c:pt idx="11" formatCode="0">
                  <c:v>46</c:v>
                </c:pt>
                <c:pt idx="12" formatCode="0">
                  <c:v>82</c:v>
                </c:pt>
                <c:pt idx="13" formatCode="0">
                  <c:v>94</c:v>
                </c:pt>
                <c:pt idx="14" formatCode="0">
                  <c:v>85</c:v>
                </c:pt>
                <c:pt idx="15" formatCode="0">
                  <c:v>79</c:v>
                </c:pt>
              </c:numCache>
            </c:numRef>
          </c:val>
        </c:ser>
        <c:marker val="1"/>
        <c:axId val="210195584"/>
        <c:axId val="210197888"/>
      </c:lineChart>
      <c:catAx>
        <c:axId val="210195584"/>
        <c:scaling>
          <c:orientation val="minMax"/>
        </c:scaling>
        <c:axPos val="b"/>
        <c:title>
          <c:tx>
            <c:rich>
              <a:bodyPr/>
              <a:lstStyle/>
              <a:p>
                <a:pPr>
                  <a:defRPr sz="1000" b="1" i="0" u="none" strike="noStrike" baseline="0">
                    <a:solidFill>
                      <a:srgbClr val="000000"/>
                    </a:solidFill>
                    <a:latin typeface="Arial"/>
                    <a:ea typeface="Arial"/>
                    <a:cs typeface="Arial"/>
                  </a:defRPr>
                </a:pPr>
                <a:r>
                  <a:rPr lang="cs-CZ"/>
                  <a:t>rok uvedení</a:t>
                </a:r>
              </a:p>
            </c:rich>
          </c:tx>
          <c:layout>
            <c:manualLayout>
              <c:xMode val="edge"/>
              <c:yMode val="edge"/>
              <c:x val="0.48854166666666682"/>
              <c:y val="0.75420875420875566"/>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210197888"/>
        <c:crosses val="autoZero"/>
        <c:auto val="1"/>
        <c:lblAlgn val="ctr"/>
        <c:lblOffset val="100"/>
        <c:tickLblSkip val="1"/>
        <c:tickMarkSkip val="1"/>
      </c:catAx>
      <c:valAx>
        <c:axId val="210197888"/>
        <c:scaling>
          <c:orientation val="minMax"/>
        </c:scaling>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cs-CZ"/>
                  <a:t>počet programů</a:t>
                </a:r>
              </a:p>
            </c:rich>
          </c:tx>
          <c:layout>
            <c:manualLayout>
              <c:xMode val="edge"/>
              <c:yMode val="edge"/>
              <c:x val="1.1458333333333341E-2"/>
              <c:y val="0.28114478114478225"/>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210195584"/>
        <c:crosses val="autoZero"/>
        <c:crossBetween val="between"/>
      </c:valAx>
      <c:spPr>
        <a:solidFill>
          <a:srgbClr val="C0C0C0"/>
        </a:solidFill>
        <a:ln w="12700">
          <a:solidFill>
            <a:srgbClr val="808080"/>
          </a:solidFill>
          <a:prstDash val="solid"/>
        </a:ln>
      </c:spPr>
    </c:plotArea>
    <c:legend>
      <c:legendPos val="b"/>
      <c:layout>
        <c:manualLayout>
          <c:xMode val="edge"/>
          <c:yMode val="edge"/>
          <c:x val="6.2500000000000125E-3"/>
          <c:y val="0.81313131313131315"/>
          <c:w val="0.98541666666666461"/>
          <c:h val="0.18181818181818238"/>
        </c:manualLayout>
      </c:layout>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cs-CZ"/>
        </a:p>
      </c:txPr>
    </c:legend>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cs-CZ"/>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cs-CZ"/>
  <c:chart>
    <c:title>
      <c:tx>
        <c:rich>
          <a:bodyPr/>
          <a:lstStyle/>
          <a:p>
            <a:pPr>
              <a:defRPr sz="1800" b="1" i="0" u="none" strike="noStrike" baseline="0">
                <a:solidFill>
                  <a:srgbClr val="000000"/>
                </a:solidFill>
                <a:latin typeface="Arial"/>
                <a:ea typeface="Arial"/>
                <a:cs typeface="Arial"/>
              </a:defRPr>
            </a:pPr>
            <a:r>
              <a:rPr lang="cs-CZ"/>
              <a:t>Počet kin - české země</a:t>
            </a:r>
          </a:p>
        </c:rich>
      </c:tx>
      <c:layout>
        <c:manualLayout>
          <c:xMode val="edge"/>
          <c:yMode val="edge"/>
          <c:x val="0.3559900481189851"/>
          <c:y val="3.7746140318318806E-2"/>
        </c:manualLayout>
      </c:layout>
      <c:spPr>
        <a:noFill/>
        <a:ln w="25400">
          <a:noFill/>
        </a:ln>
      </c:spPr>
    </c:title>
    <c:plotArea>
      <c:layout>
        <c:manualLayout>
          <c:layoutTarget val="inner"/>
          <c:xMode val="edge"/>
          <c:yMode val="edge"/>
          <c:x val="0.11328139404474123"/>
          <c:y val="0.12271540469973891"/>
          <c:w val="0.79427184330220968"/>
          <c:h val="0.63968668407310814"/>
        </c:manualLayout>
      </c:layout>
      <c:lineChart>
        <c:grouping val="standard"/>
        <c:ser>
          <c:idx val="0"/>
          <c:order val="0"/>
          <c:spPr>
            <a:ln w="12700">
              <a:solidFill>
                <a:srgbClr val="000080"/>
              </a:solidFill>
              <a:prstDash val="solid"/>
            </a:ln>
          </c:spPr>
          <c:marker>
            <c:symbol val="diamond"/>
            <c:size val="5"/>
            <c:spPr>
              <a:solidFill>
                <a:srgbClr val="000080"/>
              </a:solidFill>
              <a:ln>
                <a:solidFill>
                  <a:srgbClr val="000080"/>
                </a:solidFill>
                <a:prstDash val="solid"/>
              </a:ln>
            </c:spPr>
          </c:marker>
          <c:cat>
            <c:numRef>
              <c:f>'[GRAF 1 počet kin.xls]List1'!$J$1:$AI$1</c:f>
              <c:numCache>
                <c:formatCode>0</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Cache>
            </c:numRef>
          </c:cat>
          <c:val>
            <c:numRef>
              <c:f>'[GRAF 1 počet kin.xls]List1'!$J$2:$AI$2</c:f>
              <c:numCache>
                <c:formatCode>0</c:formatCode>
                <c:ptCount val="26"/>
                <c:pt idx="0">
                  <c:v>1418</c:v>
                </c:pt>
                <c:pt idx="1">
                  <c:v>1642</c:v>
                </c:pt>
                <c:pt idx="2">
                  <c:v>1985</c:v>
                </c:pt>
                <c:pt idx="3">
                  <c:v>2261</c:v>
                </c:pt>
                <c:pt idx="4">
                  <c:v>2512</c:v>
                </c:pt>
                <c:pt idx="5">
                  <c:v>2545</c:v>
                </c:pt>
                <c:pt idx="6">
                  <c:v>2725</c:v>
                </c:pt>
                <c:pt idx="7">
                  <c:v>2494</c:v>
                </c:pt>
                <c:pt idx="8">
                  <c:v>2422</c:v>
                </c:pt>
                <c:pt idx="9">
                  <c:v>2413</c:v>
                </c:pt>
                <c:pt idx="10">
                  <c:v>2396</c:v>
                </c:pt>
                <c:pt idx="11">
                  <c:v>2406</c:v>
                </c:pt>
                <c:pt idx="12">
                  <c:v>2425</c:v>
                </c:pt>
                <c:pt idx="13">
                  <c:v>2447</c:v>
                </c:pt>
                <c:pt idx="14">
                  <c:v>2473</c:v>
                </c:pt>
                <c:pt idx="15">
                  <c:v>2497</c:v>
                </c:pt>
                <c:pt idx="16">
                  <c:v>2452</c:v>
                </c:pt>
                <c:pt idx="17">
                  <c:v>2493</c:v>
                </c:pt>
                <c:pt idx="18">
                  <c:v>2479</c:v>
                </c:pt>
                <c:pt idx="19">
                  <c:v>2437</c:v>
                </c:pt>
                <c:pt idx="20">
                  <c:v>2411</c:v>
                </c:pt>
                <c:pt idx="21">
                  <c:v>2393</c:v>
                </c:pt>
                <c:pt idx="22">
                  <c:v>2362</c:v>
                </c:pt>
                <c:pt idx="23">
                  <c:v>2342</c:v>
                </c:pt>
                <c:pt idx="24">
                  <c:v>2265</c:v>
                </c:pt>
                <c:pt idx="25">
                  <c:v>2268</c:v>
                </c:pt>
              </c:numCache>
            </c:numRef>
          </c:val>
        </c:ser>
        <c:marker val="1"/>
        <c:axId val="210221696"/>
        <c:axId val="210240256"/>
      </c:lineChart>
      <c:catAx>
        <c:axId val="210221696"/>
        <c:scaling>
          <c:orientation val="minMax"/>
        </c:scaling>
        <c:axPos val="b"/>
        <c:numFmt formatCode="0" sourceLinked="1"/>
        <c:tickLblPos val="nextTo"/>
        <c:spPr>
          <a:ln w="3175">
            <a:solidFill>
              <a:srgbClr val="000000"/>
            </a:solidFill>
            <a:prstDash val="solid"/>
          </a:ln>
        </c:spPr>
        <c:txPr>
          <a:bodyPr rot="-2700000" vert="horz"/>
          <a:lstStyle/>
          <a:p>
            <a:pPr>
              <a:defRPr sz="1700" b="0" i="0" u="none" strike="noStrike" baseline="0">
                <a:solidFill>
                  <a:srgbClr val="000000"/>
                </a:solidFill>
                <a:latin typeface="Arial"/>
                <a:ea typeface="Arial"/>
                <a:cs typeface="Arial"/>
              </a:defRPr>
            </a:pPr>
            <a:endParaRPr lang="cs-CZ"/>
          </a:p>
        </c:txPr>
        <c:crossAx val="210240256"/>
        <c:crosses val="autoZero"/>
        <c:auto val="1"/>
        <c:lblAlgn val="ctr"/>
        <c:lblOffset val="100"/>
        <c:tickLblSkip val="2"/>
        <c:tickMarkSkip val="1"/>
      </c:catAx>
      <c:valAx>
        <c:axId val="210240256"/>
        <c:scaling>
          <c:orientation val="minMax"/>
        </c:scaling>
        <c:axPos val="l"/>
        <c:majorGridlines>
          <c:spPr>
            <a:ln w="3175">
              <a:solidFill>
                <a:srgbClr val="000000"/>
              </a:solidFill>
              <a:prstDash val="solid"/>
            </a:ln>
          </c:spPr>
        </c:majorGridlines>
        <c:numFmt formatCode="0" sourceLinked="1"/>
        <c:tickLblPos val="nextTo"/>
        <c:spPr>
          <a:ln w="3175">
            <a:solidFill>
              <a:srgbClr val="000000"/>
            </a:solidFill>
            <a:prstDash val="solid"/>
          </a:ln>
        </c:spPr>
        <c:txPr>
          <a:bodyPr rot="0" vert="horz"/>
          <a:lstStyle/>
          <a:p>
            <a:pPr>
              <a:defRPr sz="1700" b="0" i="0" u="none" strike="noStrike" baseline="0">
                <a:solidFill>
                  <a:srgbClr val="000000"/>
                </a:solidFill>
                <a:latin typeface="Arial"/>
                <a:ea typeface="Arial"/>
                <a:cs typeface="Arial"/>
              </a:defRPr>
            </a:pPr>
            <a:endParaRPr lang="cs-CZ"/>
          </a:p>
        </c:txPr>
        <c:crossAx val="210221696"/>
        <c:crosses val="autoZero"/>
        <c:crossBetween val="between"/>
      </c:valAx>
      <c:spPr>
        <a:solidFill>
          <a:srgbClr val="C0C0C0"/>
        </a:solid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1500" b="0" i="0" u="none" strike="noStrike" baseline="0">
          <a:solidFill>
            <a:srgbClr val="000000"/>
          </a:solidFill>
          <a:latin typeface="Arial"/>
          <a:ea typeface="Arial"/>
          <a:cs typeface="Arial"/>
        </a:defRPr>
      </a:pPr>
      <a:endParaRPr lang="cs-CZ"/>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cs-CZ"/>
  <c:chart>
    <c:title>
      <c:tx>
        <c:rich>
          <a:bodyPr/>
          <a:lstStyle/>
          <a:p>
            <a:pPr>
              <a:defRPr sz="1200" b="1" i="0" u="none" strike="noStrike" baseline="0">
                <a:solidFill>
                  <a:srgbClr val="000000"/>
                </a:solidFill>
                <a:latin typeface="Arial"/>
                <a:ea typeface="Arial"/>
                <a:cs typeface="Arial"/>
              </a:defRPr>
            </a:pPr>
            <a:r>
              <a:rPr lang="cs-CZ"/>
              <a:t>počet diváků</a:t>
            </a:r>
          </a:p>
        </c:rich>
      </c:tx>
      <c:layout>
        <c:manualLayout>
          <c:xMode val="edge"/>
          <c:yMode val="edge"/>
          <c:x val="0.44583333333333325"/>
          <c:y val="2.0202020202020211E-2"/>
        </c:manualLayout>
      </c:layout>
      <c:spPr>
        <a:noFill/>
        <a:ln w="25400">
          <a:noFill/>
        </a:ln>
      </c:spPr>
    </c:title>
    <c:plotArea>
      <c:layout>
        <c:manualLayout>
          <c:layoutTarget val="inner"/>
          <c:xMode val="edge"/>
          <c:yMode val="edge"/>
          <c:x val="9.6875000000000044E-2"/>
          <c:y val="0.11279461279461279"/>
          <c:w val="0.75104166666666761"/>
          <c:h val="0.7407407407407407"/>
        </c:manualLayout>
      </c:layout>
      <c:lineChart>
        <c:grouping val="standard"/>
        <c:ser>
          <c:idx val="0"/>
          <c:order val="0"/>
          <c:tx>
            <c:v>NDR</c:v>
          </c:tx>
          <c:spPr>
            <a:ln w="12700">
              <a:solidFill>
                <a:srgbClr val="000080"/>
              </a:solidFill>
              <a:prstDash val="solid"/>
            </a:ln>
          </c:spPr>
          <c:marker>
            <c:symbol val="diamond"/>
            <c:size val="5"/>
            <c:spPr>
              <a:solidFill>
                <a:srgbClr val="000080"/>
              </a:solidFill>
              <a:ln>
                <a:solidFill>
                  <a:srgbClr val="000080"/>
                </a:solidFill>
                <a:prstDash val="solid"/>
              </a:ln>
            </c:spPr>
          </c:marker>
          <c:cat>
            <c:numRef>
              <c:f>List1!$N$1:$AM$1</c:f>
              <c:numCache>
                <c:formatCode>0</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Cache>
            </c:numRef>
          </c:cat>
          <c:val>
            <c:numRef>
              <c:f>List1!$N$2:$AM$2</c:f>
              <c:numCache>
                <c:formatCode>General</c:formatCode>
                <c:ptCount val="26"/>
                <c:pt idx="4" formatCode="#,##0">
                  <c:v>168000</c:v>
                </c:pt>
                <c:pt idx="5" formatCode="#,##0">
                  <c:v>184000</c:v>
                </c:pt>
                <c:pt idx="6" formatCode="#,##0">
                  <c:v>188546</c:v>
                </c:pt>
                <c:pt idx="7" formatCode="#,##0">
                  <c:v>197476</c:v>
                </c:pt>
                <c:pt idx="8" formatCode="#,##0">
                  <c:v>211359</c:v>
                </c:pt>
                <c:pt idx="9" formatCode="#,##0">
                  <c:v>272215</c:v>
                </c:pt>
                <c:pt idx="10" formatCode="#,##0">
                  <c:v>310000</c:v>
                </c:pt>
                <c:pt idx="11" formatCode="#,##0">
                  <c:v>301842</c:v>
                </c:pt>
                <c:pt idx="12" formatCode="#,##0">
                  <c:v>315922</c:v>
                </c:pt>
                <c:pt idx="13" formatCode="#,##0">
                  <c:v>273100</c:v>
                </c:pt>
                <c:pt idx="14" formatCode="#,##0">
                  <c:v>258600</c:v>
                </c:pt>
                <c:pt idx="15" formatCode="#,##0">
                  <c:v>237900</c:v>
                </c:pt>
                <c:pt idx="16" formatCode="#,##0">
                  <c:v>218961</c:v>
                </c:pt>
                <c:pt idx="17" formatCode="#,##0">
                  <c:v>191200</c:v>
                </c:pt>
                <c:pt idx="18" formatCode="#,##0">
                  <c:v>157778</c:v>
                </c:pt>
                <c:pt idx="19" formatCode="#,##0">
                  <c:v>140600</c:v>
                </c:pt>
                <c:pt idx="20" formatCode="#,##0">
                  <c:v>119000</c:v>
                </c:pt>
                <c:pt idx="21" formatCode="#,##0">
                  <c:v>102022</c:v>
                </c:pt>
                <c:pt idx="22" formatCode="#,##0">
                  <c:v>99000</c:v>
                </c:pt>
                <c:pt idx="23" formatCode="#,##0">
                  <c:v>100600</c:v>
                </c:pt>
                <c:pt idx="24" formatCode="#,##0">
                  <c:v>93300</c:v>
                </c:pt>
                <c:pt idx="25" formatCode="#,##0">
                  <c:v>91400</c:v>
                </c:pt>
              </c:numCache>
            </c:numRef>
          </c:val>
        </c:ser>
        <c:ser>
          <c:idx val="1"/>
          <c:order val="1"/>
          <c:tx>
            <c:v>Polsko</c:v>
          </c:tx>
          <c:spPr>
            <a:ln w="12700">
              <a:solidFill>
                <a:srgbClr val="FF00FF"/>
              </a:solidFill>
              <a:prstDash val="solid"/>
            </a:ln>
          </c:spPr>
          <c:marker>
            <c:symbol val="square"/>
            <c:size val="5"/>
            <c:spPr>
              <a:solidFill>
                <a:srgbClr val="FF00FF"/>
              </a:solidFill>
              <a:ln>
                <a:solidFill>
                  <a:srgbClr val="FF00FF"/>
                </a:solidFill>
                <a:prstDash val="solid"/>
              </a:ln>
            </c:spPr>
          </c:marker>
          <c:cat>
            <c:numRef>
              <c:f>List1!$N$1:$AM$1</c:f>
              <c:numCache>
                <c:formatCode>0</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Cache>
            </c:numRef>
          </c:cat>
          <c:val>
            <c:numRef>
              <c:f>List1!$N$3:$AM$3</c:f>
              <c:numCache>
                <c:formatCode>General</c:formatCode>
                <c:ptCount val="26"/>
                <c:pt idx="6" formatCode="#,##0">
                  <c:v>121000</c:v>
                </c:pt>
                <c:pt idx="7" formatCode="#,##0">
                  <c:v>136000</c:v>
                </c:pt>
                <c:pt idx="8" formatCode="#,##0">
                  <c:v>152000</c:v>
                </c:pt>
                <c:pt idx="9" formatCode="#,##0">
                  <c:v>166000</c:v>
                </c:pt>
                <c:pt idx="10" formatCode="#,##0">
                  <c:v>208300</c:v>
                </c:pt>
                <c:pt idx="11" formatCode="#,##0">
                  <c:v>198000</c:v>
                </c:pt>
                <c:pt idx="12" formatCode="#,##0">
                  <c:v>231400</c:v>
                </c:pt>
                <c:pt idx="13" formatCode="#,##0">
                  <c:v>205300</c:v>
                </c:pt>
                <c:pt idx="14" formatCode="#,##0">
                  <c:v>195500</c:v>
                </c:pt>
                <c:pt idx="15" formatCode="#,##0">
                  <c:v>196000</c:v>
                </c:pt>
                <c:pt idx="16" formatCode="#,##0">
                  <c:v>186000</c:v>
                </c:pt>
                <c:pt idx="17" formatCode="#,##0">
                  <c:v>194000</c:v>
                </c:pt>
                <c:pt idx="18" formatCode="#,##0">
                  <c:v>164800</c:v>
                </c:pt>
                <c:pt idx="19" formatCode="#,##0">
                  <c:v>177000</c:v>
                </c:pt>
                <c:pt idx="20" formatCode="#,##0">
                  <c:v>168000</c:v>
                </c:pt>
                <c:pt idx="21" formatCode="#,##0">
                  <c:v>164700</c:v>
                </c:pt>
                <c:pt idx="22" formatCode="#,##0">
                  <c:v>163100</c:v>
                </c:pt>
                <c:pt idx="24" formatCode="#,##0">
                  <c:v>141300</c:v>
                </c:pt>
                <c:pt idx="25" formatCode="#,##0">
                  <c:v>137800</c:v>
                </c:pt>
              </c:numCache>
            </c:numRef>
          </c:val>
        </c:ser>
        <c:ser>
          <c:idx val="2"/>
          <c:order val="2"/>
          <c:tx>
            <c:v>Maďarsko</c:v>
          </c:tx>
          <c:spPr>
            <a:ln w="12700">
              <a:solidFill>
                <a:srgbClr val="FFFF00"/>
              </a:solidFill>
              <a:prstDash val="solid"/>
            </a:ln>
          </c:spPr>
          <c:marker>
            <c:symbol val="triangle"/>
            <c:size val="5"/>
            <c:spPr>
              <a:solidFill>
                <a:srgbClr val="FFFF00"/>
              </a:solidFill>
              <a:ln>
                <a:solidFill>
                  <a:srgbClr val="FFFF00"/>
                </a:solidFill>
                <a:prstDash val="solid"/>
              </a:ln>
            </c:spPr>
          </c:marker>
          <c:cat>
            <c:numRef>
              <c:f>List1!$N$1:$AM$1</c:f>
              <c:numCache>
                <c:formatCode>0</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Cache>
            </c:numRef>
          </c:cat>
          <c:val>
            <c:numRef>
              <c:f>List1!$N$4:$AM$4</c:f>
              <c:numCache>
                <c:formatCode>General</c:formatCode>
                <c:ptCount val="26"/>
                <c:pt idx="5" formatCode="#,##0">
                  <c:v>47100</c:v>
                </c:pt>
                <c:pt idx="6" formatCode="#,##0">
                  <c:v>63000</c:v>
                </c:pt>
                <c:pt idx="7" formatCode="#,##0">
                  <c:v>69000</c:v>
                </c:pt>
                <c:pt idx="8" formatCode="#,##0">
                  <c:v>73000</c:v>
                </c:pt>
                <c:pt idx="9" formatCode="#,##0">
                  <c:v>98000</c:v>
                </c:pt>
                <c:pt idx="10" formatCode="#,##0">
                  <c:v>115800</c:v>
                </c:pt>
                <c:pt idx="11" formatCode="#,##0">
                  <c:v>113600</c:v>
                </c:pt>
                <c:pt idx="12" formatCode="#,##0">
                  <c:v>133400</c:v>
                </c:pt>
                <c:pt idx="13" formatCode="#,##0">
                  <c:v>131000</c:v>
                </c:pt>
                <c:pt idx="14" formatCode="#,##0">
                  <c:v>135000</c:v>
                </c:pt>
                <c:pt idx="15" formatCode="#,##0">
                  <c:v>140100</c:v>
                </c:pt>
                <c:pt idx="16" formatCode="#,##0">
                  <c:v>135400</c:v>
                </c:pt>
                <c:pt idx="17" formatCode="#,##0">
                  <c:v>122000</c:v>
                </c:pt>
                <c:pt idx="18" formatCode="#,##0">
                  <c:v>115700</c:v>
                </c:pt>
                <c:pt idx="19" formatCode="#,##0">
                  <c:v>111100</c:v>
                </c:pt>
                <c:pt idx="20" formatCode="#,##0">
                  <c:v>106000</c:v>
                </c:pt>
                <c:pt idx="21" formatCode="#,##0">
                  <c:v>104600</c:v>
                </c:pt>
                <c:pt idx="22" formatCode="#,##0">
                  <c:v>96800</c:v>
                </c:pt>
                <c:pt idx="23" formatCode="#,##0">
                  <c:v>84500</c:v>
                </c:pt>
                <c:pt idx="24" formatCode="#,##0">
                  <c:v>82200</c:v>
                </c:pt>
                <c:pt idx="25" formatCode="#,##0">
                  <c:v>79600</c:v>
                </c:pt>
              </c:numCache>
            </c:numRef>
          </c:val>
        </c:ser>
        <c:ser>
          <c:idx val="3"/>
          <c:order val="3"/>
          <c:tx>
            <c:v>SSSR (desetina)</c:v>
          </c:tx>
          <c:spPr>
            <a:ln w="12700">
              <a:solidFill>
                <a:srgbClr val="00FFFF"/>
              </a:solidFill>
              <a:prstDash val="solid"/>
            </a:ln>
          </c:spPr>
          <c:marker>
            <c:symbol val="x"/>
            <c:size val="5"/>
            <c:spPr>
              <a:noFill/>
              <a:ln>
                <a:solidFill>
                  <a:srgbClr val="00FFFF"/>
                </a:solidFill>
                <a:prstDash val="solid"/>
              </a:ln>
            </c:spPr>
          </c:marker>
          <c:cat>
            <c:numRef>
              <c:f>List1!$N$1:$AM$1</c:f>
              <c:numCache>
                <c:formatCode>0</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Cache>
            </c:numRef>
          </c:cat>
          <c:val>
            <c:numRef>
              <c:f>List1!#REF!</c:f>
              <c:numCache>
                <c:formatCode>General</c:formatCode>
                <c:ptCount val="1"/>
                <c:pt idx="0">
                  <c:v>1</c:v>
                </c:pt>
              </c:numCache>
            </c:numRef>
          </c:val>
        </c:ser>
        <c:ser>
          <c:idx val="4"/>
          <c:order val="4"/>
          <c:tx>
            <c:v>Bulharsko</c:v>
          </c:tx>
          <c:spPr>
            <a:ln w="12700">
              <a:solidFill>
                <a:srgbClr val="800080"/>
              </a:solidFill>
              <a:prstDash val="solid"/>
            </a:ln>
          </c:spPr>
          <c:marker>
            <c:symbol val="star"/>
            <c:size val="5"/>
            <c:spPr>
              <a:noFill/>
              <a:ln>
                <a:solidFill>
                  <a:srgbClr val="800080"/>
                </a:solidFill>
                <a:prstDash val="solid"/>
              </a:ln>
            </c:spPr>
          </c:marker>
          <c:cat>
            <c:numRef>
              <c:f>List1!$N$1:$AM$1</c:f>
              <c:numCache>
                <c:formatCode>0</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Cache>
            </c:numRef>
          </c:cat>
          <c:val>
            <c:numRef>
              <c:f>List1!$N$5:$AM$5</c:f>
              <c:numCache>
                <c:formatCode>General</c:formatCode>
                <c:ptCount val="26"/>
                <c:pt idx="6" formatCode="#,##0">
                  <c:v>37000</c:v>
                </c:pt>
                <c:pt idx="7" formatCode="#,##0">
                  <c:v>39000</c:v>
                </c:pt>
                <c:pt idx="8" formatCode="#,##0">
                  <c:v>42000</c:v>
                </c:pt>
                <c:pt idx="9" formatCode="#,##0">
                  <c:v>55200</c:v>
                </c:pt>
                <c:pt idx="10" formatCode="#,##0">
                  <c:v>60000</c:v>
                </c:pt>
                <c:pt idx="11" formatCode="#,##0">
                  <c:v>69000</c:v>
                </c:pt>
                <c:pt idx="12" formatCode="#,##0">
                  <c:v>77900</c:v>
                </c:pt>
                <c:pt idx="13" formatCode="#,##0">
                  <c:v>89400</c:v>
                </c:pt>
                <c:pt idx="14" formatCode="#,##0">
                  <c:v>101200</c:v>
                </c:pt>
                <c:pt idx="15" formatCode="#,##0">
                  <c:v>112100</c:v>
                </c:pt>
                <c:pt idx="16" formatCode="#,##0">
                  <c:v>118000</c:v>
                </c:pt>
                <c:pt idx="17" formatCode="#,##0">
                  <c:v>122800</c:v>
                </c:pt>
                <c:pt idx="18" formatCode="#,##0">
                  <c:v>124000</c:v>
                </c:pt>
                <c:pt idx="19" formatCode="#,##0">
                  <c:v>125000</c:v>
                </c:pt>
                <c:pt idx="20" formatCode="#,##0">
                  <c:v>126400</c:v>
                </c:pt>
                <c:pt idx="21" formatCode="#,##0">
                  <c:v>124100</c:v>
                </c:pt>
                <c:pt idx="22" formatCode="#,##0">
                  <c:v>119900</c:v>
                </c:pt>
                <c:pt idx="23" formatCode="#,##0">
                  <c:v>114000</c:v>
                </c:pt>
                <c:pt idx="24" formatCode="#,##0">
                  <c:v>110200</c:v>
                </c:pt>
                <c:pt idx="25" formatCode="#,##0">
                  <c:v>109600</c:v>
                </c:pt>
              </c:numCache>
            </c:numRef>
          </c:val>
        </c:ser>
        <c:ser>
          <c:idx val="5"/>
          <c:order val="5"/>
          <c:tx>
            <c:v>Rumunsko</c:v>
          </c:tx>
          <c:spPr>
            <a:ln w="12700">
              <a:solidFill>
                <a:srgbClr val="800000"/>
              </a:solidFill>
              <a:prstDash val="solid"/>
            </a:ln>
          </c:spPr>
          <c:marker>
            <c:symbol val="circle"/>
            <c:size val="5"/>
            <c:spPr>
              <a:solidFill>
                <a:srgbClr val="800000"/>
              </a:solidFill>
              <a:ln>
                <a:solidFill>
                  <a:srgbClr val="800000"/>
                </a:solidFill>
                <a:prstDash val="solid"/>
              </a:ln>
            </c:spPr>
          </c:marker>
          <c:val>
            <c:numRef>
              <c:f>List1!$N$6:$AM$6</c:f>
              <c:numCache>
                <c:formatCode>General</c:formatCode>
                <c:ptCount val="26"/>
                <c:pt idx="5" formatCode="#,##0.0">
                  <c:v>52400</c:v>
                </c:pt>
                <c:pt idx="6" formatCode="#,##0.0">
                  <c:v>66000</c:v>
                </c:pt>
                <c:pt idx="7" formatCode="#,##0.0">
                  <c:v>67000</c:v>
                </c:pt>
                <c:pt idx="8" formatCode="#,##0.0">
                  <c:v>83000</c:v>
                </c:pt>
                <c:pt idx="9" formatCode="#,##0.0">
                  <c:v>84000</c:v>
                </c:pt>
                <c:pt idx="10" formatCode="#,##0.0">
                  <c:v>85400</c:v>
                </c:pt>
                <c:pt idx="11" formatCode="#,##0.0">
                  <c:v>113000</c:v>
                </c:pt>
                <c:pt idx="12" formatCode="#,##0.0">
                  <c:v>119000</c:v>
                </c:pt>
                <c:pt idx="13" formatCode="#,##0.0">
                  <c:v>113500</c:v>
                </c:pt>
                <c:pt idx="14" formatCode="#,##0.0">
                  <c:v>134100</c:v>
                </c:pt>
                <c:pt idx="15" formatCode="#,##0.0">
                  <c:v>150300</c:v>
                </c:pt>
                <c:pt idx="16" formatCode="#,##0.0">
                  <c:v>164300</c:v>
                </c:pt>
                <c:pt idx="17" formatCode="#,##0.0">
                  <c:v>181000</c:v>
                </c:pt>
                <c:pt idx="18" formatCode="#,##0.0">
                  <c:v>191000</c:v>
                </c:pt>
                <c:pt idx="19" formatCode="#,##0.0">
                  <c:v>181700</c:v>
                </c:pt>
                <c:pt idx="20" formatCode="#,##0.0">
                  <c:v>204700</c:v>
                </c:pt>
                <c:pt idx="21" formatCode="#,##0.0">
                  <c:v>216100</c:v>
                </c:pt>
                <c:pt idx="22" formatCode="#,##0.0">
                  <c:v>209200</c:v>
                </c:pt>
                <c:pt idx="23" formatCode="#,##0.0">
                  <c:v>203700</c:v>
                </c:pt>
                <c:pt idx="24" formatCode="#,##0.0">
                  <c:v>200400</c:v>
                </c:pt>
                <c:pt idx="25" formatCode="#,##0.0">
                  <c:v>198800</c:v>
                </c:pt>
              </c:numCache>
            </c:numRef>
          </c:val>
        </c:ser>
        <c:ser>
          <c:idx val="6"/>
          <c:order val="6"/>
          <c:tx>
            <c:v>Jugoslávie</c:v>
          </c:tx>
          <c:spPr>
            <a:ln w="12700">
              <a:solidFill>
                <a:srgbClr val="008080"/>
              </a:solidFill>
              <a:prstDash val="solid"/>
            </a:ln>
          </c:spPr>
          <c:marker>
            <c:symbol val="plus"/>
            <c:size val="5"/>
            <c:spPr>
              <a:noFill/>
              <a:ln>
                <a:solidFill>
                  <a:srgbClr val="008080"/>
                </a:solidFill>
                <a:prstDash val="solid"/>
              </a:ln>
            </c:spPr>
          </c:marker>
          <c:val>
            <c:numRef>
              <c:f>List1!$N$7:$AM$7</c:f>
              <c:numCache>
                <c:formatCode>General</c:formatCode>
                <c:ptCount val="26"/>
                <c:pt idx="6" formatCode="#,##0.0">
                  <c:v>64000</c:v>
                </c:pt>
                <c:pt idx="7" formatCode="#,##0.0">
                  <c:v>60000</c:v>
                </c:pt>
                <c:pt idx="8" formatCode="#,##0.0">
                  <c:v>68000</c:v>
                </c:pt>
                <c:pt idx="9" formatCode="#,##0.0">
                  <c:v>85000</c:v>
                </c:pt>
                <c:pt idx="10" formatCode="#,##0.0">
                  <c:v>97000</c:v>
                </c:pt>
                <c:pt idx="11" formatCode="#,##0.0">
                  <c:v>101400</c:v>
                </c:pt>
                <c:pt idx="12" formatCode="#,##0.0">
                  <c:v>108000</c:v>
                </c:pt>
                <c:pt idx="13" formatCode="#,##0.0">
                  <c:v>114300</c:v>
                </c:pt>
                <c:pt idx="14" formatCode="#,##0.0">
                  <c:v>125000</c:v>
                </c:pt>
                <c:pt idx="15" formatCode="#,##0.0">
                  <c:v>130100</c:v>
                </c:pt>
                <c:pt idx="16" formatCode="#,##0.0">
                  <c:v>129000</c:v>
                </c:pt>
                <c:pt idx="17" formatCode="#,##0.0">
                  <c:v>121800</c:v>
                </c:pt>
                <c:pt idx="18" formatCode="#,##0.0">
                  <c:v>117000</c:v>
                </c:pt>
                <c:pt idx="19" formatCode="#,##0.0">
                  <c:v>123000</c:v>
                </c:pt>
                <c:pt idx="20" formatCode="#,##0.0">
                  <c:v>121200</c:v>
                </c:pt>
                <c:pt idx="21" formatCode="#,##0.0">
                  <c:v>114600</c:v>
                </c:pt>
                <c:pt idx="22" formatCode="#,##0.0">
                  <c:v>104900</c:v>
                </c:pt>
                <c:pt idx="23" formatCode="#,##0.0">
                  <c:v>100200</c:v>
                </c:pt>
                <c:pt idx="24" formatCode="#,##0.0">
                  <c:v>90300</c:v>
                </c:pt>
                <c:pt idx="25" formatCode="#,##0.0">
                  <c:v>86300</c:v>
                </c:pt>
              </c:numCache>
            </c:numRef>
          </c:val>
        </c:ser>
        <c:marker val="1"/>
        <c:axId val="210302080"/>
        <c:axId val="210304384"/>
      </c:lineChart>
      <c:catAx>
        <c:axId val="210302080"/>
        <c:scaling>
          <c:orientation val="minMax"/>
        </c:scaling>
        <c:axPos val="b"/>
        <c:title>
          <c:tx>
            <c:rich>
              <a:bodyPr/>
              <a:lstStyle/>
              <a:p>
                <a:pPr>
                  <a:defRPr sz="1000" b="1" i="0" u="none" strike="noStrike" baseline="0">
                    <a:solidFill>
                      <a:srgbClr val="000000"/>
                    </a:solidFill>
                    <a:latin typeface="Arial"/>
                    <a:ea typeface="Arial"/>
                    <a:cs typeface="Arial"/>
                  </a:defRPr>
                </a:pPr>
                <a:r>
                  <a:rPr lang="cs-CZ"/>
                  <a:t>rok</a:t>
                </a:r>
              </a:p>
            </c:rich>
          </c:tx>
          <c:layout>
            <c:manualLayout>
              <c:xMode val="edge"/>
              <c:yMode val="edge"/>
              <c:x val="0.45937500000000031"/>
              <c:y val="0.93097643097643101"/>
            </c:manualLayout>
          </c:layout>
          <c:spPr>
            <a:noFill/>
            <a:ln w="25400">
              <a:noFill/>
            </a:ln>
          </c:spPr>
        </c:title>
        <c:numFmt formatCode="0" sourceLinked="1"/>
        <c:tickLblPos val="nextTo"/>
        <c:spPr>
          <a:ln w="3175">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cs-CZ"/>
          </a:p>
        </c:txPr>
        <c:crossAx val="210304384"/>
        <c:crosses val="autoZero"/>
        <c:auto val="1"/>
        <c:lblAlgn val="ctr"/>
        <c:lblOffset val="100"/>
        <c:tickLblSkip val="1"/>
        <c:tickMarkSkip val="1"/>
      </c:catAx>
      <c:valAx>
        <c:axId val="210304384"/>
        <c:scaling>
          <c:orientation val="minMax"/>
        </c:scaling>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cs-CZ"/>
                  <a:t>tis. diváků</a:t>
                </a:r>
              </a:p>
            </c:rich>
          </c:tx>
          <c:layout>
            <c:manualLayout>
              <c:xMode val="edge"/>
              <c:yMode val="edge"/>
              <c:x val="1.2500000000000001E-2"/>
              <c:y val="0.42592592592592654"/>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210302080"/>
        <c:crosses val="autoZero"/>
        <c:crossBetween val="between"/>
      </c:valAx>
      <c:spPr>
        <a:solidFill>
          <a:srgbClr val="C0C0C0"/>
        </a:solidFill>
        <a:ln w="12700">
          <a:solidFill>
            <a:srgbClr val="808080"/>
          </a:solidFill>
          <a:prstDash val="solid"/>
        </a:ln>
      </c:spPr>
    </c:plotArea>
    <c:legend>
      <c:legendPos val="r"/>
      <c:layout>
        <c:manualLayout>
          <c:xMode val="edge"/>
          <c:yMode val="edge"/>
          <c:x val="0.85416666666666652"/>
          <c:y val="0.27721039699175631"/>
          <c:w val="0.14166666666666672"/>
          <c:h val="0.68409330787724065"/>
        </c:manualLayout>
      </c:layout>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cs-CZ"/>
        </a:p>
      </c:txPr>
    </c:legend>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cs-CZ"/>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cs-CZ"/>
  <c:chart>
    <c:title>
      <c:tx>
        <c:rich>
          <a:bodyPr/>
          <a:lstStyle/>
          <a:p>
            <a:pPr>
              <a:defRPr sz="1200" b="1" i="0" u="none" strike="noStrike" baseline="0">
                <a:solidFill>
                  <a:srgbClr val="000000"/>
                </a:solidFill>
                <a:latin typeface="Arial"/>
                <a:ea typeface="Arial"/>
                <a:cs typeface="Arial"/>
              </a:defRPr>
            </a:pPr>
            <a:r>
              <a:rPr lang="cs-CZ"/>
              <a:t>počet diváků</a:t>
            </a:r>
          </a:p>
        </c:rich>
      </c:tx>
      <c:layout>
        <c:manualLayout>
          <c:xMode val="edge"/>
          <c:yMode val="edge"/>
          <c:x val="0.44583333333333325"/>
          <c:y val="2.0202020202020211E-2"/>
        </c:manualLayout>
      </c:layout>
      <c:spPr>
        <a:noFill/>
        <a:ln w="25400">
          <a:noFill/>
        </a:ln>
      </c:spPr>
    </c:title>
    <c:plotArea>
      <c:layout>
        <c:manualLayout>
          <c:layoutTarget val="inner"/>
          <c:xMode val="edge"/>
          <c:yMode val="edge"/>
          <c:x val="9.6875000000000044E-2"/>
          <c:y val="8.8103254769921438E-2"/>
          <c:w val="0.75104166666666716"/>
          <c:h val="0.76543209876543206"/>
        </c:manualLayout>
      </c:layout>
      <c:lineChart>
        <c:grouping val="standard"/>
        <c:ser>
          <c:idx val="0"/>
          <c:order val="0"/>
          <c:tx>
            <c:v>celková návštěvnost</c:v>
          </c:tx>
          <c:spPr>
            <a:ln w="12700">
              <a:solidFill>
                <a:srgbClr val="000080"/>
              </a:solidFill>
              <a:prstDash val="solid"/>
            </a:ln>
          </c:spPr>
          <c:marker>
            <c:symbol val="diamond"/>
            <c:size val="5"/>
            <c:spPr>
              <a:solidFill>
                <a:srgbClr val="000080"/>
              </a:solidFill>
              <a:ln>
                <a:solidFill>
                  <a:srgbClr val="000080"/>
                </a:solidFill>
                <a:prstDash val="solid"/>
              </a:ln>
            </c:spPr>
          </c:marker>
          <c:cat>
            <c:numRef>
              <c:f>List1!$N$1:$AM$1</c:f>
              <c:numCache>
                <c:formatCode>0</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Cache>
            </c:numRef>
          </c:cat>
          <c:val>
            <c:numRef>
              <c:f>List1!$N$2:$AM$2</c:f>
              <c:numCache>
                <c:formatCode>General</c:formatCode>
                <c:ptCount val="26"/>
              </c:numCache>
            </c:numRef>
          </c:val>
        </c:ser>
        <c:ser>
          <c:idx val="1"/>
          <c:order val="1"/>
          <c:tx>
            <c:v>kapitalistické státy</c:v>
          </c:tx>
          <c:spPr>
            <a:ln w="12700">
              <a:solidFill>
                <a:srgbClr val="FF00FF"/>
              </a:solidFill>
              <a:prstDash val="solid"/>
            </a:ln>
          </c:spPr>
          <c:marker>
            <c:symbol val="square"/>
            <c:size val="5"/>
            <c:spPr>
              <a:solidFill>
                <a:srgbClr val="FF00FF"/>
              </a:solidFill>
              <a:ln>
                <a:solidFill>
                  <a:srgbClr val="FF00FF"/>
                </a:solidFill>
                <a:prstDash val="solid"/>
              </a:ln>
            </c:spPr>
          </c:marker>
          <c:cat>
            <c:numRef>
              <c:f>List1!$N$1:$AM$1</c:f>
              <c:numCache>
                <c:formatCode>0</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Cache>
            </c:numRef>
          </c:cat>
          <c:val>
            <c:numRef>
              <c:f>List1!$N$3:$AM$3</c:f>
              <c:numCache>
                <c:formatCode>General</c:formatCode>
                <c:ptCount val="26"/>
                <c:pt idx="15" formatCode="#,##0">
                  <c:v>85891</c:v>
                </c:pt>
                <c:pt idx="16" formatCode="#,##0">
                  <c:v>91308</c:v>
                </c:pt>
                <c:pt idx="17" formatCode="#,##0">
                  <c:v>74503</c:v>
                </c:pt>
                <c:pt idx="18" formatCode="#,##0">
                  <c:v>63378</c:v>
                </c:pt>
                <c:pt idx="19" formatCode="#,##0">
                  <c:v>62312</c:v>
                </c:pt>
                <c:pt idx="20" formatCode="#,##0">
                  <c:v>39850</c:v>
                </c:pt>
                <c:pt idx="21" formatCode="#,##0">
                  <c:v>46668</c:v>
                </c:pt>
                <c:pt idx="22" formatCode="#,##0">
                  <c:v>40068</c:v>
                </c:pt>
              </c:numCache>
            </c:numRef>
          </c:val>
        </c:ser>
        <c:ser>
          <c:idx val="2"/>
          <c:order val="2"/>
          <c:tx>
            <c:v>socialistické státy</c:v>
          </c:tx>
          <c:spPr>
            <a:ln w="12700">
              <a:solidFill>
                <a:srgbClr val="FFFF00"/>
              </a:solidFill>
              <a:prstDash val="solid"/>
            </a:ln>
          </c:spPr>
          <c:marker>
            <c:symbol val="triangle"/>
            <c:size val="5"/>
            <c:spPr>
              <a:solidFill>
                <a:srgbClr val="FFFF00"/>
              </a:solidFill>
              <a:ln>
                <a:solidFill>
                  <a:srgbClr val="FFFF00"/>
                </a:solidFill>
                <a:prstDash val="solid"/>
              </a:ln>
            </c:spPr>
          </c:marker>
          <c:cat>
            <c:numRef>
              <c:f>List1!$N$1:$AM$1</c:f>
              <c:numCache>
                <c:formatCode>0</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Cache>
            </c:numRef>
          </c:cat>
          <c:val>
            <c:numRef>
              <c:f>List1!$N$4:$AM$4</c:f>
              <c:numCache>
                <c:formatCode>General</c:formatCode>
                <c:ptCount val="26"/>
                <c:pt idx="15" formatCode="#,##0">
                  <c:v>131355</c:v>
                </c:pt>
                <c:pt idx="16" formatCode="#,##0">
                  <c:v>107210</c:v>
                </c:pt>
                <c:pt idx="17" formatCode="#,##0">
                  <c:v>95383</c:v>
                </c:pt>
                <c:pt idx="18" formatCode="#,##0">
                  <c:v>74579</c:v>
                </c:pt>
                <c:pt idx="19" formatCode="#,##0">
                  <c:v>59786</c:v>
                </c:pt>
                <c:pt idx="20" formatCode="#,##0">
                  <c:v>46630</c:v>
                </c:pt>
                <c:pt idx="21" formatCode="#,##0">
                  <c:v>45736</c:v>
                </c:pt>
                <c:pt idx="22" formatCode="#,##0">
                  <c:v>48481</c:v>
                </c:pt>
              </c:numCache>
            </c:numRef>
          </c:val>
        </c:ser>
        <c:ser>
          <c:idx val="3"/>
          <c:order val="3"/>
          <c:tx>
            <c:v>filmy produkce NDR</c:v>
          </c:tx>
          <c:spPr>
            <a:ln w="12700">
              <a:solidFill>
                <a:srgbClr val="00FFFF"/>
              </a:solidFill>
              <a:prstDash val="solid"/>
            </a:ln>
          </c:spPr>
          <c:marker>
            <c:symbol val="x"/>
            <c:size val="5"/>
            <c:spPr>
              <a:noFill/>
              <a:ln>
                <a:solidFill>
                  <a:srgbClr val="00FFFF"/>
                </a:solidFill>
                <a:prstDash val="solid"/>
              </a:ln>
            </c:spPr>
          </c:marker>
          <c:cat>
            <c:numRef>
              <c:f>List1!$N$1:$AM$1</c:f>
              <c:numCache>
                <c:formatCode>0</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Cache>
            </c:numRef>
          </c:cat>
          <c:val>
            <c:numRef>
              <c:f>List1!#REF!</c:f>
              <c:numCache>
                <c:formatCode>General</c:formatCode>
                <c:ptCount val="1"/>
                <c:pt idx="0">
                  <c:v>1</c:v>
                </c:pt>
              </c:numCache>
            </c:numRef>
          </c:val>
        </c:ser>
        <c:ser>
          <c:idx val="4"/>
          <c:order val="4"/>
          <c:tx>
            <c:v>sovětské filmy</c:v>
          </c:tx>
          <c:spPr>
            <a:ln w="12700">
              <a:solidFill>
                <a:srgbClr val="800080"/>
              </a:solidFill>
              <a:prstDash val="solid"/>
            </a:ln>
          </c:spPr>
          <c:marker>
            <c:symbol val="star"/>
            <c:size val="5"/>
            <c:spPr>
              <a:noFill/>
              <a:ln>
                <a:solidFill>
                  <a:srgbClr val="800080"/>
                </a:solidFill>
                <a:prstDash val="solid"/>
              </a:ln>
            </c:spPr>
          </c:marker>
          <c:cat>
            <c:numRef>
              <c:f>List1!$N$1:$AM$1</c:f>
              <c:numCache>
                <c:formatCode>0</c:formatCode>
                <c:ptCount val="26"/>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numCache>
            </c:numRef>
          </c:cat>
          <c:val>
            <c:numRef>
              <c:f>List1!$N$5:$AM$5</c:f>
              <c:numCache>
                <c:formatCode>General</c:formatCode>
                <c:ptCount val="26"/>
                <c:pt idx="15" formatCode="#,##0">
                  <c:v>45256</c:v>
                </c:pt>
                <c:pt idx="16" formatCode="#,##0">
                  <c:v>44832</c:v>
                </c:pt>
                <c:pt idx="17" formatCode="#,##0">
                  <c:v>35020</c:v>
                </c:pt>
                <c:pt idx="18" formatCode="#,##0">
                  <c:v>31979</c:v>
                </c:pt>
                <c:pt idx="19" formatCode="#,##0">
                  <c:v>21517</c:v>
                </c:pt>
                <c:pt idx="20" formatCode="#,##0">
                  <c:v>21542</c:v>
                </c:pt>
                <c:pt idx="21" formatCode="#,##0">
                  <c:v>20374</c:v>
                </c:pt>
                <c:pt idx="22" formatCode="#,##0">
                  <c:v>21749</c:v>
                </c:pt>
              </c:numCache>
            </c:numRef>
          </c:val>
        </c:ser>
        <c:ser>
          <c:idx val="5"/>
          <c:order val="5"/>
          <c:tx>
            <c:v>kapitalistické státy-ARCHIV</c:v>
          </c:tx>
          <c:spPr>
            <a:ln w="12700">
              <a:solidFill>
                <a:srgbClr val="800000"/>
              </a:solidFill>
              <a:prstDash val="solid"/>
            </a:ln>
          </c:spPr>
          <c:marker>
            <c:symbol val="circle"/>
            <c:size val="5"/>
            <c:spPr>
              <a:solidFill>
                <a:srgbClr val="800000"/>
              </a:solidFill>
              <a:ln>
                <a:solidFill>
                  <a:srgbClr val="800000"/>
                </a:solidFill>
                <a:prstDash val="solid"/>
              </a:ln>
            </c:spPr>
          </c:marker>
          <c:val>
            <c:numRef>
              <c:f>List1!$N$6:$AM$6</c:f>
              <c:numCache>
                <c:formatCode>General</c:formatCode>
                <c:ptCount val="26"/>
                <c:pt idx="15" formatCode="#,##0\ _K_č">
                  <c:v>47032</c:v>
                </c:pt>
                <c:pt idx="16" formatCode="#,##0\ _K_č">
                  <c:v>25148</c:v>
                </c:pt>
                <c:pt idx="17" formatCode="#,##0\ _K_č">
                  <c:v>28393</c:v>
                </c:pt>
                <c:pt idx="18" formatCode="#,##0\ _K_č">
                  <c:v>17690</c:v>
                </c:pt>
                <c:pt idx="19" formatCode="#,##0\ _K_č">
                  <c:v>13738</c:v>
                </c:pt>
                <c:pt idx="20" formatCode="#,##0\ _K_č">
                  <c:v>10669</c:v>
                </c:pt>
                <c:pt idx="21" formatCode="#,##0\ _K_č">
                  <c:v>10305</c:v>
                </c:pt>
                <c:pt idx="22" formatCode="#,##0\ _K_č">
                  <c:v>11977</c:v>
                </c:pt>
              </c:numCache>
            </c:numRef>
          </c:val>
        </c:ser>
        <c:ser>
          <c:idx val="6"/>
          <c:order val="6"/>
          <c:tx>
            <c:v>produkce NSR</c:v>
          </c:tx>
          <c:spPr>
            <a:ln w="12700">
              <a:solidFill>
                <a:srgbClr val="008080"/>
              </a:solidFill>
              <a:prstDash val="solid"/>
            </a:ln>
          </c:spPr>
          <c:marker>
            <c:symbol val="plus"/>
            <c:size val="5"/>
            <c:spPr>
              <a:noFill/>
              <a:ln>
                <a:solidFill>
                  <a:srgbClr val="008080"/>
                </a:solidFill>
                <a:prstDash val="solid"/>
              </a:ln>
            </c:spPr>
          </c:marker>
          <c:val>
            <c:numRef>
              <c:f>List1!$N$7:$AM$7</c:f>
              <c:numCache>
                <c:formatCode>General</c:formatCode>
                <c:ptCount val="26"/>
                <c:pt idx="15" formatCode="0">
                  <c:v>2059</c:v>
                </c:pt>
                <c:pt idx="16" formatCode="0">
                  <c:v>12212</c:v>
                </c:pt>
                <c:pt idx="17" formatCode="0">
                  <c:v>12668</c:v>
                </c:pt>
                <c:pt idx="18" formatCode="0">
                  <c:v>5476</c:v>
                </c:pt>
                <c:pt idx="19" formatCode="0">
                  <c:v>2498</c:v>
                </c:pt>
                <c:pt idx="20" formatCode="0">
                  <c:v>813</c:v>
                </c:pt>
                <c:pt idx="21" formatCode="0">
                  <c:v>681</c:v>
                </c:pt>
                <c:pt idx="22" formatCode="0">
                  <c:v>254</c:v>
                </c:pt>
              </c:numCache>
            </c:numRef>
          </c:val>
        </c:ser>
        <c:marker val="1"/>
        <c:axId val="215171456"/>
        <c:axId val="215173760"/>
      </c:lineChart>
      <c:catAx>
        <c:axId val="215171456"/>
        <c:scaling>
          <c:orientation val="minMax"/>
        </c:scaling>
        <c:axPos val="b"/>
        <c:title>
          <c:tx>
            <c:rich>
              <a:bodyPr/>
              <a:lstStyle/>
              <a:p>
                <a:pPr>
                  <a:defRPr sz="1000" b="1" i="0" u="none" strike="noStrike" baseline="0">
                    <a:solidFill>
                      <a:srgbClr val="000000"/>
                    </a:solidFill>
                    <a:latin typeface="Arial"/>
                    <a:ea typeface="Arial"/>
                    <a:cs typeface="Arial"/>
                  </a:defRPr>
                </a:pPr>
                <a:r>
                  <a:rPr lang="cs-CZ"/>
                  <a:t>rok</a:t>
                </a:r>
              </a:p>
            </c:rich>
          </c:tx>
          <c:layout>
            <c:manualLayout>
              <c:xMode val="edge"/>
              <c:yMode val="edge"/>
              <c:x val="0.45937500000000026"/>
              <c:y val="0.93097643097643101"/>
            </c:manualLayout>
          </c:layout>
          <c:spPr>
            <a:noFill/>
            <a:ln w="25400">
              <a:noFill/>
            </a:ln>
          </c:spPr>
        </c:title>
        <c:numFmt formatCode="0" sourceLinked="1"/>
        <c:tickLblPos val="nextTo"/>
        <c:spPr>
          <a:ln w="3175">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cs-CZ"/>
          </a:p>
        </c:txPr>
        <c:crossAx val="215173760"/>
        <c:crosses val="autoZero"/>
        <c:auto val="1"/>
        <c:lblAlgn val="ctr"/>
        <c:lblOffset val="100"/>
        <c:tickLblSkip val="1"/>
        <c:tickMarkSkip val="1"/>
      </c:catAx>
      <c:valAx>
        <c:axId val="215173760"/>
        <c:scaling>
          <c:orientation val="minMax"/>
        </c:scaling>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cs-CZ"/>
                  <a:t>tis. diváků</a:t>
                </a:r>
              </a:p>
            </c:rich>
          </c:tx>
          <c:layout>
            <c:manualLayout>
              <c:xMode val="edge"/>
              <c:yMode val="edge"/>
              <c:x val="1.2500000000000001E-2"/>
              <c:y val="0.42592592592592637"/>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215171456"/>
        <c:crosses val="autoZero"/>
        <c:crossBetween val="between"/>
      </c:valAx>
      <c:spPr>
        <a:solidFill>
          <a:srgbClr val="C0C0C0"/>
        </a:solidFill>
        <a:ln w="12700">
          <a:solidFill>
            <a:srgbClr val="808080"/>
          </a:solidFill>
          <a:prstDash val="solid"/>
        </a:ln>
      </c:spPr>
    </c:plotArea>
    <c:legend>
      <c:legendPos val="r"/>
      <c:layout>
        <c:manualLayout>
          <c:xMode val="edge"/>
          <c:yMode val="edge"/>
          <c:x val="0.85416666666666652"/>
          <c:y val="0.36700336700336722"/>
          <c:w val="0.14166666666666672"/>
          <c:h val="0.41526374859708193"/>
        </c:manualLayout>
      </c:layout>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cs-CZ"/>
        </a:p>
      </c:txPr>
    </c:legend>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cs-CZ"/>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028DC0-59FF-44C3-9BBD-64FA0F327EC8}" type="datetimeFigureOut">
              <a:rPr lang="cs-CZ" smtClean="0"/>
              <a:pPr/>
              <a:t>9.5.2012</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D47CE7-9034-4498-9A07-DEB95695F6CD}" type="slidenum">
              <a:rPr lang="cs-CZ" smtClean="0"/>
              <a:pPr/>
              <a:t>‹#›</a:t>
            </a:fld>
            <a:endParaRPr lang="cs-CZ"/>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9.5.2012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9.5.2012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9.5.2012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9.5.2012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9.5.2012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Klepnutím lze upravit styl předlohy nadpisů.</a:t>
            </a:r>
            <a:endParaRPr lang="cs-CZ" dirty="0"/>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8A2481B-5154-415F-B752-558547769AA3}" type="datetimeFigureOut">
              <a:rPr lang="cs-CZ" smtClean="0"/>
              <a:pPr/>
              <a:t>9.5.2012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8A2481B-5154-415F-B752-558547769AA3}" type="datetimeFigureOut">
              <a:rPr lang="cs-CZ" smtClean="0"/>
              <a:pPr/>
              <a:t>9.5.2012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18A2481B-5154-415F-B752-558547769AA3}" type="datetimeFigureOut">
              <a:rPr lang="cs-CZ" smtClean="0"/>
              <a:pPr/>
              <a:t>9.5.2012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9.5.2012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9.5.2012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9.5.2012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9.5.2012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www.ddr-klubkinos.de/"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www.phil.muni.cz/leipzigcinema/"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defa.de/" TargetMode="External"/><Relationship Id="rId2" Type="http://schemas.openxmlformats.org/officeDocument/2006/relationships/hyperlink" Target="http://www.bild.bundesarchiv.de/cross-search/search/_1330187262/?search%5bview%5d=detail&amp;search%5bfocus%5d=1"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hyperlink" Target="http://www.phil.muni.cz/dedur/?id=3068"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www.ceskatelevize.cz/specialy/soukromestoleti/demos/sejdeme_se_v_denveru(cz_dub)_b.mov"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hyperlink" Target="http://www.phil.muni.cz/leipzigcinema/" TargetMode="External"/><Relationship Id="rId2" Type="http://schemas.openxmlformats.org/officeDocument/2006/relationships/hyperlink" Target="http://www.phil.muni.cz/dedur/"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hyperlink" Target="http://www.youtube.com/watch?v=VJDqi1YATXE"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hyperlink" Target="http://www.youtube.com/watch?v=9MfftkT-oSk&amp;feature=related"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file:///C:\Documents%20and%20Settings\Pavel\Dokumenty\Sta&#382;en&#233;%20soubory\rocnik-21-1957-tvrip-cz(2)klip.avi"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file:///C:\Documents%20and%20Settings\Pavel\Dokumenty\Sta&#382;en&#233;%20soubory\V-proudech-(1957)klip.avi"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C:\Documents%20and%20Settings\Pavel\Dokumenty\Sta&#382;en&#233;%20soubory\Komedie-s-Klikou-(Komedie-&#268;R-1964)klip.avi"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C:\Documents%20and%20Settings\Pavel\Dokumenty\Sta&#382;en&#233;%20soubory\strasna%20zena%20cz(3)klip.avi" TargetMode="External"/></Relationships>
</file>

<file path=ppt/slides/_rels/slide79.xml.rels><?xml version="1.0" encoding="UTF-8" standalone="yes"?>
<Relationships xmlns="http://schemas.openxmlformats.org/package/2006/relationships"><Relationship Id="rId2" Type="http://schemas.openxmlformats.org/officeDocument/2006/relationships/hyperlink" Target="http://www.youtube.com/watch?feature=player_detailpage&amp;v=KzYF3VExzks"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539552" y="260649"/>
            <a:ext cx="7772400" cy="1152128"/>
          </a:xfrm>
        </p:spPr>
        <p:txBody>
          <a:bodyPr>
            <a:normAutofit fontScale="90000"/>
          </a:bodyPr>
          <a:lstStyle/>
          <a:p>
            <a:pPr algn="l"/>
            <a:r>
              <a:rPr lang="cs-CZ" sz="1800" b="1" dirty="0" smtClean="0"/>
              <a:t>Mohutné a radostné jsou perspektivy našeho socialistického filmového umění. Naše komunistická strana, zocelená v boji, náš vůdce, učitel a přítel soudruh Stalin nás vede vpřed ke komunismu</a:t>
            </a:r>
            <a:r>
              <a:rPr lang="cs-CZ" sz="1800" dirty="0" smtClean="0"/>
              <a:t>. </a:t>
            </a:r>
            <a:br>
              <a:rPr lang="cs-CZ" sz="1800" dirty="0" smtClean="0"/>
            </a:br>
            <a:r>
              <a:rPr lang="cs-CZ" sz="1800" dirty="0" smtClean="0"/>
              <a:t>G. </a:t>
            </a:r>
            <a:r>
              <a:rPr lang="cs-CZ" sz="1800" dirty="0" err="1" smtClean="0"/>
              <a:t>Semenov</a:t>
            </a:r>
            <a:r>
              <a:rPr lang="cs-CZ" sz="1800" dirty="0" smtClean="0"/>
              <a:t>: </a:t>
            </a:r>
            <a:r>
              <a:rPr lang="cs-CZ" sz="1800" dirty="0" err="1" smtClean="0"/>
              <a:t>Organisační</a:t>
            </a:r>
            <a:r>
              <a:rPr lang="cs-CZ" sz="1800" dirty="0" smtClean="0"/>
              <a:t> zásady struktury sovětské kinematografie. ČSF, nedat. (asi 1949)</a:t>
            </a:r>
            <a:endParaRPr lang="cs-CZ" sz="1800" dirty="0"/>
          </a:p>
        </p:txBody>
      </p:sp>
      <p:sp>
        <p:nvSpPr>
          <p:cNvPr id="3" name="Podnadpis 2"/>
          <p:cNvSpPr>
            <a:spLocks noGrp="1"/>
          </p:cNvSpPr>
          <p:nvPr>
            <p:ph type="subTitle" idx="1"/>
          </p:nvPr>
        </p:nvSpPr>
        <p:spPr/>
        <p:txBody>
          <a:bodyPr/>
          <a:lstStyle/>
          <a:p>
            <a:endParaRPr lang="cs-CZ"/>
          </a:p>
        </p:txBody>
      </p:sp>
      <p:pic>
        <p:nvPicPr>
          <p:cNvPr id="1026" name="Picture 2" descr="C:\Documents and Settings\Pavel\Plocha\Sovětizace\PREDNASKA_SOVETIZACE\Daleko_od_Moskvy_1951.jpeg"/>
          <p:cNvPicPr>
            <a:picLocks noChangeAspect="1" noChangeArrowheads="1"/>
          </p:cNvPicPr>
          <p:nvPr/>
        </p:nvPicPr>
        <p:blipFill>
          <a:blip r:embed="rId2" cstate="print"/>
          <a:srcRect/>
          <a:stretch>
            <a:fillRect/>
          </a:stretch>
        </p:blipFill>
        <p:spPr bwMode="auto">
          <a:xfrm>
            <a:off x="1547664" y="1484784"/>
            <a:ext cx="5933985" cy="5220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sovětizace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Jiří Vykoukal – Bohuslav Litera – Miroslav </a:t>
            </a:r>
            <a:r>
              <a:rPr lang="cs-CZ" dirty="0" err="1" smtClean="0"/>
              <a:t>Tejchman</a:t>
            </a:r>
            <a:r>
              <a:rPr lang="cs-CZ" dirty="0" smtClean="0"/>
              <a:t>: Východ. Vznik, vývoj a rozpad sovětského bloku 1944-1989. Praha: </a:t>
            </a:r>
            <a:r>
              <a:rPr lang="cs-CZ" dirty="0" err="1" smtClean="0"/>
              <a:t>Libri</a:t>
            </a:r>
            <a:r>
              <a:rPr lang="cs-CZ" dirty="0" smtClean="0"/>
              <a:t> 2000</a:t>
            </a:r>
          </a:p>
          <a:p>
            <a:r>
              <a:rPr lang="cs-CZ" dirty="0" smtClean="0"/>
              <a:t>John </a:t>
            </a:r>
            <a:r>
              <a:rPr lang="cs-CZ" dirty="0" err="1" smtClean="0"/>
              <a:t>Connelly</a:t>
            </a:r>
            <a:r>
              <a:rPr lang="cs-CZ" dirty="0" smtClean="0"/>
              <a:t>: Zotročená univerzita. Sovětizace vysokého školství ve východním Německu, v českých zemích a v Polsku v letech 1945-1956. Praha: Karolinum 2008</a:t>
            </a:r>
          </a:p>
          <a:p>
            <a:r>
              <a:rPr lang="cs-CZ" dirty="0" smtClean="0"/>
              <a:t>Norman </a:t>
            </a:r>
            <a:r>
              <a:rPr lang="cs-CZ" dirty="0" err="1" smtClean="0"/>
              <a:t>Naimark</a:t>
            </a:r>
            <a:r>
              <a:rPr lang="cs-CZ" dirty="0" smtClean="0"/>
              <a:t>: </a:t>
            </a:r>
            <a:r>
              <a:rPr lang="cs-CZ" dirty="0" err="1" smtClean="0"/>
              <a:t>The</a:t>
            </a:r>
            <a:r>
              <a:rPr lang="cs-CZ" dirty="0" smtClean="0"/>
              <a:t> </a:t>
            </a:r>
            <a:r>
              <a:rPr lang="cs-CZ" dirty="0" err="1" smtClean="0"/>
              <a:t>Russians</a:t>
            </a:r>
            <a:r>
              <a:rPr lang="cs-CZ" dirty="0" smtClean="0"/>
              <a:t> in </a:t>
            </a:r>
            <a:r>
              <a:rPr lang="cs-CZ" dirty="0" err="1" smtClean="0"/>
              <a:t>Germany</a:t>
            </a:r>
            <a:r>
              <a:rPr lang="cs-CZ" dirty="0" smtClean="0"/>
              <a:t>. A </a:t>
            </a:r>
            <a:r>
              <a:rPr lang="cs-CZ" dirty="0" err="1" smtClean="0"/>
              <a:t>History</a:t>
            </a:r>
            <a:r>
              <a:rPr lang="cs-CZ" dirty="0" smtClean="0"/>
              <a:t> </a:t>
            </a:r>
            <a:r>
              <a:rPr lang="cs-CZ" dirty="0" err="1" smtClean="0"/>
              <a:t>of</a:t>
            </a:r>
            <a:r>
              <a:rPr lang="cs-CZ" dirty="0" smtClean="0"/>
              <a:t> </a:t>
            </a:r>
            <a:r>
              <a:rPr lang="cs-CZ" dirty="0" err="1" smtClean="0"/>
              <a:t>the</a:t>
            </a:r>
            <a:r>
              <a:rPr lang="cs-CZ" dirty="0" smtClean="0"/>
              <a:t> </a:t>
            </a:r>
            <a:r>
              <a:rPr lang="cs-CZ" dirty="0" err="1" smtClean="0"/>
              <a:t>Soviet</a:t>
            </a:r>
            <a:r>
              <a:rPr lang="cs-CZ" dirty="0" smtClean="0"/>
              <a:t> </a:t>
            </a:r>
            <a:r>
              <a:rPr lang="cs-CZ" dirty="0" err="1" smtClean="0"/>
              <a:t>Zone</a:t>
            </a:r>
            <a:r>
              <a:rPr lang="cs-CZ" dirty="0" smtClean="0"/>
              <a:t> </a:t>
            </a:r>
            <a:r>
              <a:rPr lang="cs-CZ" dirty="0" err="1" smtClean="0"/>
              <a:t>of</a:t>
            </a:r>
            <a:r>
              <a:rPr lang="cs-CZ" dirty="0" smtClean="0"/>
              <a:t> </a:t>
            </a:r>
            <a:r>
              <a:rPr lang="cs-CZ" dirty="0" err="1" smtClean="0"/>
              <a:t>Occupation</a:t>
            </a:r>
            <a:r>
              <a:rPr lang="cs-CZ" dirty="0" smtClean="0"/>
              <a:t>, 1945-1949. Cambridge – London 1995</a:t>
            </a:r>
          </a:p>
          <a:p>
            <a:r>
              <a:rPr lang="cs-CZ" dirty="0" smtClean="0"/>
              <a:t>Jiří </a:t>
            </a:r>
            <a:r>
              <a:rPr lang="cs-CZ" dirty="0" err="1" smtClean="0"/>
              <a:t>Knapík</a:t>
            </a:r>
            <a:r>
              <a:rPr lang="cs-CZ" dirty="0" smtClean="0"/>
              <a:t>: Únor a kultura. Sovětizace české kultury 1948-1950. Praha 2004</a:t>
            </a:r>
          </a:p>
          <a:p>
            <a:endParaRPr lang="cs-CZ" dirty="0" smtClean="0"/>
          </a:p>
          <a:p>
            <a:endParaRPr lang="cs-CZ"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47500" lnSpcReduction="20000"/>
          </a:bodyPr>
          <a:lstStyle/>
          <a:p>
            <a:r>
              <a:rPr lang="cs-CZ" b="1" dirty="0" smtClean="0"/>
              <a:t>Československo:</a:t>
            </a:r>
          </a:p>
          <a:p>
            <a:r>
              <a:rPr lang="cs-CZ" b="1" dirty="0" smtClean="0"/>
              <a:t>1956 – vypracováno třídění </a:t>
            </a:r>
            <a:r>
              <a:rPr lang="cs-CZ" b="1" smtClean="0"/>
              <a:t>do kategorií </a:t>
            </a:r>
            <a:r>
              <a:rPr lang="cs-CZ" b="1" dirty="0" smtClean="0"/>
              <a:t>A, B, C – z hlediska kulturního a politického významu. </a:t>
            </a:r>
            <a:endParaRPr lang="cs-CZ" dirty="0" smtClean="0"/>
          </a:p>
          <a:p>
            <a:r>
              <a:rPr lang="cs-CZ" b="1" dirty="0" smtClean="0"/>
              <a:t>kategorie A: splňují umělecky i politicky nejpřísnější požadavky (u </a:t>
            </a:r>
            <a:r>
              <a:rPr lang="cs-CZ" b="1" dirty="0" err="1" smtClean="0"/>
              <a:t>f</a:t>
            </a:r>
            <a:r>
              <a:rPr lang="cs-CZ" b="1" dirty="0" smtClean="0"/>
              <a:t>. z kap. zemí brán zřetel na podmínky vzniku...) B:nesplnují jednu z podmínek, nebo kvality v obou kritériích nejsou sice vynikající, ale přesto nesporné. C: ostatní filmy, únikové, které se využívají k doplnění základního repertoáru. </a:t>
            </a:r>
            <a:endParaRPr lang="cs-CZ" dirty="0" smtClean="0"/>
          </a:p>
          <a:p>
            <a:endParaRPr lang="cs-CZ" b="1" dirty="0" smtClean="0"/>
          </a:p>
          <a:p>
            <a:endParaRPr lang="cs-CZ" b="1" dirty="0" smtClean="0"/>
          </a:p>
          <a:p>
            <a:r>
              <a:rPr lang="cs-CZ" b="1" dirty="0" smtClean="0"/>
              <a:t>NDR:</a:t>
            </a:r>
          </a:p>
          <a:p>
            <a:r>
              <a:rPr lang="cs-CZ" b="1" dirty="0" smtClean="0"/>
              <a:t>kategorie A: </a:t>
            </a:r>
            <a:r>
              <a:rPr lang="cs-CZ" b="1" dirty="0" err="1" smtClean="0"/>
              <a:t>schwerpunktfilme</a:t>
            </a:r>
            <a:r>
              <a:rPr lang="cs-CZ" b="1" dirty="0" smtClean="0"/>
              <a:t> </a:t>
            </a:r>
            <a:endParaRPr lang="cs-CZ" dirty="0" smtClean="0"/>
          </a:p>
          <a:p>
            <a:r>
              <a:rPr lang="cs-CZ" b="1" dirty="0" smtClean="0"/>
              <a:t>B: progresivní filmy</a:t>
            </a:r>
            <a:endParaRPr lang="cs-CZ" dirty="0" smtClean="0"/>
          </a:p>
          <a:p>
            <a:r>
              <a:rPr lang="cs-CZ" b="1" dirty="0" smtClean="0"/>
              <a:t>S: zábavní filmy</a:t>
            </a:r>
          </a:p>
          <a:p>
            <a:endParaRPr lang="cs-CZ" b="1" dirty="0" smtClean="0"/>
          </a:p>
          <a:p>
            <a:r>
              <a:rPr lang="cs-CZ" b="1" dirty="0" smtClean="0"/>
              <a:t>Polsko:</a:t>
            </a:r>
            <a:endParaRPr lang="cs-CZ" dirty="0" smtClean="0"/>
          </a:p>
          <a:p>
            <a:r>
              <a:rPr lang="cs-CZ" b="1" dirty="0" smtClean="0"/>
              <a:t>A – v každém ohledu vynikající film</a:t>
            </a:r>
            <a:r>
              <a:rPr lang="cs-CZ" dirty="0" smtClean="0"/>
              <a:t>  </a:t>
            </a:r>
          </a:p>
          <a:p>
            <a:r>
              <a:rPr lang="cs-CZ" b="1" dirty="0" smtClean="0"/>
              <a:t>B – nemá jednu z těchto vlastností</a:t>
            </a:r>
            <a:endParaRPr lang="cs-CZ" dirty="0" smtClean="0"/>
          </a:p>
          <a:p>
            <a:r>
              <a:rPr lang="cs-CZ" b="1" dirty="0" smtClean="0"/>
              <a:t>C – ostatní slabé filmy, nebo doobjednávky</a:t>
            </a:r>
            <a:endParaRPr lang="cs-CZ" dirty="0" smtClean="0"/>
          </a:p>
          <a:p>
            <a:r>
              <a:rPr lang="cs-CZ" b="1" dirty="0" smtClean="0"/>
              <a:t>množství </a:t>
            </a:r>
            <a:endParaRPr lang="cs-CZ" dirty="0" smtClean="0"/>
          </a:p>
          <a:p>
            <a:endParaRPr lang="cs-CZ"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UVÁDĚNÍ</a:t>
            </a:r>
            <a:endParaRPr lang="cs-CZ" dirty="0"/>
          </a:p>
        </p:txBody>
      </p:sp>
      <p:pic>
        <p:nvPicPr>
          <p:cNvPr id="1026" name="Picture 2" descr="C:\old\PŘETAŽENE SLOŽKY\GRANTY a KONFERENCE\Humboldt\Lipsko\archivní materiály\Stadt Archiv Leipzig\FOTO_KINA_LEIPZIG\Zeit Kino 1950.gif"/>
          <p:cNvPicPr>
            <a:picLocks noGrp="1" noChangeAspect="1" noChangeArrowheads="1"/>
          </p:cNvPicPr>
          <p:nvPr>
            <p:ph idx="1"/>
          </p:nvPr>
        </p:nvPicPr>
        <p:blipFill>
          <a:blip r:embed="rId2" cstate="print"/>
          <a:srcRect/>
          <a:stretch>
            <a:fillRect/>
          </a:stretch>
        </p:blipFill>
        <p:spPr bwMode="auto">
          <a:xfrm>
            <a:off x="1250982" y="1600200"/>
            <a:ext cx="6642036" cy="4525963"/>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err="1" smtClean="0"/>
              <a:t>Ewa</a:t>
            </a:r>
            <a:r>
              <a:rPr lang="cs-CZ" dirty="0" smtClean="0"/>
              <a:t> </a:t>
            </a:r>
            <a:r>
              <a:rPr lang="cs-CZ" dirty="0" err="1" smtClean="0"/>
              <a:t>Gebicka</a:t>
            </a:r>
            <a:r>
              <a:rPr lang="cs-CZ" dirty="0" smtClean="0"/>
              <a:t>: </a:t>
            </a:r>
            <a:r>
              <a:rPr lang="cs-CZ" dirty="0" err="1" smtClean="0"/>
              <a:t>Jesli</a:t>
            </a:r>
            <a:r>
              <a:rPr lang="cs-CZ" dirty="0" smtClean="0"/>
              <a:t> </a:t>
            </a:r>
            <a:r>
              <a:rPr lang="cs-CZ" dirty="0" err="1" smtClean="0"/>
              <a:t>przyjezdzacie</a:t>
            </a:r>
            <a:r>
              <a:rPr lang="cs-CZ" dirty="0" smtClean="0"/>
              <a:t> z kinem, to </a:t>
            </a:r>
            <a:r>
              <a:rPr lang="cs-CZ" dirty="0" err="1" smtClean="0"/>
              <a:t>nie</a:t>
            </a:r>
            <a:r>
              <a:rPr lang="cs-CZ" dirty="0" smtClean="0"/>
              <a:t> </a:t>
            </a:r>
            <a:r>
              <a:rPr lang="cs-CZ" dirty="0" err="1" smtClean="0"/>
              <a:t>prowadzcie</a:t>
            </a:r>
            <a:r>
              <a:rPr lang="cs-CZ" dirty="0" smtClean="0"/>
              <a:t> propagandy! Kina </a:t>
            </a:r>
            <a:r>
              <a:rPr lang="cs-CZ" dirty="0" err="1" smtClean="0"/>
              <a:t>objazdowe</a:t>
            </a:r>
            <a:r>
              <a:rPr lang="cs-CZ" dirty="0" smtClean="0"/>
              <a:t> w </a:t>
            </a:r>
            <a:r>
              <a:rPr lang="cs-CZ" dirty="0" err="1" smtClean="0"/>
              <a:t>latach</a:t>
            </a:r>
            <a:r>
              <a:rPr lang="cs-CZ" dirty="0" smtClean="0"/>
              <a:t> 1944-1947. In: </a:t>
            </a:r>
            <a:r>
              <a:rPr lang="cs-CZ" dirty="0" err="1" smtClean="0"/>
              <a:t>Kwartalnik</a:t>
            </a:r>
            <a:r>
              <a:rPr lang="cs-CZ" dirty="0" smtClean="0"/>
              <a:t> </a:t>
            </a:r>
            <a:r>
              <a:rPr lang="cs-CZ" dirty="0" err="1" smtClean="0"/>
              <a:t>Filmowy</a:t>
            </a:r>
            <a:r>
              <a:rPr lang="cs-CZ" dirty="0" smtClean="0"/>
              <a:t> 4, 1993</a:t>
            </a:r>
          </a:p>
          <a:p>
            <a:r>
              <a:rPr lang="cs-CZ" dirty="0" smtClean="0"/>
              <a:t>Michal </a:t>
            </a:r>
            <a:r>
              <a:rPr lang="cs-CZ" dirty="0" err="1" smtClean="0"/>
              <a:t>Čarnický</a:t>
            </a:r>
            <a:r>
              <a:rPr lang="cs-CZ" dirty="0" smtClean="0"/>
              <a:t>: „Zítra se bude promítat všude“ Dějiny putovních kin v československé zestátněné distribuční síti. In: Pavel Skopal (</a:t>
            </a:r>
            <a:r>
              <a:rPr lang="cs-CZ" dirty="0" err="1" smtClean="0"/>
              <a:t>ed</a:t>
            </a:r>
            <a:r>
              <a:rPr lang="cs-CZ" dirty="0" smtClean="0"/>
              <a:t>.): Naplánovaná </a:t>
            </a:r>
            <a:r>
              <a:rPr lang="cs-CZ" dirty="0" err="1" smtClean="0"/>
              <a:t>inematografie</a:t>
            </a:r>
            <a:r>
              <a:rPr lang="cs-CZ" dirty="0" smtClean="0"/>
              <a:t>. </a:t>
            </a:r>
            <a:r>
              <a:rPr lang="cs-CZ" i="1" dirty="0" smtClean="0"/>
              <a:t>Český filmový průmysl 1945-1960. Academia, vyjde 2012</a:t>
            </a:r>
            <a:endParaRPr lang="cs-CZ" dirty="0" smtClean="0"/>
          </a:p>
          <a:p>
            <a:r>
              <a:rPr lang="cs-CZ" dirty="0" smtClean="0"/>
              <a:t>Hana Květová: Filmové jaro na vesnici 1951–1956 Historie kulturně osvětové akce na českém venkově v padesátých letech dvacátého století. In: Pavel Skopal (</a:t>
            </a:r>
            <a:r>
              <a:rPr lang="cs-CZ" dirty="0" err="1" smtClean="0"/>
              <a:t>ed</a:t>
            </a:r>
            <a:r>
              <a:rPr lang="cs-CZ" dirty="0" smtClean="0"/>
              <a:t>.): Naplánovaná </a:t>
            </a:r>
            <a:r>
              <a:rPr lang="cs-CZ" dirty="0" err="1" smtClean="0"/>
              <a:t>inematografie</a:t>
            </a:r>
            <a:r>
              <a:rPr lang="cs-CZ" dirty="0" smtClean="0"/>
              <a:t>. </a:t>
            </a:r>
            <a:r>
              <a:rPr lang="cs-CZ" i="1" dirty="0" smtClean="0"/>
              <a:t>Český filmový průmysl 1945-1960. Academia, vyjde 2012</a:t>
            </a:r>
            <a:endParaRPr lang="cs-CZ"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Putovní kina; Filmové jaro na vesnici</a:t>
            </a:r>
            <a:endParaRPr lang="cs-CZ" dirty="0"/>
          </a:p>
        </p:txBody>
      </p:sp>
      <p:pic>
        <p:nvPicPr>
          <p:cNvPr id="1026" name="Picture 2" descr="C:\old\PŘETAŽENE SLOŽKY\český film\FOTO kina po r. 45\FLU foto\image3.jpeg"/>
          <p:cNvPicPr>
            <a:picLocks noGrp="1" noChangeAspect="1" noChangeArrowheads="1"/>
          </p:cNvPicPr>
          <p:nvPr>
            <p:ph idx="1"/>
          </p:nvPr>
        </p:nvPicPr>
        <p:blipFill>
          <a:blip r:embed="rId2" cstate="print"/>
          <a:srcRect/>
          <a:stretch>
            <a:fillRect/>
          </a:stretch>
        </p:blipFill>
        <p:spPr bwMode="auto">
          <a:xfrm>
            <a:off x="1187624" y="1844824"/>
            <a:ext cx="6268123" cy="4068000"/>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098" name="Picture 2" descr="C:\sborník filmový průmysl 45-60\FINAL SBORNIK\ACADEMIA_SBORNIK\obrazova_priloha\Carnicky_obr\obr. 5.jpg"/>
          <p:cNvPicPr>
            <a:picLocks noGrp="1" noChangeAspect="1" noChangeArrowheads="1"/>
          </p:cNvPicPr>
          <p:nvPr>
            <p:ph idx="1"/>
          </p:nvPr>
        </p:nvPicPr>
        <p:blipFill>
          <a:blip r:embed="rId2" cstate="print"/>
          <a:srcRect/>
          <a:stretch>
            <a:fillRect/>
          </a:stretch>
        </p:blipFill>
        <p:spPr bwMode="auto">
          <a:xfrm>
            <a:off x="2041634" y="1600200"/>
            <a:ext cx="5060731" cy="4525963"/>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C:\sborník filmový průmysl 45-60\FINAL SBORNIK\ACADEMIA_SBORNIK\obrazova_priloha\Carnicky_obr\obr 9.jpg"/>
          <p:cNvPicPr>
            <a:picLocks noGrp="1" noChangeAspect="1" noChangeArrowheads="1"/>
          </p:cNvPicPr>
          <p:nvPr>
            <p:ph idx="1"/>
          </p:nvPr>
        </p:nvPicPr>
        <p:blipFill>
          <a:blip r:embed="rId2" cstate="print"/>
          <a:srcRect/>
          <a:stretch>
            <a:fillRect/>
          </a:stretch>
        </p:blipFill>
        <p:spPr bwMode="auto">
          <a:xfrm>
            <a:off x="2300228" y="1600200"/>
            <a:ext cx="4543544" cy="4525963"/>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descr="C:\sborník filmový průmysl 45-60\FINAL SBORNIK\ACADEMIA_SBORNIK\obrazova_priloha\Carnicky_obr\obr. 7.jpg"/>
          <p:cNvPicPr>
            <a:picLocks noGrp="1" noChangeAspect="1" noChangeArrowheads="1"/>
          </p:cNvPicPr>
          <p:nvPr>
            <p:ph idx="1"/>
          </p:nvPr>
        </p:nvPicPr>
        <p:blipFill>
          <a:blip r:embed="rId2" cstate="print"/>
          <a:srcRect/>
          <a:stretch>
            <a:fillRect/>
          </a:stretch>
        </p:blipFill>
        <p:spPr bwMode="auto">
          <a:xfrm>
            <a:off x="1419220" y="1600200"/>
            <a:ext cx="6305559" cy="4525963"/>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kinokavárny</a:t>
            </a:r>
            <a:endParaRPr lang="cs-CZ" dirty="0"/>
          </a:p>
        </p:txBody>
      </p:sp>
      <p:sp>
        <p:nvSpPr>
          <p:cNvPr id="3" name="Zástupný symbol pro obsah 2"/>
          <p:cNvSpPr>
            <a:spLocks noGrp="1"/>
          </p:cNvSpPr>
          <p:nvPr>
            <p:ph idx="1"/>
          </p:nvPr>
        </p:nvSpPr>
        <p:spPr/>
        <p:txBody>
          <a:bodyPr/>
          <a:lstStyle/>
          <a:p>
            <a:r>
              <a:rPr lang="cs-CZ" dirty="0" smtClean="0"/>
              <a:t>Bulíček, Jaromír: </a:t>
            </a:r>
            <a:r>
              <a:rPr lang="cs-CZ" i="1" dirty="0" smtClean="0"/>
              <a:t>Kinokavárny. Zpráva o průzkumu kinokaváren v ČSR</a:t>
            </a:r>
            <a:r>
              <a:rPr lang="cs-CZ" dirty="0" smtClean="0"/>
              <a:t>. In: Film jako fenomén masové kultury. </a:t>
            </a:r>
            <a:r>
              <a:rPr lang="cs-CZ" dirty="0" err="1" smtClean="0"/>
              <a:t>Eds</a:t>
            </a:r>
            <a:r>
              <a:rPr lang="cs-CZ" dirty="0" smtClean="0"/>
              <a:t>. Ivo Pondělíček, Jan Svoboda – Jaroslav Bulíček. Praha 1971, s. 119–167.</a:t>
            </a:r>
          </a:p>
          <a:p>
            <a:r>
              <a:rPr lang="cs-CZ" dirty="0" smtClean="0"/>
              <a:t>Lucie Česálková:  Kino na vícero použití. Iluminace 1, 2008</a:t>
            </a:r>
          </a:p>
          <a:p>
            <a:r>
              <a:rPr lang="cs-CZ" u="sng" dirty="0" smtClean="0">
                <a:hlinkClick r:id="rId2"/>
              </a:rPr>
              <a:t>http://www.</a:t>
            </a:r>
            <a:r>
              <a:rPr lang="cs-CZ" u="sng" dirty="0" err="1" smtClean="0">
                <a:hlinkClick r:id="rId2"/>
              </a:rPr>
              <a:t>ddr</a:t>
            </a:r>
            <a:r>
              <a:rPr lang="cs-CZ" u="sng" dirty="0" smtClean="0">
                <a:hlinkClick r:id="rId2"/>
              </a:rPr>
              <a:t>-</a:t>
            </a:r>
            <a:r>
              <a:rPr lang="cs-CZ" u="sng" dirty="0" err="1" smtClean="0">
                <a:hlinkClick r:id="rId2"/>
              </a:rPr>
              <a:t>klubkinos.de</a:t>
            </a:r>
            <a:r>
              <a:rPr lang="cs-CZ" u="sng" dirty="0" smtClean="0">
                <a:hlinkClick r:id="rId2"/>
              </a:rPr>
              <a:t>/</a:t>
            </a:r>
            <a:endParaRPr lang="cs-CZ" dirty="0" smtClean="0"/>
          </a:p>
          <a:p>
            <a:endParaRPr lang="cs-CZ"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62500" lnSpcReduction="20000"/>
          </a:bodyPr>
          <a:lstStyle/>
          <a:p>
            <a:r>
              <a:rPr lang="cs-CZ" dirty="0" smtClean="0"/>
              <a:t>různá chápání pojmu „sovětizace“ – </a:t>
            </a:r>
          </a:p>
          <a:p>
            <a:r>
              <a:rPr lang="cs-CZ" dirty="0" smtClean="0"/>
              <a:t>jako způsob vzniku místních komunistických režimů</a:t>
            </a:r>
          </a:p>
          <a:p>
            <a:r>
              <a:rPr lang="cs-CZ" dirty="0" smtClean="0"/>
              <a:t>jako změna geopolitických reálií po 2. sv. v.</a:t>
            </a:r>
          </a:p>
          <a:p>
            <a:r>
              <a:rPr lang="cs-CZ" dirty="0" smtClean="0"/>
              <a:t>vývoj v zemích sov. vlivu – jako v etapách probíhající proces zužování politických alternativ od omezeného pluralismu tzv. lidové demokracie k ustavení stalinistické diktatury</a:t>
            </a:r>
          </a:p>
          <a:p>
            <a:endParaRPr lang="cs-CZ" dirty="0" smtClean="0"/>
          </a:p>
          <a:p>
            <a:r>
              <a:rPr lang="cs-CZ" dirty="0" smtClean="0"/>
              <a:t>typologie vnitropolitického vývoje – sovětizace – v počátečním období:</a:t>
            </a:r>
          </a:p>
          <a:p>
            <a:pPr lvl="0"/>
            <a:r>
              <a:rPr lang="cs-CZ" dirty="0" smtClean="0"/>
              <a:t>typ „hladké“ sovětizace – Albánie, Jugoslávie, Řecko – prosazování komunismu splývá s aktivitami národních front, sovětský vliv nepůsobí přímo</a:t>
            </a:r>
          </a:p>
          <a:p>
            <a:pPr lvl="0"/>
            <a:r>
              <a:rPr lang="cs-CZ" dirty="0" smtClean="0"/>
              <a:t>typ „smíšené“ sovětizace – Bulharsko – přímý sovětský vliv, i přes počáteční silný mocenský potenciál místních komunistů</a:t>
            </a:r>
          </a:p>
          <a:p>
            <a:r>
              <a:rPr lang="cs-CZ" dirty="0" smtClean="0"/>
              <a:t>typ „komplikované“ sovětizace – Polsko, Československo, Maďarsko, Rumunsko, Finsko, SBZ – pomalejší vývoj</a:t>
            </a:r>
          </a:p>
          <a:p>
            <a:endParaRPr lang="cs-CZ"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BRNO</a:t>
            </a:r>
            <a:endParaRPr lang="cs-CZ" dirty="0"/>
          </a:p>
        </p:txBody>
      </p:sp>
      <p:sp>
        <p:nvSpPr>
          <p:cNvPr id="3" name="Zástupný symbol pro obsah 2"/>
          <p:cNvSpPr>
            <a:spLocks noGrp="1"/>
          </p:cNvSpPr>
          <p:nvPr>
            <p:ph idx="1"/>
          </p:nvPr>
        </p:nvSpPr>
        <p:spPr/>
        <p:txBody>
          <a:bodyPr/>
          <a:lstStyle/>
          <a:p>
            <a:r>
              <a:rPr lang="cs-CZ" dirty="0" smtClean="0"/>
              <a:t>http://www.</a:t>
            </a:r>
            <a:r>
              <a:rPr lang="cs-CZ" dirty="0" err="1" smtClean="0"/>
              <a:t>phil.muni.cz</a:t>
            </a:r>
            <a:r>
              <a:rPr lang="cs-CZ" dirty="0" smtClean="0"/>
              <a:t>/</a:t>
            </a:r>
            <a:r>
              <a:rPr lang="cs-CZ" dirty="0" err="1" smtClean="0"/>
              <a:t>dedur</a:t>
            </a:r>
            <a:r>
              <a:rPr lang="cs-CZ" dirty="0" smtClean="0"/>
              <a:t>/?</a:t>
            </a:r>
            <a:endParaRPr lang="cs-CZ"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Lipsko</a:t>
            </a:r>
            <a:endParaRPr lang="cs-CZ" dirty="0"/>
          </a:p>
        </p:txBody>
      </p:sp>
      <p:sp>
        <p:nvSpPr>
          <p:cNvPr id="3" name="Zástupný symbol pro obsah 2"/>
          <p:cNvSpPr>
            <a:spLocks noGrp="1"/>
          </p:cNvSpPr>
          <p:nvPr>
            <p:ph idx="1"/>
          </p:nvPr>
        </p:nvSpPr>
        <p:spPr/>
        <p:txBody>
          <a:bodyPr/>
          <a:lstStyle/>
          <a:p>
            <a:r>
              <a:rPr lang="cs-CZ" dirty="0" smtClean="0">
                <a:hlinkClick r:id="rId2"/>
              </a:rPr>
              <a:t>http://www.</a:t>
            </a:r>
            <a:r>
              <a:rPr lang="cs-CZ" dirty="0" err="1" smtClean="0">
                <a:hlinkClick r:id="rId2"/>
              </a:rPr>
              <a:t>phil.muni.cz</a:t>
            </a:r>
            <a:r>
              <a:rPr lang="cs-CZ" dirty="0" smtClean="0">
                <a:hlinkClick r:id="rId2"/>
              </a:rPr>
              <a:t>/</a:t>
            </a:r>
            <a:r>
              <a:rPr lang="cs-CZ" dirty="0" err="1" smtClean="0">
                <a:hlinkClick r:id="rId2"/>
              </a:rPr>
              <a:t>leipzigcinema</a:t>
            </a:r>
            <a:r>
              <a:rPr lang="cs-CZ" dirty="0" smtClean="0">
                <a:hlinkClick r:id="rId2"/>
              </a:rPr>
              <a:t>/</a:t>
            </a:r>
            <a:endParaRPr lang="cs-CZ" dirty="0" smtClean="0"/>
          </a:p>
          <a:p>
            <a:endParaRPr lang="cs-CZ"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cap="small" dirty="0" smtClean="0"/>
              <a:t/>
            </a:r>
            <a:br>
              <a:rPr lang="cs-CZ" cap="small" dirty="0" smtClean="0"/>
            </a:br>
            <a:r>
              <a:rPr lang="cs-CZ" cap="small" dirty="0" smtClean="0"/>
              <a:t>Svět patří nám</a:t>
            </a:r>
            <a:r>
              <a:rPr lang="cs-CZ" dirty="0" smtClean="0"/>
              <a:t> </a:t>
            </a:r>
            <a:br>
              <a:rPr lang="cs-CZ" dirty="0" smtClean="0"/>
            </a:br>
            <a:endParaRPr lang="cs-CZ" dirty="0"/>
          </a:p>
        </p:txBody>
      </p:sp>
      <p:sp>
        <p:nvSpPr>
          <p:cNvPr id="3" name="Zástupný symbol pro obsah 2"/>
          <p:cNvSpPr>
            <a:spLocks noGrp="1"/>
          </p:cNvSpPr>
          <p:nvPr>
            <p:ph idx="1"/>
          </p:nvPr>
        </p:nvSpPr>
        <p:spPr/>
        <p:txBody>
          <a:bodyPr>
            <a:normAutofit fontScale="92500" lnSpcReduction="10000"/>
          </a:bodyPr>
          <a:lstStyle/>
          <a:p>
            <a:r>
              <a:rPr lang="cs-CZ" i="1" dirty="0" smtClean="0"/>
              <a:t>Tento film byl napsán a vyroben roku 1937 s úmyslem posílit lidovou jednotu proti postupujícímu fašismu. Když pak fašismus dočasně ovládl pole, tento film pochopitelně zmizel. Po válce byla nalezena jedna neúplná kopie, ze které byl film znovu sestaven ve formě, kterou uvidíte. Děj příběhu je na několika místech porušen; prosíme Vás, abyste tento film posuzovali jako historické svědectví boje českých filmových pracovníků za demokracii.</a:t>
            </a:r>
            <a:endParaRPr lang="cs-CZ" dirty="0" smtClean="0"/>
          </a:p>
          <a:p>
            <a:endParaRPr lang="cs-CZ"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cap="small" dirty="0" smtClean="0"/>
              <a:t/>
            </a:r>
            <a:br>
              <a:rPr lang="cs-CZ" cap="small" dirty="0" smtClean="0"/>
            </a:br>
            <a:r>
              <a:rPr lang="cs-CZ" cap="small" dirty="0" smtClean="0"/>
              <a:t>Otec </a:t>
            </a:r>
            <a:r>
              <a:rPr lang="cs-CZ" cap="small" dirty="0" err="1" smtClean="0"/>
              <a:t>Kondelík</a:t>
            </a:r>
            <a:r>
              <a:rPr lang="cs-CZ" cap="small" dirty="0" smtClean="0"/>
              <a:t> a ženich </a:t>
            </a:r>
            <a:r>
              <a:rPr lang="cs-CZ" cap="small" dirty="0" err="1" smtClean="0"/>
              <a:t>Vejvara</a:t>
            </a:r>
            <a:r>
              <a:rPr lang="cs-CZ" dirty="0" smtClean="0"/>
              <a:t> </a:t>
            </a:r>
            <a:br>
              <a:rPr lang="cs-CZ" dirty="0" smtClean="0"/>
            </a:br>
            <a:endParaRPr lang="cs-CZ" dirty="0"/>
          </a:p>
        </p:txBody>
      </p:sp>
      <p:sp>
        <p:nvSpPr>
          <p:cNvPr id="3" name="Zástupný symbol pro obsah 2"/>
          <p:cNvSpPr>
            <a:spLocks noGrp="1"/>
          </p:cNvSpPr>
          <p:nvPr>
            <p:ph idx="1"/>
          </p:nvPr>
        </p:nvSpPr>
        <p:spPr/>
        <p:txBody>
          <a:bodyPr>
            <a:normAutofit fontScale="70000" lnSpcReduction="20000"/>
          </a:bodyPr>
          <a:lstStyle/>
          <a:p>
            <a:r>
              <a:rPr lang="cs-CZ" i="1" dirty="0" smtClean="0"/>
              <a:t>Tento film byl natočen podle známého díla spisovatele </a:t>
            </a:r>
            <a:r>
              <a:rPr lang="cs-CZ" i="1" dirty="0" err="1" smtClean="0"/>
              <a:t>Ignáta</a:t>
            </a:r>
            <a:r>
              <a:rPr lang="cs-CZ" i="1" dirty="0" smtClean="0"/>
              <a:t> Hermanna, jenž v řadě povídek a románů podal pravdivý obrázek života drobného českého měšťáctva z konce minulého a začátku tohoto století. Tak </a:t>
            </a:r>
            <a:r>
              <a:rPr lang="cs-CZ" i="1" dirty="0" err="1" smtClean="0"/>
              <a:t>Kondelík</a:t>
            </a:r>
            <a:r>
              <a:rPr lang="cs-CZ" i="1" dirty="0" smtClean="0"/>
              <a:t> je literárním typem malého českého </a:t>
            </a:r>
            <a:r>
              <a:rPr lang="cs-CZ" i="1" dirty="0" err="1" smtClean="0"/>
              <a:t>měšťáka</a:t>
            </a:r>
            <a:r>
              <a:rPr lang="cs-CZ" i="1" dirty="0" smtClean="0"/>
              <a:t> - typem tak výstižným, že se stal přímo zosobněním maloměšťácké mentality.</a:t>
            </a:r>
            <a:br>
              <a:rPr lang="cs-CZ" i="1" dirty="0" smtClean="0"/>
            </a:br>
            <a:r>
              <a:rPr lang="cs-CZ" i="1" dirty="0" smtClean="0"/>
              <a:t>Teprve dnes dokážeme správně ocenit realistické umění </a:t>
            </a:r>
            <a:r>
              <a:rPr lang="cs-CZ" i="1" dirty="0" err="1" smtClean="0"/>
              <a:t>Ignáta</a:t>
            </a:r>
            <a:r>
              <a:rPr lang="cs-CZ" i="1" dirty="0" smtClean="0"/>
              <a:t> Hermanna, kterého česká buržoasie degradovala na pouhého humoristu, aby zastřela to, co se v jeho díle obracelo kriticky nebo výsměšně proti ní samé.</a:t>
            </a:r>
            <a:br>
              <a:rPr lang="cs-CZ" i="1" dirty="0" smtClean="0"/>
            </a:br>
            <a:r>
              <a:rPr lang="cs-CZ" i="1" dirty="0" smtClean="0"/>
              <a:t>Filmové zpracování, sledující hlavně cíl pobavit diváky, nevystihuje sice břitkost autorovy satiry, odstup patnácti let nám však umožňuje, abychom i jím poznali pravé kritické ostří tohoto díla.</a:t>
            </a:r>
            <a:endParaRPr lang="cs-CZ" dirty="0" smtClean="0"/>
          </a:p>
          <a:p>
            <a:endParaRPr lang="cs-CZ"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cap="small" dirty="0" smtClean="0"/>
              <a:t/>
            </a:r>
            <a:br>
              <a:rPr lang="cs-CZ" cap="small" dirty="0" smtClean="0"/>
            </a:br>
            <a:r>
              <a:rPr lang="cs-CZ" cap="small" dirty="0" smtClean="0"/>
              <a:t>Sedmý kříž</a:t>
            </a:r>
            <a:r>
              <a:rPr lang="cs-CZ" dirty="0" smtClean="0"/>
              <a:t> </a:t>
            </a:r>
            <a:br>
              <a:rPr lang="cs-CZ" dirty="0" smtClean="0"/>
            </a:br>
            <a:endParaRPr lang="cs-CZ" dirty="0"/>
          </a:p>
        </p:txBody>
      </p:sp>
      <p:sp>
        <p:nvSpPr>
          <p:cNvPr id="3" name="Zástupný symbol pro obsah 2"/>
          <p:cNvSpPr>
            <a:spLocks noGrp="1"/>
          </p:cNvSpPr>
          <p:nvPr>
            <p:ph idx="1"/>
          </p:nvPr>
        </p:nvSpPr>
        <p:spPr/>
        <p:txBody>
          <a:bodyPr>
            <a:normAutofit lnSpcReduction="10000"/>
          </a:bodyPr>
          <a:lstStyle/>
          <a:p>
            <a:r>
              <a:rPr lang="cs-CZ" i="1" dirty="0" smtClean="0"/>
              <a:t>Tento film byl natočen za poslední války v Hollywoodu. Výrobce nevedly ovšem k jeho natočení důvody ideové. Za války bylo vhodné, aby Hollywood budil před světovou veřejností zdání pokrokovosti. Ostatně vydělat se dalo i na tom. </a:t>
            </a:r>
            <a:endParaRPr lang="cs-CZ" dirty="0" smtClean="0"/>
          </a:p>
          <a:p>
            <a:r>
              <a:rPr lang="cs-CZ" i="1" dirty="0" smtClean="0"/>
              <a:t>Film byl natočen podle románu německé demokratické spisovatelky Anny </a:t>
            </a:r>
            <a:r>
              <a:rPr lang="cs-CZ" i="1" dirty="0" err="1" smtClean="0"/>
              <a:t>Seghersové</a:t>
            </a:r>
            <a:r>
              <a:rPr lang="cs-CZ" i="1" dirty="0" smtClean="0"/>
              <a:t>, laureátky mezinárodní mírové ceny.</a:t>
            </a:r>
            <a:endParaRPr lang="cs-CZ" dirty="0" smtClean="0"/>
          </a:p>
          <a:p>
            <a:endParaRPr lang="cs-CZ"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cap="small" smtClean="0"/>
              <a:t/>
            </a:r>
            <a:br>
              <a:rPr lang="cs-CZ" cap="small" smtClean="0"/>
            </a:br>
            <a:r>
              <a:rPr lang="cs-CZ" cap="small" smtClean="0"/>
              <a:t>Osada </a:t>
            </a:r>
            <a:r>
              <a:rPr lang="cs-CZ" cap="small" dirty="0" smtClean="0"/>
              <a:t>mladých snů</a:t>
            </a:r>
            <a:r>
              <a:rPr lang="cs-CZ" dirty="0" smtClean="0"/>
              <a:t> </a:t>
            </a:r>
            <a:br>
              <a:rPr lang="cs-CZ" dirty="0" smtClean="0"/>
            </a:br>
            <a:endParaRPr lang="cs-CZ" dirty="0"/>
          </a:p>
        </p:txBody>
      </p:sp>
      <p:sp>
        <p:nvSpPr>
          <p:cNvPr id="3" name="Zástupný symbol pro obsah 2"/>
          <p:cNvSpPr>
            <a:spLocks noGrp="1"/>
          </p:cNvSpPr>
          <p:nvPr>
            <p:ph idx="1"/>
          </p:nvPr>
        </p:nvSpPr>
        <p:spPr/>
        <p:txBody>
          <a:bodyPr/>
          <a:lstStyle/>
          <a:p>
            <a:r>
              <a:rPr lang="cs-CZ" i="1" dirty="0" smtClean="0"/>
              <a:t>Československý filmový ústav - filmotéka uvádí první český stoprocentně zvukový, ba dokonce hraný film z trampského života </a:t>
            </a:r>
            <a:r>
              <a:rPr lang="cs-CZ" i="1" cap="small" dirty="0" smtClean="0"/>
              <a:t>Osada mladých snů</a:t>
            </a:r>
            <a:r>
              <a:rPr lang="cs-CZ" i="1" dirty="0" smtClean="0"/>
              <a:t>. Tento film byl natočen v roce 1931 zcela vážně a jako takový také promítán. Velmi pochybujeme, že ho budete brát vážně ještě dnes.</a:t>
            </a:r>
            <a:endParaRPr lang="cs-CZ" dirty="0" smtClean="0"/>
          </a:p>
          <a:p>
            <a:endParaRPr lang="cs-CZ"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Poznaň</a:t>
            </a:r>
            <a:endParaRPr lang="cs-CZ" dirty="0"/>
          </a:p>
        </p:txBody>
      </p:sp>
      <p:sp>
        <p:nvSpPr>
          <p:cNvPr id="3" name="Zástupný symbol pro obsah 2"/>
          <p:cNvSpPr>
            <a:spLocks noGrp="1"/>
          </p:cNvSpPr>
          <p:nvPr>
            <p:ph idx="1"/>
          </p:nvPr>
        </p:nvSpPr>
        <p:spPr/>
        <p:txBody>
          <a:bodyPr/>
          <a:lstStyle/>
          <a:p>
            <a:r>
              <a:rPr lang="cs-CZ" dirty="0" err="1" smtClean="0"/>
              <a:t>Malgorzata</a:t>
            </a:r>
            <a:r>
              <a:rPr lang="cs-CZ" dirty="0" smtClean="0"/>
              <a:t> </a:t>
            </a:r>
            <a:r>
              <a:rPr lang="cs-CZ" dirty="0" err="1" smtClean="0"/>
              <a:t>Hendrykowska</a:t>
            </a:r>
            <a:r>
              <a:rPr lang="cs-CZ" dirty="0" smtClean="0"/>
              <a:t> – Marek </a:t>
            </a:r>
            <a:r>
              <a:rPr lang="cs-CZ" dirty="0" err="1" smtClean="0"/>
              <a:t>Hendrykowski</a:t>
            </a:r>
            <a:r>
              <a:rPr lang="cs-CZ" dirty="0" smtClean="0"/>
              <a:t>: Film w </a:t>
            </a:r>
            <a:r>
              <a:rPr lang="cs-CZ" dirty="0" err="1" smtClean="0"/>
              <a:t>Poznaniu</a:t>
            </a:r>
            <a:r>
              <a:rPr lang="cs-CZ" dirty="0" smtClean="0"/>
              <a:t> i </a:t>
            </a:r>
            <a:r>
              <a:rPr lang="cs-CZ" dirty="0" err="1" smtClean="0"/>
              <a:t>Wielkopolsce</a:t>
            </a:r>
            <a:r>
              <a:rPr lang="cs-CZ" dirty="0" smtClean="0"/>
              <a:t> 1986-1996. Poznaň: </a:t>
            </a:r>
            <a:r>
              <a:rPr lang="cs-CZ" dirty="0" err="1" smtClean="0"/>
              <a:t>Ars</a:t>
            </a:r>
            <a:r>
              <a:rPr lang="cs-CZ" dirty="0" smtClean="0"/>
              <a:t> </a:t>
            </a:r>
            <a:r>
              <a:rPr lang="cs-CZ" smtClean="0"/>
              <a:t>Nova 1996</a:t>
            </a:r>
          </a:p>
          <a:p>
            <a:endParaRPr lang="cs-CZ"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Počet kin v Poznani</a:t>
            </a:r>
            <a:endParaRPr lang="cs-CZ" dirty="0"/>
          </a:p>
        </p:txBody>
      </p:sp>
      <p:pic>
        <p:nvPicPr>
          <p:cNvPr id="1028" name="Picture 4"/>
          <p:cNvPicPr>
            <a:picLocks noGrp="1" noChangeAspect="1" noChangeArrowheads="1"/>
          </p:cNvPicPr>
          <p:nvPr>
            <p:ph idx="1"/>
          </p:nvPr>
        </p:nvPicPr>
        <p:blipFill>
          <a:blip r:embed="rId2" cstate="print"/>
          <a:srcRect/>
          <a:stretch>
            <a:fillRect/>
          </a:stretch>
        </p:blipFill>
        <p:spPr bwMode="auto">
          <a:xfrm>
            <a:off x="1475656" y="2204864"/>
            <a:ext cx="5671738" cy="388800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Počet míst v poznaňských kinech (v tisících)</a:t>
            </a:r>
            <a:endParaRPr lang="cs-CZ"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691680" y="2060848"/>
            <a:ext cx="5713090" cy="4320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smtClean="0"/>
              <a:t>Györgi</a:t>
            </a:r>
            <a:r>
              <a:rPr lang="cs-CZ" dirty="0" smtClean="0"/>
              <a:t> </a:t>
            </a:r>
            <a:r>
              <a:rPr lang="cs-CZ" dirty="0" err="1" smtClean="0"/>
              <a:t>Péteri</a:t>
            </a:r>
            <a:r>
              <a:rPr lang="cs-CZ" dirty="0" smtClean="0"/>
              <a:t>: Nylon </a:t>
            </a:r>
            <a:r>
              <a:rPr lang="cs-CZ" dirty="0" err="1" smtClean="0"/>
              <a:t>Curtain</a:t>
            </a:r>
            <a:r>
              <a:rPr lang="cs-CZ" dirty="0" smtClean="0"/>
              <a:t> – </a:t>
            </a:r>
            <a:r>
              <a:rPr lang="cs-CZ" dirty="0" err="1" smtClean="0"/>
              <a:t>Transnational</a:t>
            </a:r>
            <a:r>
              <a:rPr lang="cs-CZ" dirty="0" smtClean="0"/>
              <a:t> </a:t>
            </a:r>
            <a:r>
              <a:rPr lang="cs-CZ" dirty="0" err="1" smtClean="0"/>
              <a:t>and</a:t>
            </a:r>
            <a:r>
              <a:rPr lang="cs-CZ" dirty="0" smtClean="0"/>
              <a:t> </a:t>
            </a:r>
            <a:r>
              <a:rPr lang="cs-CZ" dirty="0" err="1" smtClean="0"/>
              <a:t>Transsystemic</a:t>
            </a:r>
            <a:r>
              <a:rPr lang="cs-CZ" dirty="0" smtClean="0"/>
              <a:t> </a:t>
            </a:r>
            <a:r>
              <a:rPr lang="cs-CZ" dirty="0" err="1" smtClean="0"/>
              <a:t>Tendencies</a:t>
            </a:r>
            <a:r>
              <a:rPr lang="cs-CZ" dirty="0" smtClean="0"/>
              <a:t> in </a:t>
            </a:r>
            <a:r>
              <a:rPr lang="cs-CZ" dirty="0" err="1" smtClean="0"/>
              <a:t>the</a:t>
            </a:r>
            <a:r>
              <a:rPr lang="cs-CZ" dirty="0" smtClean="0"/>
              <a:t> </a:t>
            </a:r>
            <a:r>
              <a:rPr lang="cs-CZ" dirty="0" err="1" smtClean="0"/>
              <a:t>Cultural</a:t>
            </a:r>
            <a:r>
              <a:rPr lang="cs-CZ" dirty="0" smtClean="0"/>
              <a:t> </a:t>
            </a:r>
            <a:r>
              <a:rPr lang="cs-CZ" dirty="0" err="1" smtClean="0"/>
              <a:t>life</a:t>
            </a:r>
            <a:r>
              <a:rPr lang="cs-CZ" dirty="0" smtClean="0"/>
              <a:t> </a:t>
            </a:r>
            <a:r>
              <a:rPr lang="cs-CZ" dirty="0" err="1" smtClean="0"/>
              <a:t>of</a:t>
            </a:r>
            <a:r>
              <a:rPr lang="cs-CZ" dirty="0" smtClean="0"/>
              <a:t> </a:t>
            </a:r>
            <a:r>
              <a:rPr lang="cs-CZ" dirty="0" err="1" smtClean="0"/>
              <a:t>State</a:t>
            </a:r>
            <a:r>
              <a:rPr lang="cs-CZ" dirty="0" smtClean="0"/>
              <a:t>-Socialist </a:t>
            </a:r>
            <a:r>
              <a:rPr lang="cs-CZ" dirty="0" err="1" smtClean="0"/>
              <a:t>Russia</a:t>
            </a:r>
            <a:r>
              <a:rPr lang="cs-CZ" dirty="0" smtClean="0"/>
              <a:t> </a:t>
            </a:r>
            <a:r>
              <a:rPr lang="cs-CZ" dirty="0" err="1" smtClean="0"/>
              <a:t>and</a:t>
            </a:r>
            <a:r>
              <a:rPr lang="cs-CZ" dirty="0" smtClean="0"/>
              <a:t> </a:t>
            </a:r>
            <a:r>
              <a:rPr lang="cs-CZ" dirty="0" err="1" smtClean="0"/>
              <a:t>East</a:t>
            </a:r>
            <a:r>
              <a:rPr lang="cs-CZ" dirty="0" smtClean="0"/>
              <a:t>-</a:t>
            </a:r>
            <a:r>
              <a:rPr lang="cs-CZ" dirty="0" err="1" smtClean="0"/>
              <a:t>Central</a:t>
            </a:r>
            <a:r>
              <a:rPr lang="cs-CZ" dirty="0" smtClean="0"/>
              <a:t> </a:t>
            </a:r>
            <a:r>
              <a:rPr lang="cs-CZ" dirty="0" err="1" smtClean="0"/>
              <a:t>Europe</a:t>
            </a:r>
            <a:r>
              <a:rPr lang="cs-CZ" dirty="0" smtClean="0"/>
              <a:t>. </a:t>
            </a:r>
            <a:r>
              <a:rPr lang="cs-CZ" dirty="0" err="1" smtClean="0"/>
              <a:t>Slavonica</a:t>
            </a:r>
            <a:r>
              <a:rPr lang="cs-CZ" dirty="0" smtClean="0"/>
              <a:t> 10, č. 2, 2004 </a:t>
            </a:r>
          </a:p>
          <a:p>
            <a:r>
              <a:rPr lang="cs-CZ" dirty="0" err="1" smtClean="0"/>
              <a:t>Kiril</a:t>
            </a:r>
            <a:r>
              <a:rPr lang="cs-CZ" dirty="0" smtClean="0"/>
              <a:t> </a:t>
            </a:r>
            <a:r>
              <a:rPr lang="cs-CZ" dirty="0" err="1" smtClean="0"/>
              <a:t>Tomoff</a:t>
            </a:r>
            <a:r>
              <a:rPr lang="cs-CZ" dirty="0" smtClean="0"/>
              <a:t>: A </a:t>
            </a:r>
            <a:r>
              <a:rPr lang="cs-CZ" dirty="0" err="1" smtClean="0"/>
              <a:t>pivotal</a:t>
            </a:r>
            <a:r>
              <a:rPr lang="cs-CZ" dirty="0" smtClean="0"/>
              <a:t> </a:t>
            </a:r>
            <a:r>
              <a:rPr lang="cs-CZ" dirty="0" err="1" smtClean="0"/>
              <a:t>turn</a:t>
            </a:r>
            <a:r>
              <a:rPr lang="cs-CZ" dirty="0" smtClean="0"/>
              <a:t>: </a:t>
            </a:r>
            <a:r>
              <a:rPr lang="cs-CZ" dirty="0" err="1" smtClean="0"/>
              <a:t>Prague</a:t>
            </a:r>
            <a:r>
              <a:rPr lang="cs-CZ" dirty="0" smtClean="0"/>
              <a:t> </a:t>
            </a:r>
            <a:r>
              <a:rPr lang="cs-CZ" dirty="0" err="1" smtClean="0"/>
              <a:t>spring</a:t>
            </a:r>
            <a:r>
              <a:rPr lang="cs-CZ" dirty="0" smtClean="0"/>
              <a:t> 1948 </a:t>
            </a:r>
            <a:r>
              <a:rPr lang="cs-CZ" dirty="0" err="1" smtClean="0"/>
              <a:t>and</a:t>
            </a:r>
            <a:r>
              <a:rPr lang="cs-CZ" dirty="0" smtClean="0"/>
              <a:t> </a:t>
            </a:r>
            <a:r>
              <a:rPr lang="cs-CZ" dirty="0" err="1" smtClean="0"/>
              <a:t>the</a:t>
            </a:r>
            <a:r>
              <a:rPr lang="cs-CZ" dirty="0" smtClean="0"/>
              <a:t> </a:t>
            </a:r>
            <a:r>
              <a:rPr lang="cs-CZ" dirty="0" err="1" smtClean="0"/>
              <a:t>soviet</a:t>
            </a:r>
            <a:r>
              <a:rPr lang="cs-CZ" dirty="0" smtClean="0"/>
              <a:t> </a:t>
            </a:r>
            <a:r>
              <a:rPr lang="cs-CZ" dirty="0" err="1" smtClean="0"/>
              <a:t>construction</a:t>
            </a:r>
            <a:r>
              <a:rPr lang="cs-CZ" dirty="0" smtClean="0"/>
              <a:t> </a:t>
            </a:r>
            <a:r>
              <a:rPr lang="cs-CZ" dirty="0" err="1" smtClean="0"/>
              <a:t>of</a:t>
            </a:r>
            <a:r>
              <a:rPr lang="cs-CZ" dirty="0" smtClean="0"/>
              <a:t> a </a:t>
            </a:r>
            <a:r>
              <a:rPr lang="cs-CZ" dirty="0" err="1" smtClean="0"/>
              <a:t>cultural</a:t>
            </a:r>
            <a:r>
              <a:rPr lang="cs-CZ" dirty="0" smtClean="0"/>
              <a:t> </a:t>
            </a:r>
            <a:r>
              <a:rPr lang="cs-CZ" dirty="0" err="1" smtClean="0"/>
              <a:t>sphere</a:t>
            </a:r>
            <a:r>
              <a:rPr lang="cs-CZ" dirty="0" smtClean="0"/>
              <a:t>. </a:t>
            </a:r>
            <a:r>
              <a:rPr lang="cs-CZ" dirty="0" err="1" smtClean="0"/>
              <a:t>Slavonica</a:t>
            </a:r>
            <a:r>
              <a:rPr lang="cs-CZ" dirty="0" smtClean="0"/>
              <a:t> 10, č. 2, 2004</a:t>
            </a:r>
          </a:p>
          <a:p>
            <a:endParaRPr lang="cs-CZ"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Počet diváků (v tis.)</a:t>
            </a:r>
            <a:endParaRPr lang="cs-CZ"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547664" y="2060848"/>
            <a:ext cx="5811241" cy="403200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8680"/>
            <a:ext cx="8229600" cy="1143000"/>
          </a:xfrm>
        </p:spPr>
        <p:txBody>
          <a:bodyPr>
            <a:noAutofit/>
          </a:bodyPr>
          <a:lstStyle/>
          <a:p>
            <a:r>
              <a:rPr lang="cs-CZ" sz="3200" dirty="0" smtClean="0"/>
              <a:t>Počet návštěvníků kin na jedno sedadlo v poznaňských kinech (v tisících)</a:t>
            </a:r>
            <a:endParaRPr lang="cs-CZ" sz="3200"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403648" y="1988840"/>
            <a:ext cx="6019285" cy="4212000"/>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dirty="0" smtClean="0"/>
              <a:t>Poznaň: počet kin/počet míst/počet div. v tis./počet návštěvníků kin na jedno sedadlo</a:t>
            </a:r>
            <a:endParaRPr lang="cs-CZ" sz="3600"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403648" y="2564904"/>
            <a:ext cx="6439227" cy="345600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686800" cy="1224136"/>
          </a:xfrm>
        </p:spPr>
        <p:txBody>
          <a:bodyPr>
            <a:normAutofit/>
          </a:bodyPr>
          <a:lstStyle/>
          <a:p>
            <a:r>
              <a:rPr lang="cs-CZ" sz="3200" b="1" u="sng" dirty="0" smtClean="0"/>
              <a:t>Svátky a události </a:t>
            </a:r>
            <a:r>
              <a:rPr lang="cs-CZ" sz="2400" dirty="0" smtClean="0"/>
              <a:t/>
            </a:r>
            <a:br>
              <a:rPr lang="cs-CZ" sz="2400" dirty="0" smtClean="0"/>
            </a:br>
            <a:r>
              <a:rPr lang="cs-CZ" sz="2400" dirty="0" smtClean="0"/>
              <a:t>Program </a:t>
            </a:r>
            <a:r>
              <a:rPr lang="cs-CZ" sz="2400" dirty="0" smtClean="0"/>
              <a:t>tři týdny před volbami v říjnu 1950</a:t>
            </a:r>
            <a:endParaRPr lang="cs-CZ" sz="2400" dirty="0"/>
          </a:p>
        </p:txBody>
      </p:sp>
      <p:pic>
        <p:nvPicPr>
          <p:cNvPr id="2050" name="Picture 2" descr="C:\old\PŘETAŽENE SLOŽKY\GRANTY a KONFERENCE\NECS-London\1950_22_28_září_předvolbami.tif"/>
          <p:cNvPicPr>
            <a:picLocks noGrp="1" noChangeAspect="1" noChangeArrowheads="1"/>
          </p:cNvPicPr>
          <p:nvPr>
            <p:ph idx="1"/>
          </p:nvPr>
        </p:nvPicPr>
        <p:blipFill>
          <a:blip r:embed="rId2" cstate="print"/>
          <a:stretch>
            <a:fillRect/>
          </a:stretch>
        </p:blipFill>
        <p:spPr bwMode="auto">
          <a:xfrm>
            <a:off x="5364088" y="1556792"/>
            <a:ext cx="3132000" cy="4800665"/>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descr="C:\old\PŘETAŽENE SLOŽKY\GRANTY a KONFERENCE\NECS-London\Monat_D_S_Freundschaft.jpg"/>
          <p:cNvPicPr>
            <a:picLocks noGrp="1" noChangeAspect="1" noChangeArrowheads="1"/>
          </p:cNvPicPr>
          <p:nvPr>
            <p:ph idx="1"/>
          </p:nvPr>
        </p:nvPicPr>
        <p:blipFill>
          <a:blip r:embed="rId2" cstate="print"/>
          <a:srcRect/>
          <a:stretch>
            <a:fillRect/>
          </a:stretch>
        </p:blipFill>
        <p:spPr bwMode="auto">
          <a:xfrm>
            <a:off x="1187624" y="1988840"/>
            <a:ext cx="5910430" cy="3960000"/>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cap="none" dirty="0" smtClean="0">
                <a:latin typeface="Times New Roman" pitchFamily="18" charset="0"/>
                <a:cs typeface="Times New Roman" pitchFamily="18" charset="0"/>
              </a:rPr>
              <a:t>Listopad 1951, měsíc německo-sovětského přátelství</a:t>
            </a:r>
            <a:endParaRPr lang="cs-CZ" sz="2400" cap="none" dirty="0">
              <a:latin typeface="Times New Roman" pitchFamily="18" charset="0"/>
              <a:cs typeface="Times New Roman" pitchFamily="18" charset="0"/>
            </a:endParaRPr>
          </a:p>
        </p:txBody>
      </p:sp>
      <p:pic>
        <p:nvPicPr>
          <p:cNvPr id="2050" name="Picture 2" descr="C:\Documents and Settings\Pavel\Dokumenty\PUVODNI\Obrázky\img260.tif"/>
          <p:cNvPicPr>
            <a:picLocks noGrp="1" noChangeAspect="1" noChangeArrowheads="1"/>
          </p:cNvPicPr>
          <p:nvPr>
            <p:ph idx="1"/>
          </p:nvPr>
        </p:nvPicPr>
        <p:blipFill>
          <a:blip r:embed="rId2" cstate="print"/>
          <a:stretch>
            <a:fillRect/>
          </a:stretch>
        </p:blipFill>
        <p:spPr bwMode="auto">
          <a:xfrm>
            <a:off x="3851919" y="1196752"/>
            <a:ext cx="3353929" cy="5472000"/>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732696"/>
          </a:xfrm>
        </p:spPr>
        <p:txBody>
          <a:bodyPr>
            <a:normAutofit/>
          </a:bodyPr>
          <a:lstStyle/>
          <a:p>
            <a:r>
              <a:rPr lang="cs-CZ" sz="2400" cap="none" dirty="0" smtClean="0">
                <a:latin typeface="Times New Roman" pitchFamily="18" charset="0"/>
                <a:cs typeface="Times New Roman" pitchFamily="18" charset="0"/>
              </a:rPr>
              <a:t>Listopad 1952, měsíc německo-sovětského přátelství</a:t>
            </a:r>
            <a:endParaRPr lang="cs-CZ" sz="2400" cap="none" dirty="0">
              <a:latin typeface="Times New Roman" pitchFamily="18" charset="0"/>
              <a:cs typeface="Times New Roman" pitchFamily="18" charset="0"/>
            </a:endParaRPr>
          </a:p>
        </p:txBody>
      </p:sp>
      <p:pic>
        <p:nvPicPr>
          <p:cNvPr id="3074" name="Picture 2" descr="C:\Documents and Settings\Pavel\Dokumenty\PUVODNI\Obrázky\img261.tif"/>
          <p:cNvPicPr>
            <a:picLocks noGrp="1" noChangeAspect="1" noChangeArrowheads="1"/>
          </p:cNvPicPr>
          <p:nvPr>
            <p:ph idx="1"/>
          </p:nvPr>
        </p:nvPicPr>
        <p:blipFill>
          <a:blip r:embed="rId2" cstate="print"/>
          <a:srcRect/>
          <a:stretch>
            <a:fillRect/>
          </a:stretch>
        </p:blipFill>
        <p:spPr bwMode="auto">
          <a:xfrm>
            <a:off x="1691680" y="1268760"/>
            <a:ext cx="4829831" cy="3024000"/>
          </a:xfrm>
          <a:prstGeom prst="rect">
            <a:avLst/>
          </a:prstGeom>
          <a:noFill/>
        </p:spPr>
      </p:pic>
      <p:pic>
        <p:nvPicPr>
          <p:cNvPr id="3075" name="Picture 3" descr="C:\Documents and Settings\Pavel\Dokumenty\PUVODNI\Obrázky\img263.tif"/>
          <p:cNvPicPr>
            <a:picLocks noChangeAspect="1" noChangeArrowheads="1"/>
          </p:cNvPicPr>
          <p:nvPr/>
        </p:nvPicPr>
        <p:blipFill>
          <a:blip r:embed="rId3" cstate="print"/>
          <a:srcRect/>
          <a:stretch>
            <a:fillRect/>
          </a:stretch>
        </p:blipFill>
        <p:spPr bwMode="auto">
          <a:xfrm>
            <a:off x="1619672" y="4437112"/>
            <a:ext cx="4961869" cy="2232000"/>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588680"/>
          </a:xfrm>
        </p:spPr>
        <p:txBody>
          <a:bodyPr>
            <a:normAutofit/>
          </a:bodyPr>
          <a:lstStyle/>
          <a:p>
            <a:r>
              <a:rPr lang="cs-CZ" sz="1800" cap="none" dirty="0" smtClean="0">
                <a:latin typeface="Times New Roman" pitchFamily="18" charset="0"/>
                <a:cs typeface="Times New Roman" pitchFamily="18" charset="0"/>
              </a:rPr>
              <a:t>Listopad 1957, měsíc německo-sovětského přátelství</a:t>
            </a:r>
            <a:endParaRPr lang="cs-CZ" sz="1800" dirty="0"/>
          </a:p>
        </p:txBody>
      </p:sp>
      <p:pic>
        <p:nvPicPr>
          <p:cNvPr id="4098" name="Picture 2"/>
          <p:cNvPicPr>
            <a:picLocks noGrp="1" noChangeAspect="1" noChangeArrowheads="1"/>
          </p:cNvPicPr>
          <p:nvPr>
            <p:ph idx="1"/>
          </p:nvPr>
        </p:nvPicPr>
        <p:blipFill>
          <a:blip r:embed="rId2" cstate="print"/>
          <a:stretch>
            <a:fillRect/>
          </a:stretch>
        </p:blipFill>
        <p:spPr bwMode="auto">
          <a:xfrm>
            <a:off x="3291976" y="1609725"/>
            <a:ext cx="1569448" cy="4846638"/>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3275856" y="1196752"/>
            <a:ext cx="3852000" cy="54372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516672"/>
          </a:xfrm>
        </p:spPr>
        <p:txBody>
          <a:bodyPr>
            <a:normAutofit/>
          </a:bodyPr>
          <a:lstStyle/>
          <a:p>
            <a:r>
              <a:rPr lang="cs-CZ" sz="2000" cap="none" dirty="0" smtClean="0">
                <a:latin typeface="Times New Roman" pitchFamily="18" charset="0"/>
                <a:cs typeface="Times New Roman" pitchFamily="18" charset="0"/>
              </a:rPr>
              <a:t>Listopad 1958, měsíc německo-sovětského přátelství</a:t>
            </a:r>
            <a:endParaRPr lang="cs-CZ" sz="2000"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3059832" y="1124744"/>
            <a:ext cx="4355488" cy="532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55000" lnSpcReduction="20000"/>
          </a:bodyPr>
          <a:lstStyle/>
          <a:p>
            <a:r>
              <a:rPr lang="cs-CZ" dirty="0" smtClean="0"/>
              <a:t>Marek </a:t>
            </a:r>
            <a:r>
              <a:rPr lang="cs-CZ" dirty="0" err="1" smtClean="0"/>
              <a:t>Haltof</a:t>
            </a:r>
            <a:r>
              <a:rPr lang="cs-CZ" dirty="0" smtClean="0"/>
              <a:t>: </a:t>
            </a:r>
            <a:r>
              <a:rPr lang="cs-CZ" dirty="0" err="1" smtClean="0"/>
              <a:t>Polish</a:t>
            </a:r>
            <a:r>
              <a:rPr lang="cs-CZ" dirty="0" smtClean="0"/>
              <a:t> </a:t>
            </a:r>
            <a:r>
              <a:rPr lang="cs-CZ" dirty="0" err="1" smtClean="0"/>
              <a:t>National</a:t>
            </a:r>
            <a:r>
              <a:rPr lang="cs-CZ" dirty="0" smtClean="0"/>
              <a:t> </a:t>
            </a:r>
            <a:r>
              <a:rPr lang="cs-CZ" dirty="0" err="1" smtClean="0"/>
              <a:t>Cinema</a:t>
            </a:r>
            <a:r>
              <a:rPr lang="cs-CZ" dirty="0" smtClean="0"/>
              <a:t>. </a:t>
            </a:r>
            <a:r>
              <a:rPr lang="cs-CZ" dirty="0" err="1" smtClean="0"/>
              <a:t>Berghahn</a:t>
            </a:r>
            <a:r>
              <a:rPr lang="cs-CZ" dirty="0" smtClean="0"/>
              <a:t> </a:t>
            </a:r>
            <a:r>
              <a:rPr lang="cs-CZ" dirty="0" err="1" smtClean="0"/>
              <a:t>Books</a:t>
            </a:r>
            <a:r>
              <a:rPr lang="cs-CZ" dirty="0" smtClean="0"/>
              <a:t> 2002</a:t>
            </a:r>
          </a:p>
          <a:p>
            <a:r>
              <a:rPr lang="cs-CZ" dirty="0" err="1" smtClean="0"/>
              <a:t>Malgorzata</a:t>
            </a:r>
            <a:r>
              <a:rPr lang="cs-CZ" dirty="0" smtClean="0"/>
              <a:t> </a:t>
            </a:r>
            <a:r>
              <a:rPr lang="cs-CZ" dirty="0" err="1" smtClean="0"/>
              <a:t>Hendrykowska</a:t>
            </a:r>
            <a:r>
              <a:rPr lang="cs-CZ" dirty="0" smtClean="0"/>
              <a:t>: Kronika Kinematografii </a:t>
            </a:r>
            <a:r>
              <a:rPr lang="cs-CZ" dirty="0" err="1" smtClean="0"/>
              <a:t>Polskiej</a:t>
            </a:r>
            <a:r>
              <a:rPr lang="cs-CZ" dirty="0" smtClean="0"/>
              <a:t> 1895-1997. Poznaň: </a:t>
            </a:r>
            <a:r>
              <a:rPr lang="cs-CZ" dirty="0" err="1" smtClean="0"/>
              <a:t>Ars</a:t>
            </a:r>
            <a:r>
              <a:rPr lang="cs-CZ" dirty="0" smtClean="0"/>
              <a:t> Nova 1999</a:t>
            </a:r>
          </a:p>
          <a:p>
            <a:r>
              <a:rPr lang="cs-CZ" dirty="0" smtClean="0"/>
              <a:t>Marceli Kosman: Dějiny Polska. Karolinum, 2011</a:t>
            </a:r>
          </a:p>
          <a:p>
            <a:r>
              <a:rPr lang="cs-CZ" dirty="0" smtClean="0"/>
              <a:t>Edward </a:t>
            </a:r>
            <a:r>
              <a:rPr lang="cs-CZ" dirty="0" err="1" smtClean="0"/>
              <a:t>Zajiček</a:t>
            </a:r>
            <a:r>
              <a:rPr lang="cs-CZ" dirty="0" smtClean="0"/>
              <a:t> (</a:t>
            </a:r>
            <a:r>
              <a:rPr lang="cs-CZ" dirty="0" err="1" smtClean="0"/>
              <a:t>ed</a:t>
            </a:r>
            <a:r>
              <a:rPr lang="cs-CZ" dirty="0" smtClean="0"/>
              <a:t>.): Film. </a:t>
            </a:r>
            <a:r>
              <a:rPr lang="cs-CZ" dirty="0" err="1" smtClean="0"/>
              <a:t>Kinematografia</a:t>
            </a:r>
            <a:r>
              <a:rPr lang="cs-CZ" dirty="0" smtClean="0"/>
              <a:t>. Varšava: </a:t>
            </a:r>
            <a:r>
              <a:rPr lang="cs-CZ" dirty="0" err="1" smtClean="0"/>
              <a:t>Instytut</a:t>
            </a:r>
            <a:r>
              <a:rPr lang="cs-CZ" dirty="0" smtClean="0"/>
              <a:t> Kultury – </a:t>
            </a:r>
            <a:r>
              <a:rPr lang="cs-CZ" dirty="0" err="1" smtClean="0"/>
              <a:t>Komitet</a:t>
            </a:r>
            <a:r>
              <a:rPr lang="cs-CZ" dirty="0" smtClean="0"/>
              <a:t> Kinematografii 1994</a:t>
            </a:r>
          </a:p>
          <a:p>
            <a:r>
              <a:rPr lang="cs-CZ" dirty="0" smtClean="0"/>
              <a:t>Daniela </a:t>
            </a:r>
            <a:r>
              <a:rPr lang="cs-CZ" dirty="0" err="1" smtClean="0"/>
              <a:t>Berghahn</a:t>
            </a:r>
            <a:r>
              <a:rPr lang="cs-CZ" dirty="0" smtClean="0"/>
              <a:t>: Hollywood </a:t>
            </a:r>
            <a:r>
              <a:rPr lang="cs-CZ" dirty="0" err="1" smtClean="0"/>
              <a:t>behind</a:t>
            </a:r>
            <a:r>
              <a:rPr lang="cs-CZ" dirty="0" smtClean="0"/>
              <a:t> </a:t>
            </a:r>
            <a:r>
              <a:rPr lang="cs-CZ" dirty="0" err="1" smtClean="0"/>
              <a:t>the</a:t>
            </a:r>
            <a:r>
              <a:rPr lang="cs-CZ" dirty="0" smtClean="0"/>
              <a:t> </a:t>
            </a:r>
            <a:r>
              <a:rPr lang="cs-CZ" dirty="0" err="1" smtClean="0"/>
              <a:t>Wall</a:t>
            </a:r>
            <a:r>
              <a:rPr lang="cs-CZ" dirty="0" smtClean="0"/>
              <a:t>. Manchester – New York: Manchester UP 2005</a:t>
            </a:r>
          </a:p>
          <a:p>
            <a:r>
              <a:rPr lang="cs-CZ" dirty="0" smtClean="0"/>
              <a:t>Thomas </a:t>
            </a:r>
            <a:r>
              <a:rPr lang="cs-CZ" dirty="0" err="1" smtClean="0"/>
              <a:t>Heimann</a:t>
            </a:r>
            <a:r>
              <a:rPr lang="cs-CZ" dirty="0" smtClean="0"/>
              <a:t>: DEFA, </a:t>
            </a:r>
            <a:r>
              <a:rPr lang="cs-CZ" dirty="0" err="1" smtClean="0"/>
              <a:t>Künstler</a:t>
            </a:r>
            <a:r>
              <a:rPr lang="cs-CZ" dirty="0" smtClean="0"/>
              <a:t> </a:t>
            </a:r>
            <a:r>
              <a:rPr lang="cs-CZ" dirty="0" err="1" smtClean="0"/>
              <a:t>und</a:t>
            </a:r>
            <a:r>
              <a:rPr lang="cs-CZ" dirty="0" smtClean="0"/>
              <a:t> SED-</a:t>
            </a:r>
            <a:r>
              <a:rPr lang="cs-CZ" dirty="0" err="1" smtClean="0"/>
              <a:t>Kulturpolitik</a:t>
            </a:r>
            <a:r>
              <a:rPr lang="cs-CZ" dirty="0" smtClean="0"/>
              <a:t>. Berlin-Potsdam: </a:t>
            </a:r>
            <a:r>
              <a:rPr lang="cs-CZ" dirty="0" err="1" smtClean="0"/>
              <a:t>Vistas</a:t>
            </a:r>
            <a:r>
              <a:rPr lang="cs-CZ" dirty="0" smtClean="0"/>
              <a:t>, 1994</a:t>
            </a:r>
          </a:p>
          <a:p>
            <a:r>
              <a:rPr lang="cs-CZ" dirty="0" err="1" smtClean="0"/>
              <a:t>Joshua</a:t>
            </a:r>
            <a:r>
              <a:rPr lang="cs-CZ" dirty="0" smtClean="0"/>
              <a:t> </a:t>
            </a:r>
            <a:r>
              <a:rPr lang="cs-CZ" dirty="0" err="1" smtClean="0"/>
              <a:t>Feinstein</a:t>
            </a:r>
            <a:r>
              <a:rPr lang="cs-CZ" dirty="0" smtClean="0"/>
              <a:t>: </a:t>
            </a:r>
            <a:r>
              <a:rPr lang="cs-CZ" dirty="0" err="1" smtClean="0"/>
              <a:t>The</a:t>
            </a:r>
            <a:r>
              <a:rPr lang="cs-CZ" dirty="0" smtClean="0"/>
              <a:t> </a:t>
            </a:r>
            <a:r>
              <a:rPr lang="cs-CZ" dirty="0" err="1" smtClean="0"/>
              <a:t>Triumph</a:t>
            </a:r>
            <a:r>
              <a:rPr lang="cs-CZ" dirty="0" smtClean="0"/>
              <a:t> </a:t>
            </a:r>
            <a:r>
              <a:rPr lang="cs-CZ" dirty="0" err="1" smtClean="0"/>
              <a:t>of</a:t>
            </a:r>
            <a:r>
              <a:rPr lang="cs-CZ" dirty="0" smtClean="0"/>
              <a:t> </a:t>
            </a:r>
            <a:r>
              <a:rPr lang="cs-CZ" dirty="0" err="1" smtClean="0"/>
              <a:t>the</a:t>
            </a:r>
            <a:r>
              <a:rPr lang="cs-CZ" dirty="0" smtClean="0"/>
              <a:t> </a:t>
            </a:r>
            <a:r>
              <a:rPr lang="cs-CZ" dirty="0" err="1" smtClean="0"/>
              <a:t>Ordinary</a:t>
            </a:r>
            <a:r>
              <a:rPr lang="cs-CZ" dirty="0" smtClean="0"/>
              <a:t>. </a:t>
            </a:r>
            <a:r>
              <a:rPr lang="cs-CZ" dirty="0" err="1" smtClean="0"/>
              <a:t>Depictions</a:t>
            </a:r>
            <a:r>
              <a:rPr lang="cs-CZ" dirty="0" smtClean="0"/>
              <a:t> </a:t>
            </a:r>
            <a:r>
              <a:rPr lang="cs-CZ" dirty="0" err="1" smtClean="0"/>
              <a:t>of</a:t>
            </a:r>
            <a:r>
              <a:rPr lang="cs-CZ" dirty="0" smtClean="0"/>
              <a:t> </a:t>
            </a:r>
            <a:r>
              <a:rPr lang="cs-CZ" dirty="0" err="1" smtClean="0"/>
              <a:t>Daily</a:t>
            </a:r>
            <a:r>
              <a:rPr lang="cs-CZ" dirty="0" smtClean="0"/>
              <a:t> </a:t>
            </a:r>
            <a:r>
              <a:rPr lang="cs-CZ" dirty="0" err="1" smtClean="0"/>
              <a:t>Life</a:t>
            </a:r>
            <a:r>
              <a:rPr lang="cs-CZ" dirty="0" smtClean="0"/>
              <a:t> in </a:t>
            </a:r>
            <a:r>
              <a:rPr lang="cs-CZ" dirty="0" err="1" smtClean="0"/>
              <a:t>the</a:t>
            </a:r>
            <a:r>
              <a:rPr lang="cs-CZ" dirty="0" smtClean="0"/>
              <a:t> </a:t>
            </a:r>
            <a:r>
              <a:rPr lang="cs-CZ" dirty="0" err="1" smtClean="0"/>
              <a:t>East</a:t>
            </a:r>
            <a:r>
              <a:rPr lang="cs-CZ" dirty="0" smtClean="0"/>
              <a:t> </a:t>
            </a:r>
            <a:r>
              <a:rPr lang="cs-CZ" dirty="0" err="1" smtClean="0"/>
              <a:t>German</a:t>
            </a:r>
            <a:r>
              <a:rPr lang="cs-CZ" dirty="0" smtClean="0"/>
              <a:t> </a:t>
            </a:r>
            <a:r>
              <a:rPr lang="cs-CZ" dirty="0" err="1" smtClean="0"/>
              <a:t>Cinema</a:t>
            </a:r>
            <a:r>
              <a:rPr lang="cs-CZ" dirty="0" smtClean="0"/>
              <a:t>, 1949-1989. University </a:t>
            </a:r>
            <a:r>
              <a:rPr lang="cs-CZ" dirty="0" err="1" smtClean="0"/>
              <a:t>of</a:t>
            </a:r>
            <a:r>
              <a:rPr lang="cs-CZ" dirty="0" smtClean="0"/>
              <a:t> </a:t>
            </a:r>
            <a:r>
              <a:rPr lang="cs-CZ" dirty="0" err="1" smtClean="0"/>
              <a:t>North</a:t>
            </a:r>
            <a:r>
              <a:rPr lang="cs-CZ" dirty="0" smtClean="0"/>
              <a:t> </a:t>
            </a:r>
            <a:r>
              <a:rPr lang="cs-CZ" dirty="0" err="1" smtClean="0"/>
              <a:t>Carolina</a:t>
            </a:r>
            <a:r>
              <a:rPr lang="cs-CZ" dirty="0" smtClean="0"/>
              <a:t> </a:t>
            </a:r>
            <a:r>
              <a:rPr lang="cs-CZ" dirty="0" err="1" smtClean="0"/>
              <a:t>Press</a:t>
            </a:r>
            <a:r>
              <a:rPr lang="cs-CZ" dirty="0" smtClean="0"/>
              <a:t>, 2002</a:t>
            </a:r>
          </a:p>
          <a:p>
            <a:r>
              <a:rPr lang="cs-CZ" dirty="0" err="1" smtClean="0"/>
              <a:t>Séan</a:t>
            </a:r>
            <a:r>
              <a:rPr lang="cs-CZ" dirty="0" smtClean="0"/>
              <a:t> Allan – John </a:t>
            </a:r>
            <a:r>
              <a:rPr lang="cs-CZ" dirty="0" err="1" smtClean="0"/>
              <a:t>Sandford</a:t>
            </a:r>
            <a:r>
              <a:rPr lang="cs-CZ" dirty="0" smtClean="0"/>
              <a:t>: DEFA – </a:t>
            </a:r>
            <a:r>
              <a:rPr lang="cs-CZ" dirty="0" err="1" smtClean="0"/>
              <a:t>East</a:t>
            </a:r>
            <a:r>
              <a:rPr lang="cs-CZ" dirty="0" smtClean="0"/>
              <a:t> </a:t>
            </a:r>
            <a:r>
              <a:rPr lang="cs-CZ" dirty="0" err="1" smtClean="0"/>
              <a:t>German</a:t>
            </a:r>
            <a:r>
              <a:rPr lang="cs-CZ" dirty="0" smtClean="0"/>
              <a:t> </a:t>
            </a:r>
            <a:r>
              <a:rPr lang="cs-CZ" dirty="0" err="1" smtClean="0"/>
              <a:t>Cinema</a:t>
            </a:r>
            <a:r>
              <a:rPr lang="cs-CZ" dirty="0" smtClean="0"/>
              <a:t>, 1945-1992. </a:t>
            </a:r>
          </a:p>
          <a:p>
            <a:r>
              <a:rPr lang="cs-CZ" dirty="0" err="1" smtClean="0"/>
              <a:t>Heinz</a:t>
            </a:r>
            <a:r>
              <a:rPr lang="cs-CZ" dirty="0" smtClean="0"/>
              <a:t> </a:t>
            </a:r>
            <a:r>
              <a:rPr lang="cs-CZ" dirty="0" err="1" smtClean="0"/>
              <a:t>Kersten</a:t>
            </a:r>
            <a:r>
              <a:rPr lang="cs-CZ" dirty="0" smtClean="0"/>
              <a:t>: </a:t>
            </a:r>
            <a:r>
              <a:rPr lang="cs-CZ" dirty="0" err="1" smtClean="0"/>
              <a:t>Das</a:t>
            </a:r>
            <a:r>
              <a:rPr lang="cs-CZ" dirty="0" smtClean="0"/>
              <a:t> </a:t>
            </a:r>
            <a:r>
              <a:rPr lang="cs-CZ" dirty="0" err="1" smtClean="0"/>
              <a:t>Filmwesen</a:t>
            </a:r>
            <a:r>
              <a:rPr lang="cs-CZ" dirty="0" smtClean="0"/>
              <a:t> in der </a:t>
            </a:r>
            <a:r>
              <a:rPr lang="cs-CZ" dirty="0" err="1" smtClean="0"/>
              <a:t>Sowjetischen</a:t>
            </a:r>
            <a:r>
              <a:rPr lang="cs-CZ" dirty="0" smtClean="0"/>
              <a:t> </a:t>
            </a:r>
            <a:r>
              <a:rPr lang="cs-CZ" dirty="0" err="1" smtClean="0"/>
              <a:t>Besatzungszine</a:t>
            </a:r>
            <a:r>
              <a:rPr lang="cs-CZ" dirty="0" smtClean="0"/>
              <a:t> </a:t>
            </a:r>
            <a:r>
              <a:rPr lang="cs-CZ" dirty="0" err="1" smtClean="0"/>
              <a:t>Deutschlands</a:t>
            </a:r>
            <a:r>
              <a:rPr lang="cs-CZ" dirty="0" smtClean="0"/>
              <a:t>. </a:t>
            </a:r>
            <a:r>
              <a:rPr lang="cs-CZ" dirty="0" err="1" smtClean="0"/>
              <a:t>Bonn</a:t>
            </a:r>
            <a:r>
              <a:rPr lang="cs-CZ" dirty="0" smtClean="0"/>
              <a:t>/Berlin 1953</a:t>
            </a:r>
          </a:p>
          <a:p>
            <a:r>
              <a:rPr lang="cs-CZ" dirty="0" err="1" smtClean="0"/>
              <a:t>Herrmann</a:t>
            </a:r>
            <a:r>
              <a:rPr lang="cs-CZ" dirty="0" smtClean="0"/>
              <a:t> Weber: Dějiny NDR. Praha: Lidové noviny 2003</a:t>
            </a:r>
          </a:p>
          <a:p>
            <a:endParaRPr lang="cs-CZ" dirty="0" smtClean="0"/>
          </a:p>
          <a:p>
            <a:endParaRPr lang="cs-CZ"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660688"/>
          </a:xfrm>
        </p:spPr>
        <p:txBody>
          <a:bodyPr>
            <a:normAutofit fontScale="90000"/>
          </a:bodyPr>
          <a:lstStyle/>
          <a:p>
            <a:r>
              <a:rPr lang="cs-CZ" dirty="0" smtClean="0"/>
              <a:t>Vánoce1952</a:t>
            </a:r>
            <a:endParaRPr lang="cs-CZ"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611560" y="1340768"/>
            <a:ext cx="3311272" cy="5184000"/>
          </a:xfrm>
          <a:prstGeom prst="rect">
            <a:avLst/>
          </a:prstGeom>
          <a:noFill/>
          <a:ln w="9525">
            <a:noFill/>
            <a:miter lim="800000"/>
            <a:headEnd/>
            <a:tailEnd/>
          </a:ln>
          <a:effectLst/>
        </p:spPr>
      </p:pic>
      <p:pic>
        <p:nvPicPr>
          <p:cNvPr id="6147" name="Picture 3" descr="C:\Documents and Settings\Pavel\Dokumenty\PUVODNI\Obrázky\Kopie - img267.tif"/>
          <p:cNvPicPr>
            <a:picLocks noChangeAspect="1" noChangeArrowheads="1"/>
          </p:cNvPicPr>
          <p:nvPr/>
        </p:nvPicPr>
        <p:blipFill>
          <a:blip r:embed="rId3" cstate="print"/>
          <a:srcRect/>
          <a:stretch>
            <a:fillRect/>
          </a:stretch>
        </p:blipFill>
        <p:spPr bwMode="auto">
          <a:xfrm>
            <a:off x="4427984" y="1412776"/>
            <a:ext cx="2842844" cy="5184000"/>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16632"/>
            <a:ext cx="8686800" cy="838200"/>
          </a:xfrm>
        </p:spPr>
        <p:txBody>
          <a:bodyPr>
            <a:normAutofit/>
          </a:bodyPr>
          <a:lstStyle/>
          <a:p>
            <a:r>
              <a:rPr lang="cs-CZ" sz="2800" dirty="0" smtClean="0"/>
              <a:t>Vánoce 1957</a:t>
            </a:r>
            <a:endParaRPr lang="cs-CZ"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611560" y="1052736"/>
            <a:ext cx="2622963" cy="5688000"/>
          </a:xfrm>
          <a:prstGeom prst="rect">
            <a:avLst/>
          </a:prstGeom>
          <a:noFill/>
          <a:ln w="9525">
            <a:noFill/>
            <a:miter lim="800000"/>
            <a:headEnd/>
            <a:tailEnd/>
          </a:ln>
          <a:effectLst/>
        </p:spPr>
      </p:pic>
      <p:pic>
        <p:nvPicPr>
          <p:cNvPr id="7171" name="Picture 3" descr="C:\Documents and Settings\Pavel\Dokumenty\PUVODNI\Obrázky\Kopie - img268.tif"/>
          <p:cNvPicPr>
            <a:picLocks noChangeAspect="1" noChangeArrowheads="1"/>
          </p:cNvPicPr>
          <p:nvPr/>
        </p:nvPicPr>
        <p:blipFill>
          <a:blip r:embed="rId3" cstate="print"/>
          <a:srcRect/>
          <a:stretch>
            <a:fillRect/>
          </a:stretch>
        </p:blipFill>
        <p:spPr bwMode="auto">
          <a:xfrm>
            <a:off x="3995936" y="1196752"/>
            <a:ext cx="3310173" cy="5400000"/>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588680"/>
          </a:xfrm>
        </p:spPr>
        <p:txBody>
          <a:bodyPr>
            <a:normAutofit/>
          </a:bodyPr>
          <a:lstStyle/>
          <a:p>
            <a:r>
              <a:rPr lang="cs-CZ" sz="2800" dirty="0" smtClean="0"/>
              <a:t>Festival sportu 1954</a:t>
            </a:r>
            <a:endParaRPr lang="cs-CZ" sz="2800" dirty="0"/>
          </a:p>
        </p:txBody>
      </p:sp>
      <p:pic>
        <p:nvPicPr>
          <p:cNvPr id="8194" name="Picture 2" descr="C:\Documents and Settings\Pavel\Dokumenty\PUVODNI\Obrázky\img270.tif"/>
          <p:cNvPicPr>
            <a:picLocks noGrp="1" noChangeAspect="1" noChangeArrowheads="1"/>
          </p:cNvPicPr>
          <p:nvPr>
            <p:ph idx="1"/>
          </p:nvPr>
        </p:nvPicPr>
        <p:blipFill>
          <a:blip r:embed="rId2" cstate="print"/>
          <a:srcRect/>
          <a:stretch>
            <a:fillRect/>
          </a:stretch>
        </p:blipFill>
        <p:spPr bwMode="auto">
          <a:xfrm>
            <a:off x="755576" y="1124744"/>
            <a:ext cx="6600605" cy="5652000"/>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4" descr="C:\Documents and Settings\Pavel\Dokumenty\PUVODNI\Obrázky\Kopie - img271.tif"/>
          <p:cNvPicPr>
            <a:picLocks noGrp="1" noChangeAspect="1" noChangeArrowheads="1"/>
          </p:cNvPicPr>
          <p:nvPr>
            <p:ph idx="1"/>
          </p:nvPr>
        </p:nvPicPr>
        <p:blipFill>
          <a:blip r:embed="rId2" cstate="print"/>
          <a:srcRect/>
          <a:stretch>
            <a:fillRect/>
          </a:stretch>
        </p:blipFill>
        <p:spPr bwMode="auto">
          <a:xfrm>
            <a:off x="395536" y="2060848"/>
            <a:ext cx="7632000" cy="3134833"/>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876712"/>
          </a:xfrm>
        </p:spPr>
        <p:txBody>
          <a:bodyPr>
            <a:noAutofit/>
          </a:bodyPr>
          <a:lstStyle/>
          <a:p>
            <a:r>
              <a:rPr lang="cs-CZ" sz="2800" dirty="0" smtClean="0"/>
              <a:t>Festival sportu 1954</a:t>
            </a:r>
            <a:endParaRPr lang="cs-CZ" sz="2800" dirty="0"/>
          </a:p>
        </p:txBody>
      </p:sp>
      <p:pic>
        <p:nvPicPr>
          <p:cNvPr id="8195" name="Picture 3"/>
          <p:cNvPicPr>
            <a:picLocks noGrp="1" noChangeAspect="1" noChangeArrowheads="1"/>
          </p:cNvPicPr>
          <p:nvPr>
            <p:ph idx="1"/>
          </p:nvPr>
        </p:nvPicPr>
        <p:blipFill>
          <a:blip r:embed="rId2" cstate="print"/>
          <a:srcRect/>
          <a:stretch>
            <a:fillRect/>
          </a:stretch>
        </p:blipFill>
        <p:spPr bwMode="auto">
          <a:xfrm>
            <a:off x="179512" y="1556792"/>
            <a:ext cx="4446923" cy="4824000"/>
          </a:xfrm>
          <a:prstGeom prst="rect">
            <a:avLst/>
          </a:prstGeom>
          <a:noFill/>
          <a:ln w="9525">
            <a:noFill/>
            <a:miter lim="800000"/>
            <a:headEnd/>
            <a:tailEnd/>
          </a:ln>
          <a:effectLst/>
        </p:spPr>
      </p:pic>
      <p:pic>
        <p:nvPicPr>
          <p:cNvPr id="8197" name="Picture 5"/>
          <p:cNvPicPr>
            <a:picLocks noChangeAspect="1" noChangeArrowheads="1"/>
          </p:cNvPicPr>
          <p:nvPr/>
        </p:nvPicPr>
        <p:blipFill>
          <a:blip r:embed="rId3" cstate="print"/>
          <a:srcRect/>
          <a:stretch>
            <a:fillRect/>
          </a:stretch>
        </p:blipFill>
        <p:spPr bwMode="auto">
          <a:xfrm>
            <a:off x="4788024" y="1412776"/>
            <a:ext cx="3519571" cy="529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804704"/>
          </a:xfrm>
        </p:spPr>
        <p:txBody>
          <a:bodyPr/>
          <a:lstStyle/>
          <a:p>
            <a:r>
              <a:rPr lang="cs-CZ" dirty="0" smtClean="0"/>
              <a:t>Veletrh, jaro 1950</a:t>
            </a:r>
            <a:endParaRPr lang="cs-CZ" dirty="0"/>
          </a:p>
        </p:txBody>
      </p:sp>
      <p:pic>
        <p:nvPicPr>
          <p:cNvPr id="10242" name="Picture 2" descr="C:\Documents and Settings\Pavel\Dokumenty\PUVODNI\Obrázky\img275.tif"/>
          <p:cNvPicPr>
            <a:picLocks noGrp="1" noChangeAspect="1" noChangeArrowheads="1"/>
          </p:cNvPicPr>
          <p:nvPr>
            <p:ph idx="1"/>
          </p:nvPr>
        </p:nvPicPr>
        <p:blipFill>
          <a:blip r:embed="rId2" cstate="print"/>
          <a:stretch>
            <a:fillRect/>
          </a:stretch>
        </p:blipFill>
        <p:spPr bwMode="auto">
          <a:xfrm>
            <a:off x="3131840" y="1268760"/>
            <a:ext cx="4430233" cy="5292000"/>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60648"/>
            <a:ext cx="8686800" cy="838200"/>
          </a:xfrm>
        </p:spPr>
        <p:txBody>
          <a:bodyPr/>
          <a:lstStyle/>
          <a:p>
            <a:r>
              <a:rPr lang="cs-CZ" dirty="0" smtClean="0"/>
              <a:t>Veletrh, jaro 1950</a:t>
            </a:r>
            <a:endParaRPr lang="cs-CZ" dirty="0"/>
          </a:p>
        </p:txBody>
      </p:sp>
      <p:pic>
        <p:nvPicPr>
          <p:cNvPr id="11266" name="Picture 2" descr="C:\Documents and Settings\Pavel\Dokumenty\PUVODNI\Obrázky\img276.tif"/>
          <p:cNvPicPr>
            <a:picLocks noGrp="1" noChangeAspect="1" noChangeArrowheads="1"/>
          </p:cNvPicPr>
          <p:nvPr>
            <p:ph idx="1"/>
          </p:nvPr>
        </p:nvPicPr>
        <p:blipFill>
          <a:blip r:embed="rId2" cstate="print"/>
          <a:stretch>
            <a:fillRect/>
          </a:stretch>
        </p:blipFill>
        <p:spPr bwMode="auto">
          <a:xfrm>
            <a:off x="467544" y="1484784"/>
            <a:ext cx="6626446" cy="4788000"/>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60648"/>
            <a:ext cx="8686800" cy="838200"/>
          </a:xfrm>
        </p:spPr>
        <p:txBody>
          <a:bodyPr/>
          <a:lstStyle/>
          <a:p>
            <a:r>
              <a:rPr lang="cs-CZ" dirty="0" smtClean="0"/>
              <a:t>Veletrh, jaro 1950</a:t>
            </a:r>
            <a:endParaRPr lang="cs-CZ" dirty="0"/>
          </a:p>
        </p:txBody>
      </p:sp>
      <p:pic>
        <p:nvPicPr>
          <p:cNvPr id="11267" name="Picture 3" descr="C:\Documents and Settings\Pavel\Dokumenty\PUVODNI\Obrázky\img277.tif"/>
          <p:cNvPicPr>
            <a:picLocks noChangeAspect="1" noChangeArrowheads="1"/>
          </p:cNvPicPr>
          <p:nvPr/>
        </p:nvPicPr>
        <p:blipFill>
          <a:blip r:embed="rId2" cstate="print"/>
          <a:srcRect/>
          <a:stretch>
            <a:fillRect/>
          </a:stretch>
        </p:blipFill>
        <p:spPr bwMode="auto">
          <a:xfrm>
            <a:off x="179512" y="1556798"/>
            <a:ext cx="8179920" cy="4716000"/>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60648"/>
            <a:ext cx="7239000" cy="516672"/>
          </a:xfrm>
        </p:spPr>
        <p:txBody>
          <a:bodyPr>
            <a:normAutofit fontScale="90000"/>
          </a:bodyPr>
          <a:lstStyle/>
          <a:p>
            <a:r>
              <a:rPr lang="cs-CZ" dirty="0" smtClean="0"/>
              <a:t> </a:t>
            </a:r>
            <a:r>
              <a:rPr lang="cs-CZ" sz="2400" dirty="0" smtClean="0"/>
              <a:t>                            veletrh jaro 1960</a:t>
            </a:r>
            <a:endParaRPr lang="cs-CZ" dirty="0"/>
          </a:p>
        </p:txBody>
      </p:sp>
      <p:pic>
        <p:nvPicPr>
          <p:cNvPr id="12291" name="Picture 3"/>
          <p:cNvPicPr>
            <a:picLocks noGrp="1" noChangeAspect="1" noChangeArrowheads="1"/>
          </p:cNvPicPr>
          <p:nvPr>
            <p:ph idx="1"/>
          </p:nvPr>
        </p:nvPicPr>
        <p:blipFill>
          <a:blip r:embed="rId2" cstate="print"/>
          <a:srcRect/>
          <a:stretch>
            <a:fillRect/>
          </a:stretch>
        </p:blipFill>
        <p:spPr bwMode="auto">
          <a:xfrm>
            <a:off x="251520" y="764704"/>
            <a:ext cx="2556000" cy="5930036"/>
          </a:xfrm>
          <a:prstGeom prst="rect">
            <a:avLst/>
          </a:prstGeom>
          <a:noFill/>
          <a:ln w="9525">
            <a:noFill/>
            <a:miter lim="800000"/>
            <a:headEnd/>
            <a:tailEnd/>
          </a:ln>
          <a:effectLst/>
        </p:spPr>
      </p:pic>
      <p:pic>
        <p:nvPicPr>
          <p:cNvPr id="12292" name="Picture 4" descr="C:\Documents and Settings\Pavel\Dokumenty\PUVODNI\Obrázky\Kopie - img278.tif"/>
          <p:cNvPicPr>
            <a:picLocks noChangeAspect="1" noChangeArrowheads="1"/>
          </p:cNvPicPr>
          <p:nvPr/>
        </p:nvPicPr>
        <p:blipFill>
          <a:blip r:embed="rId3" cstate="print"/>
          <a:srcRect/>
          <a:stretch>
            <a:fillRect/>
          </a:stretch>
        </p:blipFill>
        <p:spPr bwMode="auto">
          <a:xfrm>
            <a:off x="3635896" y="1124744"/>
            <a:ext cx="4168757" cy="5580000"/>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260648"/>
            <a:ext cx="7560840" cy="576064"/>
          </a:xfrm>
        </p:spPr>
        <p:txBody>
          <a:bodyPr>
            <a:noAutofit/>
          </a:bodyPr>
          <a:lstStyle/>
          <a:p>
            <a:r>
              <a:rPr lang="cs-CZ" sz="2000" dirty="0" smtClean="0"/>
              <a:t>Veletrh, Lipsko, 1950</a:t>
            </a:r>
            <a:endParaRPr lang="cs-CZ" sz="2000" dirty="0"/>
          </a:p>
        </p:txBody>
      </p:sp>
      <p:pic>
        <p:nvPicPr>
          <p:cNvPr id="3076" name="Picture 4" descr="C:\Documents and Settings\Pavel\Plocha\DÝMKY_SCHRECKLICHE_FRAU_ILUMINACE\capture\3236574304\3236574304_7.bmp"/>
          <p:cNvPicPr>
            <a:picLocks noGrp="1" noChangeAspect="1" noChangeArrowheads="1"/>
          </p:cNvPicPr>
          <p:nvPr>
            <p:ph idx="1"/>
          </p:nvPr>
        </p:nvPicPr>
        <p:blipFill>
          <a:blip r:embed="rId2" cstate="print"/>
          <a:srcRect/>
          <a:stretch>
            <a:fillRect/>
          </a:stretch>
        </p:blipFill>
        <p:spPr bwMode="auto">
          <a:xfrm>
            <a:off x="395536" y="1124744"/>
            <a:ext cx="7392000" cy="5544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Fotografický materiál – </a:t>
            </a:r>
            <a:r>
              <a:rPr lang="cs-CZ" dirty="0" err="1" smtClean="0"/>
              <a:t>Bundesarchiv</a:t>
            </a:r>
            <a:r>
              <a:rPr lang="cs-CZ" dirty="0" smtClean="0"/>
              <a:t>:</a:t>
            </a:r>
          </a:p>
          <a:p>
            <a:r>
              <a:rPr lang="cs-CZ" dirty="0" smtClean="0">
                <a:hlinkClick r:id="rId2"/>
              </a:rPr>
              <a:t>http://www.</a:t>
            </a:r>
            <a:r>
              <a:rPr lang="cs-CZ" dirty="0" err="1" smtClean="0">
                <a:hlinkClick r:id="rId2"/>
              </a:rPr>
              <a:t>bild.bundesarchiv.de</a:t>
            </a:r>
            <a:r>
              <a:rPr lang="cs-CZ" dirty="0" smtClean="0">
                <a:hlinkClick r:id="rId2"/>
              </a:rPr>
              <a:t>/</a:t>
            </a:r>
            <a:r>
              <a:rPr lang="cs-CZ" dirty="0" err="1" smtClean="0">
                <a:hlinkClick r:id="rId2"/>
              </a:rPr>
              <a:t>cross</a:t>
            </a:r>
            <a:r>
              <a:rPr lang="cs-CZ" dirty="0" smtClean="0">
                <a:hlinkClick r:id="rId2"/>
              </a:rPr>
              <a:t>-</a:t>
            </a:r>
            <a:r>
              <a:rPr lang="cs-CZ" dirty="0" err="1" smtClean="0">
                <a:hlinkClick r:id="rId2"/>
              </a:rPr>
              <a:t>search</a:t>
            </a:r>
            <a:r>
              <a:rPr lang="cs-CZ" dirty="0" smtClean="0">
                <a:hlinkClick r:id="rId2"/>
              </a:rPr>
              <a:t>/</a:t>
            </a:r>
            <a:r>
              <a:rPr lang="cs-CZ" dirty="0" err="1" smtClean="0">
                <a:hlinkClick r:id="rId2"/>
              </a:rPr>
              <a:t>search</a:t>
            </a:r>
            <a:r>
              <a:rPr lang="cs-CZ" dirty="0" smtClean="0">
                <a:hlinkClick r:id="rId2"/>
              </a:rPr>
              <a:t>/_1330187262/?</a:t>
            </a:r>
            <a:r>
              <a:rPr lang="cs-CZ" dirty="0" err="1" smtClean="0">
                <a:hlinkClick r:id="rId2"/>
              </a:rPr>
              <a:t>search</a:t>
            </a:r>
            <a:r>
              <a:rPr lang="cs-CZ" dirty="0" smtClean="0">
                <a:hlinkClick r:id="rId2"/>
              </a:rPr>
              <a:t>[</a:t>
            </a:r>
            <a:r>
              <a:rPr lang="cs-CZ" dirty="0" err="1" smtClean="0">
                <a:hlinkClick r:id="rId2"/>
              </a:rPr>
              <a:t>view</a:t>
            </a:r>
            <a:r>
              <a:rPr lang="cs-CZ" dirty="0" smtClean="0">
                <a:hlinkClick r:id="rId2"/>
              </a:rPr>
              <a:t>]=detail&amp;</a:t>
            </a:r>
            <a:r>
              <a:rPr lang="cs-CZ" dirty="0" err="1" smtClean="0">
                <a:hlinkClick r:id="rId2"/>
              </a:rPr>
              <a:t>search</a:t>
            </a:r>
            <a:r>
              <a:rPr lang="cs-CZ" dirty="0" smtClean="0">
                <a:hlinkClick r:id="rId2"/>
              </a:rPr>
              <a:t>[</a:t>
            </a:r>
            <a:r>
              <a:rPr lang="cs-CZ" dirty="0" err="1" smtClean="0">
                <a:hlinkClick r:id="rId2"/>
              </a:rPr>
              <a:t>focus</a:t>
            </a:r>
            <a:r>
              <a:rPr lang="cs-CZ" dirty="0" smtClean="0">
                <a:hlinkClick r:id="rId2"/>
              </a:rPr>
              <a:t>]=1</a:t>
            </a:r>
            <a:endParaRPr lang="cs-CZ" dirty="0" smtClean="0"/>
          </a:p>
          <a:p>
            <a:r>
              <a:rPr lang="cs-CZ" dirty="0" smtClean="0"/>
              <a:t>Dějiny studia DEFA: </a:t>
            </a:r>
            <a:r>
              <a:rPr lang="cs-CZ" dirty="0" smtClean="0">
                <a:hlinkClick r:id="rId3"/>
              </a:rPr>
              <a:t>www.</a:t>
            </a:r>
            <a:r>
              <a:rPr lang="cs-CZ" dirty="0" err="1" smtClean="0">
                <a:hlinkClick r:id="rId3"/>
              </a:rPr>
              <a:t>defa.de</a:t>
            </a:r>
            <a:r>
              <a:rPr lang="cs-CZ" dirty="0" smtClean="0"/>
              <a:t> </a:t>
            </a:r>
          </a:p>
          <a:p>
            <a:endParaRPr lang="cs-CZ"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444664"/>
          </a:xfrm>
        </p:spPr>
        <p:txBody>
          <a:bodyPr>
            <a:normAutofit fontScale="90000"/>
          </a:bodyPr>
          <a:lstStyle/>
          <a:p>
            <a:r>
              <a:rPr lang="cs-CZ" sz="2400" dirty="0" smtClean="0"/>
              <a:t>Veletrh, Lipsko, 1950 – týden barevných filmů</a:t>
            </a:r>
            <a:endParaRPr lang="cs-CZ" sz="2400" dirty="0"/>
          </a:p>
        </p:txBody>
      </p:sp>
      <p:pic>
        <p:nvPicPr>
          <p:cNvPr id="4098" name="Picture 2" descr="C:\Documents and Settings\Pavel\Plocha\DÝMKY_SCHRECKLICHE_FRAU_ILUMINACE\capture\3236574304\3236574304_6.bmp"/>
          <p:cNvPicPr>
            <a:picLocks noGrp="1" noChangeAspect="1" noChangeArrowheads="1"/>
          </p:cNvPicPr>
          <p:nvPr>
            <p:ph idx="1"/>
          </p:nvPr>
        </p:nvPicPr>
        <p:blipFill>
          <a:blip r:embed="rId2" cstate="print"/>
          <a:srcRect/>
          <a:stretch>
            <a:fillRect/>
          </a:stretch>
        </p:blipFill>
        <p:spPr bwMode="auto">
          <a:xfrm>
            <a:off x="395536" y="980728"/>
            <a:ext cx="7488000" cy="5616000"/>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recepce</a:t>
            </a:r>
            <a:endParaRPr lang="cs-CZ" dirty="0"/>
          </a:p>
        </p:txBody>
      </p:sp>
      <p:sp>
        <p:nvSpPr>
          <p:cNvPr id="3" name="Zástupný symbol pro obsah 2"/>
          <p:cNvSpPr>
            <a:spLocks noGrp="1"/>
          </p:cNvSpPr>
          <p:nvPr>
            <p:ph idx="1"/>
          </p:nvPr>
        </p:nvSpPr>
        <p:spPr>
          <a:xfrm>
            <a:off x="457200" y="1600200"/>
            <a:ext cx="4042792" cy="4525963"/>
          </a:xfrm>
        </p:spPr>
        <p:txBody>
          <a:bodyPr>
            <a:normAutofit fontScale="85000" lnSpcReduction="20000"/>
          </a:bodyPr>
          <a:lstStyle/>
          <a:p>
            <a:r>
              <a:rPr lang="en-GB" sz="2400" dirty="0" smtClean="0"/>
              <a:t>Ina Merkel, Karin </a:t>
            </a:r>
            <a:r>
              <a:rPr lang="en-GB" sz="2400" dirty="0" err="1" smtClean="0"/>
              <a:t>Zachmann</a:t>
            </a:r>
            <a:r>
              <a:rPr lang="en-GB" sz="2400" dirty="0" smtClean="0"/>
              <a:t>, </a:t>
            </a:r>
            <a:r>
              <a:rPr lang="en-GB" sz="2400" i="1" dirty="0" smtClean="0"/>
              <a:t>in: </a:t>
            </a:r>
            <a:r>
              <a:rPr lang="en-GB" sz="2400" i="1" dirty="0" err="1" smtClean="0"/>
              <a:t>Strasser</a:t>
            </a:r>
            <a:r>
              <a:rPr lang="cs-CZ" sz="2400" i="1" dirty="0" smtClean="0"/>
              <a:t> – </a:t>
            </a:r>
            <a:r>
              <a:rPr lang="cs-CZ" sz="2400" i="1" dirty="0" err="1" smtClean="0"/>
              <a:t>McGovern</a:t>
            </a:r>
            <a:r>
              <a:rPr lang="cs-CZ" sz="2400" i="1" dirty="0" smtClean="0"/>
              <a:t> –</a:t>
            </a:r>
            <a:r>
              <a:rPr lang="cs-CZ" sz="2400" i="1" dirty="0" err="1" smtClean="0"/>
              <a:t>Judt</a:t>
            </a:r>
            <a:r>
              <a:rPr lang="cs-CZ" sz="2400" i="1" dirty="0" smtClean="0"/>
              <a:t> (</a:t>
            </a:r>
            <a:r>
              <a:rPr lang="cs-CZ" sz="2400" i="1" dirty="0" err="1" smtClean="0"/>
              <a:t>eds</a:t>
            </a:r>
            <a:r>
              <a:rPr lang="cs-CZ" sz="2400" i="1" dirty="0" smtClean="0"/>
              <a:t>.)</a:t>
            </a:r>
            <a:r>
              <a:rPr lang="en-GB" sz="2400" i="1" dirty="0" smtClean="0"/>
              <a:t>: Getting and Spending;</a:t>
            </a:r>
            <a:r>
              <a:rPr lang="cs-CZ" sz="2400" i="1" dirty="0" smtClean="0"/>
              <a:t>. </a:t>
            </a:r>
            <a:r>
              <a:rPr lang="cs-CZ" sz="2400" i="1" dirty="0" err="1" smtClean="0"/>
              <a:t>European</a:t>
            </a:r>
            <a:r>
              <a:rPr lang="cs-CZ" sz="2400" i="1" dirty="0" smtClean="0"/>
              <a:t> </a:t>
            </a:r>
            <a:r>
              <a:rPr lang="cs-CZ" sz="2400" i="1" dirty="0" err="1" smtClean="0"/>
              <a:t>and</a:t>
            </a:r>
            <a:r>
              <a:rPr lang="cs-CZ" sz="2400" i="1" dirty="0" smtClean="0"/>
              <a:t> </a:t>
            </a:r>
            <a:r>
              <a:rPr lang="cs-CZ" sz="2400" i="1" dirty="0" err="1" smtClean="0"/>
              <a:t>American</a:t>
            </a:r>
            <a:r>
              <a:rPr lang="cs-CZ" sz="2400" i="1" dirty="0" smtClean="0"/>
              <a:t> </a:t>
            </a:r>
            <a:r>
              <a:rPr lang="cs-CZ" sz="2400" i="1" dirty="0" err="1" smtClean="0"/>
              <a:t>Consumer</a:t>
            </a:r>
            <a:r>
              <a:rPr lang="cs-CZ" sz="2400" i="1" dirty="0" smtClean="0"/>
              <a:t> </a:t>
            </a:r>
            <a:r>
              <a:rPr lang="cs-CZ" sz="2400" i="1" dirty="0" err="1" smtClean="0"/>
              <a:t>Societies</a:t>
            </a:r>
            <a:r>
              <a:rPr lang="cs-CZ" sz="2400" i="1" dirty="0" smtClean="0"/>
              <a:t> in </a:t>
            </a:r>
            <a:r>
              <a:rPr lang="cs-CZ" sz="2400" i="1" dirty="0" err="1" smtClean="0"/>
              <a:t>the</a:t>
            </a:r>
            <a:r>
              <a:rPr lang="cs-CZ" sz="2400" i="1" dirty="0" smtClean="0"/>
              <a:t> </a:t>
            </a:r>
            <a:r>
              <a:rPr lang="cs-CZ" sz="2400" i="1" dirty="0" err="1" smtClean="0"/>
              <a:t>Twentieth</a:t>
            </a:r>
            <a:r>
              <a:rPr lang="cs-CZ" sz="2400" i="1" dirty="0" smtClean="0"/>
              <a:t> </a:t>
            </a:r>
            <a:r>
              <a:rPr lang="cs-CZ" sz="2400" i="1" dirty="0" err="1" smtClean="0"/>
              <a:t>Century</a:t>
            </a:r>
            <a:r>
              <a:rPr lang="cs-CZ" sz="2400" i="1" dirty="0" smtClean="0"/>
              <a:t>. Cambridge University </a:t>
            </a:r>
            <a:r>
              <a:rPr lang="cs-CZ" sz="2400" i="1" dirty="0" err="1" smtClean="0"/>
              <a:t>Press</a:t>
            </a:r>
            <a:r>
              <a:rPr lang="cs-CZ" sz="2400" i="1" dirty="0" smtClean="0"/>
              <a:t>, 1998</a:t>
            </a:r>
          </a:p>
          <a:p>
            <a:endParaRPr lang="cs-CZ" sz="2400" i="1" dirty="0" smtClean="0"/>
          </a:p>
          <a:p>
            <a:r>
              <a:rPr lang="cs-CZ" sz="2400" i="1" dirty="0" smtClean="0"/>
              <a:t>David </a:t>
            </a:r>
            <a:r>
              <a:rPr lang="en-GB" sz="2400" i="1" dirty="0" smtClean="0"/>
              <a:t>Crowley-</a:t>
            </a:r>
            <a:r>
              <a:rPr lang="cs-CZ" sz="2400" i="1" dirty="0" err="1" smtClean="0"/>
              <a:t>Susan</a:t>
            </a:r>
            <a:r>
              <a:rPr lang="cs-CZ" sz="2400" i="1" dirty="0" smtClean="0"/>
              <a:t> E. </a:t>
            </a:r>
            <a:r>
              <a:rPr lang="en-GB" sz="2400" i="1" dirty="0" smtClean="0"/>
              <a:t>Reid</a:t>
            </a:r>
            <a:r>
              <a:rPr lang="cs-CZ" sz="2400" i="1" dirty="0" smtClean="0"/>
              <a:t>, </a:t>
            </a:r>
            <a:r>
              <a:rPr lang="cs-CZ" sz="2400" i="1" dirty="0" err="1" smtClean="0"/>
              <a:t>eds</a:t>
            </a:r>
            <a:r>
              <a:rPr lang="cs-CZ" sz="2400" i="1" dirty="0" smtClean="0"/>
              <a:t>.</a:t>
            </a:r>
            <a:r>
              <a:rPr lang="en-GB" sz="2400" i="1" dirty="0" smtClean="0"/>
              <a:t>: Style and Socialism</a:t>
            </a:r>
            <a:r>
              <a:rPr lang="cs-CZ" sz="2400" i="1" dirty="0" smtClean="0"/>
              <a:t>. Modernity </a:t>
            </a:r>
            <a:r>
              <a:rPr lang="cs-CZ" sz="2400" i="1" dirty="0" err="1" smtClean="0"/>
              <a:t>and</a:t>
            </a:r>
            <a:r>
              <a:rPr lang="cs-CZ" sz="2400" i="1" dirty="0" smtClean="0"/>
              <a:t> </a:t>
            </a:r>
            <a:r>
              <a:rPr lang="cs-CZ" sz="2400" i="1" dirty="0" err="1" smtClean="0"/>
              <a:t>Material</a:t>
            </a:r>
            <a:r>
              <a:rPr lang="cs-CZ" sz="2400" i="1" dirty="0" smtClean="0"/>
              <a:t> </a:t>
            </a:r>
            <a:r>
              <a:rPr lang="cs-CZ" sz="2400" i="1" dirty="0" err="1" smtClean="0"/>
              <a:t>Culture</a:t>
            </a:r>
            <a:r>
              <a:rPr lang="cs-CZ" sz="2400" i="1" dirty="0" smtClean="0"/>
              <a:t> in Post-</a:t>
            </a:r>
            <a:r>
              <a:rPr lang="cs-CZ" sz="2400" i="1" dirty="0" err="1" smtClean="0"/>
              <a:t>War</a:t>
            </a:r>
            <a:r>
              <a:rPr lang="cs-CZ" sz="2400" i="1" dirty="0" smtClean="0"/>
              <a:t> </a:t>
            </a:r>
            <a:r>
              <a:rPr lang="cs-CZ" sz="2400" i="1" dirty="0" err="1" smtClean="0"/>
              <a:t>Eastern</a:t>
            </a:r>
            <a:r>
              <a:rPr lang="cs-CZ" sz="2400" i="1" dirty="0" smtClean="0"/>
              <a:t> </a:t>
            </a:r>
            <a:r>
              <a:rPr lang="cs-CZ" sz="2400" i="1" dirty="0" err="1" smtClean="0"/>
              <a:t>Europe</a:t>
            </a:r>
            <a:r>
              <a:rPr lang="cs-CZ" sz="2400" i="1" dirty="0" smtClean="0"/>
              <a:t>. </a:t>
            </a:r>
            <a:r>
              <a:rPr lang="cs-CZ" sz="2400" i="1" dirty="0" err="1" smtClean="0"/>
              <a:t>Berg</a:t>
            </a:r>
            <a:r>
              <a:rPr lang="cs-CZ" sz="2400" i="1" dirty="0" smtClean="0"/>
              <a:t> </a:t>
            </a:r>
            <a:r>
              <a:rPr lang="cs-CZ" sz="2400" i="1" dirty="0" err="1" smtClean="0"/>
              <a:t>Publishers</a:t>
            </a:r>
            <a:r>
              <a:rPr lang="cs-CZ" sz="2400" i="1" dirty="0" smtClean="0"/>
              <a:t>, 2000</a:t>
            </a:r>
          </a:p>
          <a:p>
            <a:endParaRPr lang="cs-CZ" sz="2400" i="1" dirty="0" smtClean="0"/>
          </a:p>
          <a:p>
            <a:r>
              <a:rPr lang="en-GB" sz="2400" i="1" dirty="0" smtClean="0"/>
              <a:t> </a:t>
            </a:r>
            <a:r>
              <a:rPr lang="cs-CZ" sz="2400" i="1" dirty="0" err="1" smtClean="0"/>
              <a:t>Katherine</a:t>
            </a:r>
            <a:r>
              <a:rPr lang="cs-CZ" sz="2400" i="1" dirty="0" smtClean="0"/>
              <a:t> </a:t>
            </a:r>
            <a:r>
              <a:rPr lang="en-GB" sz="2400" i="1" dirty="0" smtClean="0"/>
              <a:t>Pence-</a:t>
            </a:r>
            <a:r>
              <a:rPr lang="cs-CZ" sz="2400" i="1" dirty="0" smtClean="0"/>
              <a:t>Paul </a:t>
            </a:r>
            <a:r>
              <a:rPr lang="en-GB" sz="2400" i="1" dirty="0" err="1" smtClean="0"/>
              <a:t>Bett</a:t>
            </a:r>
            <a:r>
              <a:rPr lang="cs-CZ" sz="2400" i="1" dirty="0" smtClean="0"/>
              <a:t>, </a:t>
            </a:r>
            <a:r>
              <a:rPr lang="cs-CZ" sz="2400" i="1" dirty="0" err="1" smtClean="0"/>
              <a:t>eds</a:t>
            </a:r>
            <a:r>
              <a:rPr lang="cs-CZ" sz="2400" i="1" dirty="0" smtClean="0"/>
              <a:t>.</a:t>
            </a:r>
            <a:r>
              <a:rPr lang="en-GB" sz="2400" i="1" dirty="0" smtClean="0"/>
              <a:t>: Socialist Modern</a:t>
            </a:r>
            <a:r>
              <a:rPr lang="cs-CZ" sz="2400" i="1" dirty="0" smtClean="0"/>
              <a:t>. </a:t>
            </a:r>
            <a:r>
              <a:rPr lang="cs-CZ" sz="2400" i="1" dirty="0" err="1" smtClean="0"/>
              <a:t>East</a:t>
            </a:r>
            <a:r>
              <a:rPr lang="cs-CZ" sz="2400" i="1" dirty="0" smtClean="0"/>
              <a:t> </a:t>
            </a:r>
            <a:r>
              <a:rPr lang="cs-CZ" sz="2400" i="1" dirty="0" err="1" smtClean="0"/>
              <a:t>German</a:t>
            </a:r>
            <a:r>
              <a:rPr lang="cs-CZ" sz="2400" i="1" dirty="0" smtClean="0"/>
              <a:t> </a:t>
            </a:r>
            <a:r>
              <a:rPr lang="cs-CZ" sz="2400" i="1" dirty="0" err="1" smtClean="0"/>
              <a:t>Everyday</a:t>
            </a:r>
            <a:r>
              <a:rPr lang="cs-CZ" sz="2400" i="1" dirty="0" smtClean="0"/>
              <a:t> </a:t>
            </a:r>
            <a:r>
              <a:rPr lang="cs-CZ" sz="2400" i="1" dirty="0" err="1" smtClean="0"/>
              <a:t>Culture</a:t>
            </a:r>
            <a:r>
              <a:rPr lang="cs-CZ" sz="2400" i="1" dirty="0" smtClean="0"/>
              <a:t> </a:t>
            </a:r>
            <a:r>
              <a:rPr lang="cs-CZ" sz="2400" i="1" dirty="0" err="1" smtClean="0"/>
              <a:t>and</a:t>
            </a:r>
            <a:r>
              <a:rPr lang="cs-CZ" sz="2400" i="1" dirty="0" smtClean="0"/>
              <a:t> </a:t>
            </a:r>
            <a:r>
              <a:rPr lang="cs-CZ" sz="2400" i="1" dirty="0" err="1" smtClean="0"/>
              <a:t>Politics</a:t>
            </a:r>
            <a:r>
              <a:rPr lang="cs-CZ" sz="2400" i="1" dirty="0" smtClean="0"/>
              <a:t>. University </a:t>
            </a:r>
            <a:r>
              <a:rPr lang="cs-CZ" sz="2400" i="1" dirty="0" err="1" smtClean="0"/>
              <a:t>of</a:t>
            </a:r>
            <a:r>
              <a:rPr lang="cs-CZ" sz="2400" i="1" dirty="0" smtClean="0"/>
              <a:t> Michigan, 2008</a:t>
            </a:r>
            <a:endParaRPr lang="cs-CZ" sz="2400" dirty="0"/>
          </a:p>
        </p:txBody>
      </p:sp>
      <p:pic>
        <p:nvPicPr>
          <p:cNvPr id="5" name="Picture 2"/>
          <p:cNvPicPr>
            <a:picLocks noChangeAspect="1" noChangeArrowheads="1"/>
          </p:cNvPicPr>
          <p:nvPr/>
        </p:nvPicPr>
        <p:blipFill>
          <a:blip r:embed="rId2" cstate="print"/>
          <a:srcRect/>
          <a:stretch>
            <a:fillRect/>
          </a:stretch>
        </p:blipFill>
        <p:spPr bwMode="auto">
          <a:xfrm>
            <a:off x="4644008" y="1268760"/>
            <a:ext cx="4373553" cy="529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hlinkClick r:id="rId2"/>
              </a:rPr>
              <a:t>http://www.</a:t>
            </a:r>
            <a:r>
              <a:rPr lang="cs-CZ" dirty="0" err="1" smtClean="0">
                <a:hlinkClick r:id="rId2"/>
              </a:rPr>
              <a:t>phil.muni.cz</a:t>
            </a:r>
            <a:r>
              <a:rPr lang="cs-CZ" dirty="0" smtClean="0">
                <a:hlinkClick r:id="rId2"/>
              </a:rPr>
              <a:t>/</a:t>
            </a:r>
            <a:r>
              <a:rPr lang="cs-CZ" dirty="0" err="1" smtClean="0">
                <a:hlinkClick r:id="rId2"/>
              </a:rPr>
              <a:t>dedur</a:t>
            </a:r>
            <a:r>
              <a:rPr lang="cs-CZ" dirty="0" smtClean="0">
                <a:hlinkClick r:id="rId2"/>
              </a:rPr>
              <a:t>/?id=3068</a:t>
            </a:r>
            <a:r>
              <a:rPr lang="cs-CZ" dirty="0" smtClean="0"/>
              <a:t> </a:t>
            </a:r>
            <a:endParaRPr lang="cs-CZ" dirty="0"/>
          </a:p>
        </p:txBody>
      </p:sp>
      <p:graphicFrame>
        <p:nvGraphicFramePr>
          <p:cNvPr id="4" name="Zástupný symbol pro obsah 3"/>
          <p:cNvGraphicFramePr>
            <a:graphicFrameLocks noGrp="1"/>
          </p:cNvGraphicFramePr>
          <p:nvPr>
            <p:ph idx="1"/>
          </p:nvPr>
        </p:nvGraphicFramePr>
        <p:xfrm>
          <a:off x="457200" y="1844824"/>
          <a:ext cx="8229600" cy="453650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57200" y="332656"/>
            <a:ext cx="8229600" cy="6048672"/>
          </a:xfrm>
        </p:spPr>
        <p:txBody>
          <a:bodyPr>
            <a:normAutofit fontScale="92500"/>
          </a:bodyPr>
          <a:lstStyle/>
          <a:p>
            <a:endParaRPr lang="cs-CZ" dirty="0" smtClean="0"/>
          </a:p>
          <a:p>
            <a:r>
              <a:rPr lang="cs-CZ" dirty="0" err="1" smtClean="0"/>
              <a:t>Ina</a:t>
            </a:r>
            <a:r>
              <a:rPr lang="cs-CZ" dirty="0" smtClean="0"/>
              <a:t> </a:t>
            </a:r>
            <a:r>
              <a:rPr lang="cs-CZ" dirty="0" err="1" smtClean="0"/>
              <a:t>Merkel</a:t>
            </a:r>
            <a:r>
              <a:rPr lang="cs-CZ" dirty="0" smtClean="0"/>
              <a:t> – </a:t>
            </a:r>
            <a:r>
              <a:rPr lang="cs-CZ" i="1" dirty="0" err="1" smtClean="0"/>
              <a:t>Consumer</a:t>
            </a:r>
            <a:r>
              <a:rPr lang="cs-CZ" i="1" dirty="0" smtClean="0"/>
              <a:t> </a:t>
            </a:r>
            <a:r>
              <a:rPr lang="cs-CZ" i="1" dirty="0" err="1" smtClean="0"/>
              <a:t>Culture</a:t>
            </a:r>
            <a:r>
              <a:rPr lang="cs-CZ" i="1" dirty="0" smtClean="0"/>
              <a:t> in </a:t>
            </a:r>
            <a:r>
              <a:rPr lang="cs-CZ" i="1" dirty="0" err="1" smtClean="0"/>
              <a:t>the</a:t>
            </a:r>
            <a:r>
              <a:rPr lang="cs-CZ" i="1" dirty="0" smtClean="0"/>
              <a:t> GDR, </a:t>
            </a:r>
            <a:r>
              <a:rPr lang="cs-CZ" i="1" dirty="0" err="1" smtClean="0"/>
              <a:t>or</a:t>
            </a:r>
            <a:r>
              <a:rPr lang="cs-CZ" i="1" dirty="0" smtClean="0"/>
              <a:t> </a:t>
            </a:r>
            <a:r>
              <a:rPr lang="cs-CZ" i="1" dirty="0" err="1" smtClean="0"/>
              <a:t>How</a:t>
            </a:r>
            <a:r>
              <a:rPr lang="cs-CZ" i="1" dirty="0" smtClean="0"/>
              <a:t> </a:t>
            </a:r>
            <a:r>
              <a:rPr lang="cs-CZ" i="1" dirty="0" err="1" smtClean="0"/>
              <a:t>the</a:t>
            </a:r>
            <a:r>
              <a:rPr lang="cs-CZ" i="1" dirty="0" smtClean="0"/>
              <a:t> </a:t>
            </a:r>
            <a:r>
              <a:rPr lang="cs-CZ" i="1" dirty="0" err="1" smtClean="0"/>
              <a:t>Struggle</a:t>
            </a:r>
            <a:r>
              <a:rPr lang="cs-CZ" i="1" dirty="0" smtClean="0"/>
              <a:t> </a:t>
            </a:r>
            <a:r>
              <a:rPr lang="cs-CZ" i="1" dirty="0" err="1" smtClean="0"/>
              <a:t>for</a:t>
            </a:r>
            <a:r>
              <a:rPr lang="cs-CZ" i="1" dirty="0" smtClean="0"/>
              <a:t> </a:t>
            </a:r>
            <a:r>
              <a:rPr lang="cs-CZ" i="1" dirty="0" err="1" smtClean="0"/>
              <a:t>Antimodernity</a:t>
            </a:r>
            <a:r>
              <a:rPr lang="cs-CZ" i="1" dirty="0" smtClean="0"/>
              <a:t> </a:t>
            </a:r>
            <a:r>
              <a:rPr lang="cs-CZ" i="1" dirty="0" err="1" smtClean="0"/>
              <a:t>Was</a:t>
            </a:r>
            <a:r>
              <a:rPr lang="cs-CZ" i="1" dirty="0" smtClean="0"/>
              <a:t> </a:t>
            </a:r>
            <a:r>
              <a:rPr lang="cs-CZ" i="1" dirty="0" err="1" smtClean="0"/>
              <a:t>Lost</a:t>
            </a:r>
            <a:r>
              <a:rPr lang="cs-CZ" i="1" dirty="0" smtClean="0"/>
              <a:t> on </a:t>
            </a:r>
            <a:r>
              <a:rPr lang="cs-CZ" i="1" dirty="0" err="1" smtClean="0"/>
              <a:t>the</a:t>
            </a:r>
            <a:r>
              <a:rPr lang="cs-CZ" i="1" dirty="0" smtClean="0"/>
              <a:t> </a:t>
            </a:r>
            <a:r>
              <a:rPr lang="cs-CZ" i="1" dirty="0" err="1" smtClean="0"/>
              <a:t>Battleground</a:t>
            </a:r>
            <a:r>
              <a:rPr lang="cs-CZ" i="1" dirty="0" smtClean="0"/>
              <a:t> </a:t>
            </a:r>
            <a:r>
              <a:rPr lang="cs-CZ" i="1" dirty="0" err="1" smtClean="0"/>
              <a:t>of</a:t>
            </a:r>
            <a:r>
              <a:rPr lang="cs-CZ" i="1" dirty="0" smtClean="0"/>
              <a:t> </a:t>
            </a:r>
            <a:r>
              <a:rPr lang="cs-CZ" i="1" dirty="0" err="1" smtClean="0"/>
              <a:t>Consumer</a:t>
            </a:r>
            <a:r>
              <a:rPr lang="cs-CZ" i="1" dirty="0" smtClean="0"/>
              <a:t> </a:t>
            </a:r>
            <a:r>
              <a:rPr lang="cs-CZ" i="1" dirty="0" err="1" smtClean="0"/>
              <a:t>Culture</a:t>
            </a:r>
            <a:r>
              <a:rPr lang="cs-CZ" dirty="0" smtClean="0"/>
              <a:t>:</a:t>
            </a:r>
          </a:p>
          <a:p>
            <a:r>
              <a:rPr lang="en-GB" dirty="0" smtClean="0"/>
              <a:t>“What is perceived as a shortage and when, and what are the alternatives for action used to deal with shortages? In what kinds of daily routines and basic mental patterns is scarcity reflected?” </a:t>
            </a:r>
            <a:endParaRPr lang="cs-CZ" dirty="0" smtClean="0"/>
          </a:p>
          <a:p>
            <a:r>
              <a:rPr lang="en-GB" dirty="0" smtClean="0"/>
              <a:t>Should we conclude from the fact that certain goods were absent, that the life styles and living conditions (</a:t>
            </a:r>
            <a:r>
              <a:rPr lang="en-GB" i="1" dirty="0" smtClean="0"/>
              <a:t>in East Germany</a:t>
            </a:r>
            <a:r>
              <a:rPr lang="en-GB" dirty="0" smtClean="0"/>
              <a:t>) were broadly undifferentiated, homogenized, or uniform?</a:t>
            </a:r>
            <a:endParaRPr lang="cs-CZ"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hlinkClick r:id="rId2"/>
              </a:rPr>
              <a:t>http://www.</a:t>
            </a:r>
            <a:r>
              <a:rPr lang="cs-CZ" dirty="0" err="1" smtClean="0">
                <a:hlinkClick r:id="rId2"/>
              </a:rPr>
              <a:t>ceskatelevize.cz</a:t>
            </a:r>
            <a:r>
              <a:rPr lang="cs-CZ" dirty="0" smtClean="0">
                <a:hlinkClick r:id="rId2"/>
              </a:rPr>
              <a:t>/</a:t>
            </a:r>
            <a:r>
              <a:rPr lang="cs-CZ" dirty="0" err="1" smtClean="0">
                <a:hlinkClick r:id="rId2"/>
              </a:rPr>
              <a:t>specialy</a:t>
            </a:r>
            <a:r>
              <a:rPr lang="cs-CZ" dirty="0" smtClean="0">
                <a:hlinkClick r:id="rId2"/>
              </a:rPr>
              <a:t>/</a:t>
            </a:r>
            <a:r>
              <a:rPr lang="cs-CZ" dirty="0" err="1" smtClean="0">
                <a:hlinkClick r:id="rId2"/>
              </a:rPr>
              <a:t>soukromestoleti</a:t>
            </a:r>
            <a:r>
              <a:rPr lang="cs-CZ" dirty="0" smtClean="0">
                <a:hlinkClick r:id="rId2"/>
              </a:rPr>
              <a:t>/</a:t>
            </a:r>
            <a:r>
              <a:rPr lang="cs-CZ" dirty="0" err="1" smtClean="0">
                <a:hlinkClick r:id="rId2"/>
              </a:rPr>
              <a:t>demos</a:t>
            </a:r>
            <a:r>
              <a:rPr lang="cs-CZ" dirty="0" smtClean="0">
                <a:hlinkClick r:id="rId2"/>
              </a:rPr>
              <a:t>/sejdeme_se_v_</a:t>
            </a:r>
            <a:r>
              <a:rPr lang="cs-CZ" dirty="0" err="1" smtClean="0">
                <a:hlinkClick r:id="rId2"/>
              </a:rPr>
              <a:t>denveru</a:t>
            </a:r>
            <a:r>
              <a:rPr lang="cs-CZ" dirty="0" smtClean="0">
                <a:hlinkClick r:id="rId2"/>
              </a:rPr>
              <a:t>%28cz_dub%29_</a:t>
            </a:r>
            <a:r>
              <a:rPr lang="cs-CZ" dirty="0" err="1" smtClean="0">
                <a:hlinkClick r:id="rId2"/>
              </a:rPr>
              <a:t>b.mov</a:t>
            </a:r>
            <a:endParaRPr lang="cs-CZ" dirty="0" smtClean="0"/>
          </a:p>
          <a:p>
            <a:endParaRPr lang="cs-CZ"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187624" y="908720"/>
            <a:ext cx="7776864" cy="5760640"/>
          </a:xfrm>
        </p:spPr>
        <p:txBody>
          <a:bodyPr>
            <a:normAutofit fontScale="40000" lnSpcReduction="20000"/>
          </a:bodyPr>
          <a:lstStyle/>
          <a:p>
            <a:pPr algn="just"/>
            <a:endParaRPr lang="cs-CZ" sz="4000" cap="small" dirty="0" smtClean="0"/>
          </a:p>
          <a:p>
            <a:pPr algn="just"/>
            <a:r>
              <a:rPr lang="cs-CZ" sz="4000" cap="small" dirty="0" smtClean="0"/>
              <a:t>Předtucha (CS, 4,0 mil. , psychologické drama)</a:t>
            </a:r>
          </a:p>
          <a:p>
            <a:pPr algn="just"/>
            <a:r>
              <a:rPr lang="cs-CZ" sz="4000" cap="small" dirty="0" smtClean="0"/>
              <a:t>Poslední mohykán(CS, 3,9 mil, komedie)</a:t>
            </a:r>
          </a:p>
          <a:p>
            <a:pPr algn="just"/>
            <a:r>
              <a:rPr lang="cs-CZ" sz="4000" cap="small" dirty="0" smtClean="0"/>
              <a:t>Právě začínáme(CS, 3,7 mil, komedie)</a:t>
            </a:r>
          </a:p>
          <a:p>
            <a:pPr algn="just"/>
            <a:r>
              <a:rPr lang="cs-CZ" sz="4000" cap="small" dirty="0" smtClean="0"/>
              <a:t>Jan Roháč (CS, 3,7 mil, historický, životopisný)</a:t>
            </a:r>
          </a:p>
          <a:p>
            <a:pPr algn="just"/>
            <a:r>
              <a:rPr lang="cs-CZ" sz="4000" cap="small" dirty="0" smtClean="0"/>
              <a:t>Nevíte o bytě? (CS, 3,4 mil, komedie)</a:t>
            </a:r>
          </a:p>
          <a:p>
            <a:pPr algn="just"/>
            <a:r>
              <a:rPr lang="cs-CZ" sz="4000" cap="small" dirty="0" smtClean="0"/>
              <a:t>V horách duní (CS, 3,2 mil., válečný)</a:t>
            </a:r>
          </a:p>
          <a:p>
            <a:pPr algn="just"/>
            <a:r>
              <a:rPr lang="cs-CZ" sz="4000" cap="small" dirty="0" smtClean="0"/>
              <a:t>13. revír (CS, 3,2 mil, krimi)</a:t>
            </a:r>
          </a:p>
          <a:p>
            <a:pPr algn="just"/>
            <a:r>
              <a:rPr lang="cs-CZ" sz="4000" cap="small" dirty="0" smtClean="0">
                <a:solidFill>
                  <a:srgbClr val="FF0000"/>
                </a:solidFill>
              </a:rPr>
              <a:t>Kamenný kvítek(USSR, 3,1 mil, pohádka)</a:t>
            </a:r>
          </a:p>
          <a:p>
            <a:pPr algn="just"/>
            <a:r>
              <a:rPr lang="cs-CZ" sz="4000" cap="small" dirty="0" smtClean="0"/>
              <a:t>Svět patří nám(CS, 3,0 mil, komedie)</a:t>
            </a:r>
          </a:p>
          <a:p>
            <a:pPr algn="just"/>
            <a:r>
              <a:rPr lang="cs-CZ" sz="4000" cap="small" dirty="0" smtClean="0"/>
              <a:t>Alena (CS, 2,9 mil, historické drama)</a:t>
            </a:r>
          </a:p>
          <a:p>
            <a:pPr algn="just"/>
            <a:r>
              <a:rPr lang="cs-CZ" sz="4000" cap="small" dirty="0" smtClean="0">
                <a:solidFill>
                  <a:srgbClr val="FF0000"/>
                </a:solidFill>
              </a:rPr>
              <a:t>Cirkus</a:t>
            </a:r>
            <a:r>
              <a:rPr lang="cs-CZ" sz="4000" dirty="0" smtClean="0">
                <a:solidFill>
                  <a:srgbClr val="FF0000"/>
                </a:solidFill>
              </a:rPr>
              <a:t>(USSR, 2,9 mil, hudební komedie)</a:t>
            </a:r>
          </a:p>
          <a:p>
            <a:pPr algn="just"/>
            <a:r>
              <a:rPr lang="cs-CZ" sz="4000" cap="small" dirty="0" smtClean="0">
                <a:solidFill>
                  <a:srgbClr val="FF0000"/>
                </a:solidFill>
              </a:rPr>
              <a:t>Bílý tesák</a:t>
            </a:r>
            <a:r>
              <a:rPr lang="cs-CZ" sz="4000" dirty="0" smtClean="0">
                <a:solidFill>
                  <a:srgbClr val="FF0000"/>
                </a:solidFill>
              </a:rPr>
              <a:t>(USSR, 2,8 mil, dobrodružný)</a:t>
            </a:r>
          </a:p>
          <a:p>
            <a:pPr algn="just"/>
            <a:r>
              <a:rPr lang="cs-CZ" sz="4000" cap="small" dirty="0" smtClean="0"/>
              <a:t>Nezbedný bakalář </a:t>
            </a:r>
            <a:r>
              <a:rPr lang="cs-CZ" sz="4000" dirty="0" smtClean="0"/>
              <a:t>(CS, 2,8 mil, historická komedie)</a:t>
            </a:r>
          </a:p>
          <a:p>
            <a:pPr algn="just"/>
            <a:r>
              <a:rPr lang="cs-CZ" sz="4000" cap="small" dirty="0" smtClean="0"/>
              <a:t>Týden v tichém domě </a:t>
            </a:r>
            <a:r>
              <a:rPr lang="cs-CZ" sz="4000" dirty="0" smtClean="0"/>
              <a:t>(CS, 2,7 mil; adaptace, Jan Neruda)</a:t>
            </a:r>
          </a:p>
          <a:p>
            <a:pPr algn="just"/>
            <a:r>
              <a:rPr lang="cs-CZ" sz="4000" cap="small" dirty="0" smtClean="0">
                <a:solidFill>
                  <a:srgbClr val="FF0000"/>
                </a:solidFill>
              </a:rPr>
              <a:t>Popelka </a:t>
            </a:r>
            <a:r>
              <a:rPr lang="cs-CZ" sz="4000" dirty="0" smtClean="0">
                <a:solidFill>
                  <a:srgbClr val="FF0000"/>
                </a:solidFill>
              </a:rPr>
              <a:t>(USSR, 2,4 mil, pohádka)</a:t>
            </a:r>
          </a:p>
          <a:p>
            <a:pPr algn="just"/>
            <a:r>
              <a:rPr lang="cs-CZ" sz="4000" dirty="0" smtClean="0">
                <a:solidFill>
                  <a:srgbClr val="FF0000"/>
                </a:solidFill>
              </a:rPr>
              <a:t>Syn pluku (USSR, 2,2 mil, válečný)</a:t>
            </a:r>
          </a:p>
          <a:p>
            <a:pPr algn="just"/>
            <a:r>
              <a:rPr lang="cs-CZ" sz="4000" cap="small" dirty="0" smtClean="0">
                <a:solidFill>
                  <a:srgbClr val="0070C0"/>
                </a:solidFill>
              </a:rPr>
              <a:t>Zloděj z Bagdádu(GB, 2,2 mil, dobrodružný)</a:t>
            </a:r>
            <a:endParaRPr lang="cs-CZ" sz="4000" dirty="0" smtClean="0">
              <a:solidFill>
                <a:srgbClr val="0070C0"/>
              </a:solidFill>
            </a:endParaRPr>
          </a:p>
          <a:p>
            <a:pPr algn="just"/>
            <a:r>
              <a:rPr lang="cs-CZ" sz="4000" dirty="0" smtClean="0"/>
              <a:t>Tajemství vyzvědače(USSR, 2,1 mil, válečný)</a:t>
            </a:r>
          </a:p>
          <a:p>
            <a:pPr algn="just"/>
            <a:r>
              <a:rPr lang="cs-CZ" sz="4000" cap="small" dirty="0" err="1" smtClean="0">
                <a:solidFill>
                  <a:srgbClr val="0070C0"/>
                </a:solidFill>
              </a:rPr>
              <a:t>Zorro</a:t>
            </a:r>
            <a:r>
              <a:rPr lang="cs-CZ" sz="4000" cap="small" dirty="0" smtClean="0">
                <a:solidFill>
                  <a:srgbClr val="0070C0"/>
                </a:solidFill>
              </a:rPr>
              <a:t> mstitel (US, 2,1 mil, dobrodružný)</a:t>
            </a:r>
            <a:endParaRPr lang="cs-CZ" sz="4000" dirty="0" smtClean="0">
              <a:solidFill>
                <a:srgbClr val="0070C0"/>
              </a:solidFill>
            </a:endParaRPr>
          </a:p>
          <a:p>
            <a:pPr algn="just"/>
            <a:r>
              <a:rPr lang="cs-CZ" sz="4000" cap="small" dirty="0" smtClean="0">
                <a:solidFill>
                  <a:srgbClr val="FF0000"/>
                </a:solidFill>
              </a:rPr>
              <a:t>Patnáctiletý kapitán (USSR, 1,9 mil, dobrodružný)</a:t>
            </a:r>
          </a:p>
          <a:p>
            <a:pPr algn="just"/>
            <a:endParaRPr lang="cs-CZ" dirty="0" smtClean="0"/>
          </a:p>
          <a:p>
            <a:pPr algn="just"/>
            <a:endParaRPr lang="cs-CZ" dirty="0"/>
          </a:p>
        </p:txBody>
      </p:sp>
      <p:sp>
        <p:nvSpPr>
          <p:cNvPr id="3" name="Nadpis 2"/>
          <p:cNvSpPr>
            <a:spLocks noGrp="1"/>
          </p:cNvSpPr>
          <p:nvPr>
            <p:ph type="title"/>
          </p:nvPr>
        </p:nvSpPr>
        <p:spPr>
          <a:xfrm>
            <a:off x="457200" y="188640"/>
            <a:ext cx="8229600" cy="720080"/>
          </a:xfrm>
        </p:spPr>
        <p:txBody>
          <a:bodyPr>
            <a:normAutofit/>
          </a:bodyPr>
          <a:lstStyle/>
          <a:p>
            <a:r>
              <a:rPr lang="cs-CZ" sz="3600" dirty="0" smtClean="0"/>
              <a:t>1947-1948</a:t>
            </a:r>
            <a:endParaRPr lang="cs-CZ" sz="360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fontScale="47500" lnSpcReduction="20000"/>
          </a:bodyPr>
          <a:lstStyle/>
          <a:p>
            <a:endParaRPr lang="cs-CZ" cap="small" dirty="0" smtClean="0"/>
          </a:p>
          <a:p>
            <a:r>
              <a:rPr lang="cs-CZ" cap="small" dirty="0" smtClean="0"/>
              <a:t>Pyšná princezna (CS, 4 mil, pohádka)</a:t>
            </a:r>
            <a:r>
              <a:rPr lang="en-GB" dirty="0" smtClean="0"/>
              <a:t> </a:t>
            </a:r>
            <a:endParaRPr lang="cs-CZ" dirty="0" smtClean="0"/>
          </a:p>
          <a:p>
            <a:r>
              <a:rPr lang="cs-CZ" cap="small" dirty="0" smtClean="0">
                <a:solidFill>
                  <a:srgbClr val="FF0000"/>
                </a:solidFill>
              </a:rPr>
              <a:t>Muži v sedle (USSR, 3,4 mil, válečný - dobrodružný)</a:t>
            </a:r>
          </a:p>
          <a:p>
            <a:r>
              <a:rPr lang="cs-CZ" cap="small" dirty="0" smtClean="0"/>
              <a:t>Císařův pekař(CS, 3,2 mil, historická veselohra)</a:t>
            </a:r>
          </a:p>
          <a:p>
            <a:r>
              <a:rPr lang="cs-CZ" cap="small" dirty="0" smtClean="0">
                <a:solidFill>
                  <a:srgbClr val="0070C0"/>
                </a:solidFill>
              </a:rPr>
              <a:t>Jaro na ledě(</a:t>
            </a:r>
            <a:r>
              <a:rPr lang="cs-CZ" cap="small" dirty="0" err="1" smtClean="0">
                <a:solidFill>
                  <a:srgbClr val="0070C0"/>
                </a:solidFill>
              </a:rPr>
              <a:t>Austria</a:t>
            </a:r>
            <a:r>
              <a:rPr lang="cs-CZ" cap="small" dirty="0" smtClean="0">
                <a:solidFill>
                  <a:srgbClr val="0070C0"/>
                </a:solidFill>
              </a:rPr>
              <a:t>, 3 mil, lední revue)</a:t>
            </a:r>
            <a:endParaRPr lang="cs-CZ" dirty="0" smtClean="0">
              <a:solidFill>
                <a:srgbClr val="0070C0"/>
              </a:solidFill>
            </a:endParaRPr>
          </a:p>
          <a:p>
            <a:r>
              <a:rPr lang="cs-CZ" cap="small" dirty="0" smtClean="0">
                <a:solidFill>
                  <a:srgbClr val="FF0000"/>
                </a:solidFill>
              </a:rPr>
              <a:t>Ve světlech manéže </a:t>
            </a:r>
            <a:r>
              <a:rPr lang="cs-CZ" dirty="0" smtClean="0">
                <a:solidFill>
                  <a:srgbClr val="FF0000"/>
                </a:solidFill>
              </a:rPr>
              <a:t>(USSR, 2,9 mil, dokumentární)</a:t>
            </a:r>
          </a:p>
          <a:p>
            <a:r>
              <a:rPr lang="cs-CZ" u="heavy" cap="small" dirty="0" smtClean="0">
                <a:uFill>
                  <a:solidFill>
                    <a:srgbClr val="00B050"/>
                  </a:solidFill>
                </a:uFill>
              </a:rPr>
              <a:t>Veselý souboj </a:t>
            </a:r>
            <a:r>
              <a:rPr lang="cs-CZ" u="heavy" dirty="0" smtClean="0">
                <a:uFill>
                  <a:solidFill>
                    <a:srgbClr val="00B050"/>
                  </a:solidFill>
                </a:uFill>
              </a:rPr>
              <a:t>(CS, 2,7 mil, komedie)</a:t>
            </a:r>
          </a:p>
          <a:p>
            <a:r>
              <a:rPr lang="cs-CZ" cap="small" dirty="0" smtClean="0"/>
              <a:t>Temno </a:t>
            </a:r>
            <a:r>
              <a:rPr lang="cs-CZ" dirty="0" smtClean="0"/>
              <a:t>(CS, 2,6 mil, historický)</a:t>
            </a:r>
          </a:p>
          <a:p>
            <a:r>
              <a:rPr lang="cs-CZ" u="heavy" cap="small" dirty="0" smtClean="0">
                <a:uFill>
                  <a:solidFill>
                    <a:srgbClr val="00B050"/>
                  </a:solidFill>
                </a:uFill>
              </a:rPr>
              <a:t>Bylo to v máji </a:t>
            </a:r>
            <a:r>
              <a:rPr lang="cs-CZ" u="heavy" dirty="0" smtClean="0">
                <a:uFill>
                  <a:solidFill>
                    <a:srgbClr val="00B050"/>
                  </a:solidFill>
                </a:uFill>
              </a:rPr>
              <a:t>(CS, 2,2 mil, komedie)</a:t>
            </a:r>
          </a:p>
          <a:p>
            <a:r>
              <a:rPr lang="cs-CZ" u="heavy" cap="small" dirty="0" smtClean="0">
                <a:uFill>
                  <a:solidFill>
                    <a:srgbClr val="00B050"/>
                  </a:solidFill>
                </a:uFill>
              </a:rPr>
              <a:t>Akce B</a:t>
            </a:r>
            <a:r>
              <a:rPr lang="cs-CZ" u="heavy" dirty="0" smtClean="0">
                <a:uFill>
                  <a:solidFill>
                    <a:srgbClr val="00B050"/>
                  </a:solidFill>
                </a:uFill>
              </a:rPr>
              <a:t> (CS, 2,2 mil, dobrodružný)</a:t>
            </a:r>
          </a:p>
          <a:p>
            <a:r>
              <a:rPr lang="cs-CZ" cap="small" dirty="0" smtClean="0"/>
              <a:t>Haškovy povídky ze starého mocnářství </a:t>
            </a:r>
            <a:r>
              <a:rPr lang="cs-CZ" dirty="0" smtClean="0"/>
              <a:t>(CS, 2,2 mil, satira) </a:t>
            </a:r>
          </a:p>
          <a:p>
            <a:r>
              <a:rPr lang="cs-CZ" u="heavy" cap="small" dirty="0" smtClean="0">
                <a:solidFill>
                  <a:srgbClr val="FF0000"/>
                </a:solidFill>
                <a:uFill>
                  <a:solidFill>
                    <a:srgbClr val="00B050"/>
                  </a:solidFill>
                </a:uFill>
              </a:rPr>
              <a:t>Daleko od Moskvy </a:t>
            </a:r>
            <a:r>
              <a:rPr lang="cs-CZ" u="heavy" dirty="0" smtClean="0">
                <a:solidFill>
                  <a:srgbClr val="FF0000"/>
                </a:solidFill>
                <a:uFill>
                  <a:solidFill>
                    <a:srgbClr val="00B050"/>
                  </a:solidFill>
                </a:uFill>
              </a:rPr>
              <a:t>(USSR, 1,7 mil, drama)</a:t>
            </a:r>
          </a:p>
          <a:p>
            <a:r>
              <a:rPr lang="cs-CZ" cap="small" dirty="0" smtClean="0">
                <a:solidFill>
                  <a:srgbClr val="0070C0"/>
                </a:solidFill>
              </a:rPr>
              <a:t>Hamlet</a:t>
            </a:r>
            <a:r>
              <a:rPr lang="cs-CZ" dirty="0" smtClean="0">
                <a:solidFill>
                  <a:srgbClr val="0070C0"/>
                </a:solidFill>
              </a:rPr>
              <a:t> (GB, 1,6 mil, drama)</a:t>
            </a:r>
          </a:p>
          <a:p>
            <a:r>
              <a:rPr lang="cs-CZ" u="heavy" cap="small" dirty="0" smtClean="0">
                <a:uFill>
                  <a:solidFill>
                    <a:srgbClr val="00B050"/>
                  </a:solidFill>
                </a:uFill>
              </a:rPr>
              <a:t>Zvony z rákosu </a:t>
            </a:r>
            <a:r>
              <a:rPr lang="cs-CZ" u="heavy" dirty="0" smtClean="0">
                <a:uFill>
                  <a:solidFill>
                    <a:srgbClr val="00B050"/>
                  </a:solidFill>
                </a:uFill>
              </a:rPr>
              <a:t>(CS, 1,6 mil,  historický)</a:t>
            </a:r>
          </a:p>
          <a:p>
            <a:r>
              <a:rPr lang="cs-CZ" cap="small" dirty="0" smtClean="0"/>
              <a:t>Malý partyzán </a:t>
            </a:r>
            <a:r>
              <a:rPr lang="cs-CZ" dirty="0" smtClean="0"/>
              <a:t>(CS, 1,6 mil, válečný)</a:t>
            </a:r>
          </a:p>
          <a:p>
            <a:r>
              <a:rPr lang="cs-CZ" u="heavy" cap="small" dirty="0" smtClean="0">
                <a:solidFill>
                  <a:srgbClr val="FF0000"/>
                </a:solidFill>
                <a:uFill>
                  <a:solidFill>
                    <a:srgbClr val="00B050"/>
                  </a:solidFill>
                </a:uFill>
              </a:rPr>
              <a:t>Ve dnech míru </a:t>
            </a:r>
            <a:r>
              <a:rPr lang="cs-CZ" u="heavy" dirty="0" smtClean="0">
                <a:solidFill>
                  <a:srgbClr val="FF0000"/>
                </a:solidFill>
                <a:uFill>
                  <a:solidFill>
                    <a:srgbClr val="00B050"/>
                  </a:solidFill>
                </a:uFill>
              </a:rPr>
              <a:t>(USSR, 1,6 mil, válečný)</a:t>
            </a:r>
          </a:p>
          <a:p>
            <a:r>
              <a:rPr lang="cs-CZ" u="heavy" cap="small" dirty="0" smtClean="0">
                <a:uFill>
                  <a:solidFill>
                    <a:srgbClr val="00B050"/>
                  </a:solidFill>
                </a:uFill>
              </a:rPr>
              <a:t>Vítězná křídla </a:t>
            </a:r>
            <a:r>
              <a:rPr lang="cs-CZ" u="heavy" dirty="0" smtClean="0">
                <a:uFill>
                  <a:solidFill>
                    <a:srgbClr val="00B050"/>
                  </a:solidFill>
                </a:uFill>
              </a:rPr>
              <a:t>(CS, 1,5 mil,  socialistické drama)</a:t>
            </a:r>
          </a:p>
          <a:p>
            <a:r>
              <a:rPr lang="cs-CZ" u="heavy" cap="small" dirty="0" smtClean="0">
                <a:solidFill>
                  <a:srgbClr val="FF0000"/>
                </a:solidFill>
                <a:uFill>
                  <a:solidFill>
                    <a:srgbClr val="00B050"/>
                  </a:solidFill>
                </a:uFill>
              </a:rPr>
              <a:t>Odhalená zrada </a:t>
            </a:r>
            <a:r>
              <a:rPr lang="cs-CZ" u="heavy" dirty="0" smtClean="0">
                <a:solidFill>
                  <a:srgbClr val="FF0000"/>
                </a:solidFill>
                <a:uFill>
                  <a:solidFill>
                    <a:srgbClr val="00B050"/>
                  </a:solidFill>
                </a:uFill>
              </a:rPr>
              <a:t>(USSR, 1,5 mil, drama)</a:t>
            </a:r>
            <a:endParaRPr lang="cs-CZ" u="heavy" dirty="0">
              <a:solidFill>
                <a:srgbClr val="FF0000"/>
              </a:solidFill>
              <a:uFill>
                <a:solidFill>
                  <a:srgbClr val="00B050"/>
                </a:solidFill>
              </a:uFill>
            </a:endParaRPr>
          </a:p>
        </p:txBody>
      </p:sp>
      <p:sp>
        <p:nvSpPr>
          <p:cNvPr id="3" name="Nadpis 2"/>
          <p:cNvSpPr>
            <a:spLocks noGrp="1"/>
          </p:cNvSpPr>
          <p:nvPr>
            <p:ph type="title"/>
          </p:nvPr>
        </p:nvSpPr>
        <p:spPr/>
        <p:txBody>
          <a:bodyPr/>
          <a:lstStyle/>
          <a:p>
            <a:r>
              <a:rPr lang="cs-CZ" dirty="0" smtClean="0"/>
              <a:t>1951-1952:</a:t>
            </a:r>
            <a:endParaRPr lang="cs-CZ"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fontScale="70000" lnSpcReduction="20000"/>
          </a:bodyPr>
          <a:lstStyle/>
          <a:p>
            <a:r>
              <a:rPr lang="cs-CZ" cap="small" dirty="0" smtClean="0">
                <a:solidFill>
                  <a:srgbClr val="0070C0"/>
                </a:solidFill>
              </a:rPr>
              <a:t>Hrabě </a:t>
            </a:r>
            <a:r>
              <a:rPr lang="cs-CZ" cap="small" dirty="0" err="1" smtClean="0">
                <a:solidFill>
                  <a:srgbClr val="0070C0"/>
                </a:solidFill>
              </a:rPr>
              <a:t>Monte</a:t>
            </a:r>
            <a:r>
              <a:rPr lang="cs-CZ" cap="small" dirty="0" smtClean="0">
                <a:solidFill>
                  <a:srgbClr val="0070C0"/>
                </a:solidFill>
              </a:rPr>
              <a:t> </a:t>
            </a:r>
            <a:r>
              <a:rPr lang="cs-CZ" cap="small" dirty="0" err="1" smtClean="0">
                <a:solidFill>
                  <a:srgbClr val="0070C0"/>
                </a:solidFill>
              </a:rPr>
              <a:t>Christo</a:t>
            </a:r>
            <a:r>
              <a:rPr lang="cs-CZ" cap="small" dirty="0" smtClean="0">
                <a:solidFill>
                  <a:srgbClr val="0070C0"/>
                </a:solidFill>
              </a:rPr>
              <a:t> (Fr, 3,1 mil, dobrodružný)</a:t>
            </a:r>
          </a:p>
          <a:p>
            <a:r>
              <a:rPr lang="cs-CZ" cap="small" dirty="0" smtClean="0"/>
              <a:t>Hrátky s čertem (CS, 2,9 mil, pohádka)</a:t>
            </a:r>
          </a:p>
          <a:p>
            <a:r>
              <a:rPr lang="cs-CZ" cap="small" dirty="0" smtClean="0"/>
              <a:t>Dobrý voják Švejk(CS, 2,6 mil, komedie)</a:t>
            </a:r>
          </a:p>
          <a:p>
            <a:r>
              <a:rPr lang="cs-CZ" cap="small" dirty="0" smtClean="0"/>
              <a:t>Ztracená stopa(CS, 2,5 mil, dobrodružný)</a:t>
            </a:r>
            <a:r>
              <a:rPr lang="en-GB" cap="small" dirty="0" smtClean="0"/>
              <a:t> </a:t>
            </a:r>
            <a:endParaRPr lang="cs-CZ" cap="small" dirty="0" smtClean="0"/>
          </a:p>
          <a:p>
            <a:r>
              <a:rPr lang="cs-CZ" cap="small" dirty="0" smtClean="0"/>
              <a:t>Muž v povětří(CS, 2,4 mil, komedie)</a:t>
            </a:r>
          </a:p>
          <a:p>
            <a:r>
              <a:rPr lang="cs-CZ" cap="small" dirty="0" smtClean="0">
                <a:solidFill>
                  <a:srgbClr val="0070C0"/>
                </a:solidFill>
              </a:rPr>
              <a:t>Červená a černá (FR, 2,4 mil, historické drama)</a:t>
            </a:r>
          </a:p>
          <a:p>
            <a:r>
              <a:rPr lang="cs-CZ" cap="small" dirty="0" smtClean="0">
                <a:solidFill>
                  <a:srgbClr val="0070C0"/>
                </a:solidFill>
              </a:rPr>
              <a:t>Otec, matka, služka a já (Fr, 2,3 mil, komedie)</a:t>
            </a:r>
          </a:p>
          <a:p>
            <a:r>
              <a:rPr lang="cs-CZ" cap="small" dirty="0" smtClean="0"/>
              <a:t>Dobrý voják Švejk II (CS, 2,2 mil, komedie)</a:t>
            </a:r>
          </a:p>
          <a:p>
            <a:r>
              <a:rPr lang="en-GB" cap="small" dirty="0" err="1" smtClean="0">
                <a:solidFill>
                  <a:srgbClr val="0070C0"/>
                </a:solidFill>
              </a:rPr>
              <a:t>Luise</a:t>
            </a:r>
            <a:r>
              <a:rPr lang="en-GB" cap="small" dirty="0" smtClean="0">
                <a:solidFill>
                  <a:srgbClr val="0070C0"/>
                </a:solidFill>
              </a:rPr>
              <a:t> a </a:t>
            </a:r>
            <a:r>
              <a:rPr lang="en-GB" cap="small" dirty="0" err="1" smtClean="0">
                <a:solidFill>
                  <a:srgbClr val="0070C0"/>
                </a:solidFill>
              </a:rPr>
              <a:t>Lotka</a:t>
            </a:r>
            <a:r>
              <a:rPr lang="cs-CZ" cap="small" dirty="0" smtClean="0">
                <a:solidFill>
                  <a:srgbClr val="0070C0"/>
                </a:solidFill>
              </a:rPr>
              <a:t> (NSR, 2,2 mil, rodinný, komedie)</a:t>
            </a:r>
          </a:p>
          <a:p>
            <a:r>
              <a:rPr lang="cs-CZ" cap="small" dirty="0" smtClean="0">
                <a:solidFill>
                  <a:srgbClr val="FF0000"/>
                </a:solidFill>
              </a:rPr>
              <a:t>Othello (USSR, 2,2 mil, drama)</a:t>
            </a:r>
          </a:p>
          <a:p>
            <a:r>
              <a:rPr lang="cs-CZ" cap="small" dirty="0" smtClean="0">
                <a:solidFill>
                  <a:srgbClr val="0070C0"/>
                </a:solidFill>
              </a:rPr>
              <a:t>Velké pokušení (NSR, 2,2 mil, drama)</a:t>
            </a:r>
          </a:p>
          <a:p>
            <a:r>
              <a:rPr lang="cs-CZ" cap="small" dirty="0" smtClean="0">
                <a:solidFill>
                  <a:srgbClr val="0070C0"/>
                </a:solidFill>
              </a:rPr>
              <a:t>Lesní ze </a:t>
            </a:r>
            <a:r>
              <a:rPr lang="cs-CZ" cap="small" dirty="0" err="1" smtClean="0">
                <a:solidFill>
                  <a:srgbClr val="0070C0"/>
                </a:solidFill>
              </a:rPr>
              <a:t>Střibrného</a:t>
            </a:r>
            <a:r>
              <a:rPr lang="cs-CZ" cap="small" dirty="0" smtClean="0">
                <a:solidFill>
                  <a:srgbClr val="0070C0"/>
                </a:solidFill>
              </a:rPr>
              <a:t> lesa (Rakousko, 2,1 mil, melodrama)</a:t>
            </a:r>
          </a:p>
          <a:p>
            <a:r>
              <a:rPr lang="cs-CZ" cap="small" dirty="0" smtClean="0">
                <a:solidFill>
                  <a:srgbClr val="0070C0"/>
                </a:solidFill>
              </a:rPr>
              <a:t>Kouzelné městečko (FR, 2,1 mil, komedie)</a:t>
            </a:r>
          </a:p>
          <a:p>
            <a:endParaRPr lang="cs-CZ" cap="small" dirty="0" smtClean="0">
              <a:solidFill>
                <a:srgbClr val="0070C0"/>
              </a:solidFill>
            </a:endParaRPr>
          </a:p>
          <a:p>
            <a:endParaRPr lang="cs-CZ" cap="small" dirty="0" smtClean="0"/>
          </a:p>
          <a:p>
            <a:endParaRPr lang="cs-CZ" cap="small" dirty="0" smtClean="0"/>
          </a:p>
          <a:p>
            <a:endParaRPr lang="cs-CZ" cap="small" dirty="0" smtClean="0"/>
          </a:p>
          <a:p>
            <a:endParaRPr lang="cs-CZ" dirty="0"/>
          </a:p>
        </p:txBody>
      </p:sp>
      <p:sp>
        <p:nvSpPr>
          <p:cNvPr id="3" name="Nadpis 2"/>
          <p:cNvSpPr>
            <a:spLocks noGrp="1"/>
          </p:cNvSpPr>
          <p:nvPr>
            <p:ph type="title"/>
          </p:nvPr>
        </p:nvSpPr>
        <p:spPr/>
        <p:txBody>
          <a:bodyPr/>
          <a:lstStyle/>
          <a:p>
            <a:r>
              <a:rPr lang="cs-CZ" dirty="0" smtClean="0"/>
              <a:t>1956-1957:</a:t>
            </a:r>
            <a:endParaRPr lang="cs-CZ"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fontScale="70000" lnSpcReduction="20000"/>
          </a:bodyPr>
          <a:lstStyle/>
          <a:p>
            <a:r>
              <a:rPr lang="cs-CZ" dirty="0" err="1" smtClean="0">
                <a:solidFill>
                  <a:srgbClr val="0070C0"/>
                </a:solidFill>
              </a:rPr>
              <a:t>Vinnetou</a:t>
            </a:r>
            <a:r>
              <a:rPr lang="cs-CZ" dirty="0" smtClean="0">
                <a:solidFill>
                  <a:srgbClr val="0070C0"/>
                </a:solidFill>
              </a:rPr>
              <a:t> I. (NSR, 6,3 mil, indiánka)</a:t>
            </a:r>
          </a:p>
          <a:p>
            <a:r>
              <a:rPr lang="cs-CZ" dirty="0" err="1" smtClean="0">
                <a:solidFill>
                  <a:srgbClr val="0070C0"/>
                </a:solidFill>
              </a:rPr>
              <a:t>Vinnetou</a:t>
            </a:r>
            <a:r>
              <a:rPr lang="cs-CZ" dirty="0" smtClean="0">
                <a:solidFill>
                  <a:srgbClr val="0070C0"/>
                </a:solidFill>
              </a:rPr>
              <a:t> II. (NSR, 6,1 mil, indiánka)</a:t>
            </a:r>
          </a:p>
          <a:p>
            <a:r>
              <a:rPr lang="cs-CZ" dirty="0" smtClean="0"/>
              <a:t>Kdyby tisíc klarinetů (CS, 3,5 mil, </a:t>
            </a:r>
            <a:r>
              <a:rPr lang="cs-CZ" dirty="0" err="1" smtClean="0"/>
              <a:t>musikál</a:t>
            </a:r>
            <a:r>
              <a:rPr lang="cs-CZ" dirty="0" smtClean="0"/>
              <a:t>)</a:t>
            </a:r>
          </a:p>
          <a:p>
            <a:r>
              <a:rPr lang="cs-CZ" dirty="0" smtClean="0">
                <a:solidFill>
                  <a:srgbClr val="0070C0"/>
                </a:solidFill>
              </a:rPr>
              <a:t>Syn kapitána </a:t>
            </a:r>
            <a:r>
              <a:rPr lang="cs-CZ" dirty="0" err="1" smtClean="0">
                <a:solidFill>
                  <a:srgbClr val="0070C0"/>
                </a:solidFill>
              </a:rPr>
              <a:t>Blooda</a:t>
            </a:r>
            <a:r>
              <a:rPr lang="cs-CZ" dirty="0" smtClean="0">
                <a:solidFill>
                  <a:srgbClr val="0070C0"/>
                </a:solidFill>
              </a:rPr>
              <a:t> (IT/SP/USA, 3,5 mil, </a:t>
            </a:r>
            <a:r>
              <a:rPr lang="cs-CZ" dirty="0" err="1" smtClean="0">
                <a:solidFill>
                  <a:srgbClr val="0070C0"/>
                </a:solidFill>
              </a:rPr>
              <a:t>adventure</a:t>
            </a:r>
            <a:r>
              <a:rPr lang="cs-CZ" dirty="0" smtClean="0">
                <a:solidFill>
                  <a:srgbClr val="0070C0"/>
                </a:solidFill>
              </a:rPr>
              <a:t>)</a:t>
            </a:r>
          </a:p>
          <a:p>
            <a:r>
              <a:rPr lang="cs-CZ" dirty="0" err="1" smtClean="0">
                <a:solidFill>
                  <a:srgbClr val="0070C0"/>
                </a:solidFill>
              </a:rPr>
              <a:t>Old</a:t>
            </a:r>
            <a:r>
              <a:rPr lang="cs-CZ" dirty="0" smtClean="0">
                <a:solidFill>
                  <a:srgbClr val="0070C0"/>
                </a:solidFill>
              </a:rPr>
              <a:t> </a:t>
            </a:r>
            <a:r>
              <a:rPr lang="cs-CZ" dirty="0" err="1" smtClean="0">
                <a:solidFill>
                  <a:srgbClr val="0070C0"/>
                </a:solidFill>
              </a:rPr>
              <a:t>Shatterhand</a:t>
            </a:r>
            <a:r>
              <a:rPr lang="cs-CZ" dirty="0" smtClean="0">
                <a:solidFill>
                  <a:srgbClr val="0070C0"/>
                </a:solidFill>
              </a:rPr>
              <a:t> (</a:t>
            </a:r>
            <a:r>
              <a:rPr lang="cs-CZ" dirty="0" err="1" smtClean="0">
                <a:solidFill>
                  <a:srgbClr val="0070C0"/>
                </a:solidFill>
              </a:rPr>
              <a:t>West</a:t>
            </a:r>
            <a:r>
              <a:rPr lang="cs-CZ" dirty="0" smtClean="0">
                <a:solidFill>
                  <a:srgbClr val="0070C0"/>
                </a:solidFill>
              </a:rPr>
              <a:t> </a:t>
            </a:r>
            <a:r>
              <a:rPr lang="cs-CZ" dirty="0" err="1" smtClean="0">
                <a:solidFill>
                  <a:srgbClr val="0070C0"/>
                </a:solidFill>
              </a:rPr>
              <a:t>Germany</a:t>
            </a:r>
            <a:r>
              <a:rPr lang="cs-CZ" dirty="0" smtClean="0">
                <a:solidFill>
                  <a:srgbClr val="0070C0"/>
                </a:solidFill>
              </a:rPr>
              <a:t>, 3,4 mil, western)</a:t>
            </a:r>
          </a:p>
          <a:p>
            <a:r>
              <a:rPr lang="cs-CZ" dirty="0" smtClean="0">
                <a:solidFill>
                  <a:srgbClr val="0070C0"/>
                </a:solidFill>
              </a:rPr>
              <a:t>Souboj Titánů (IT/FR, 3 mil, </a:t>
            </a:r>
            <a:r>
              <a:rPr lang="cs-CZ" dirty="0" err="1" smtClean="0">
                <a:solidFill>
                  <a:srgbClr val="0070C0"/>
                </a:solidFill>
              </a:rPr>
              <a:t>historical</a:t>
            </a:r>
            <a:r>
              <a:rPr lang="cs-CZ" dirty="0" smtClean="0">
                <a:solidFill>
                  <a:srgbClr val="0070C0"/>
                </a:solidFill>
              </a:rPr>
              <a:t> </a:t>
            </a:r>
            <a:r>
              <a:rPr lang="cs-CZ" dirty="0" err="1" smtClean="0">
                <a:solidFill>
                  <a:srgbClr val="0070C0"/>
                </a:solidFill>
              </a:rPr>
              <a:t>adventure</a:t>
            </a:r>
            <a:r>
              <a:rPr lang="cs-CZ" dirty="0" smtClean="0">
                <a:solidFill>
                  <a:srgbClr val="0070C0"/>
                </a:solidFill>
              </a:rPr>
              <a:t>)</a:t>
            </a:r>
          </a:p>
          <a:p>
            <a:r>
              <a:rPr lang="cs-CZ" dirty="0" smtClean="0">
                <a:solidFill>
                  <a:srgbClr val="0070C0"/>
                </a:solidFill>
              </a:rPr>
              <a:t>Muž z Ria (Fr, 2,6 mil, </a:t>
            </a:r>
            <a:r>
              <a:rPr lang="cs-CZ" dirty="0" err="1" smtClean="0">
                <a:solidFill>
                  <a:srgbClr val="0070C0"/>
                </a:solidFill>
              </a:rPr>
              <a:t>comedy</a:t>
            </a:r>
            <a:r>
              <a:rPr lang="cs-CZ" dirty="0" smtClean="0">
                <a:solidFill>
                  <a:srgbClr val="0070C0"/>
                </a:solidFill>
              </a:rPr>
              <a:t>)</a:t>
            </a:r>
          </a:p>
          <a:p>
            <a:r>
              <a:rPr lang="cs-CZ" dirty="0" smtClean="0">
                <a:solidFill>
                  <a:srgbClr val="0070C0"/>
                </a:solidFill>
              </a:rPr>
              <a:t>Tajemství čínského karafiátu (NSR, 2,2 mil, špionážní)</a:t>
            </a:r>
          </a:p>
          <a:p>
            <a:r>
              <a:rPr lang="cs-CZ" dirty="0" smtClean="0">
                <a:solidFill>
                  <a:srgbClr val="0070C0"/>
                </a:solidFill>
              </a:rPr>
              <a:t>Později, miláčku! (US, 2 mil, komedie)</a:t>
            </a:r>
          </a:p>
          <a:p>
            <a:r>
              <a:rPr lang="cs-CZ" dirty="0" smtClean="0">
                <a:solidFill>
                  <a:srgbClr val="0070C0"/>
                </a:solidFill>
              </a:rPr>
              <a:t>Růžový panter (US, 1,7 mil, komedie)</a:t>
            </a:r>
          </a:p>
          <a:p>
            <a:r>
              <a:rPr lang="cs-CZ" dirty="0" smtClean="0">
                <a:solidFill>
                  <a:srgbClr val="0070C0"/>
                </a:solidFill>
              </a:rPr>
              <a:t>Synové velké medvědice (NDR, 1,7 mil,  indiánka)</a:t>
            </a:r>
          </a:p>
          <a:p>
            <a:r>
              <a:rPr lang="cs-CZ" dirty="0" err="1" smtClean="0">
                <a:solidFill>
                  <a:srgbClr val="0070C0"/>
                </a:solidFill>
              </a:rPr>
              <a:t>Viva</a:t>
            </a:r>
            <a:r>
              <a:rPr lang="cs-CZ" dirty="0" smtClean="0">
                <a:solidFill>
                  <a:srgbClr val="0070C0"/>
                </a:solidFill>
              </a:rPr>
              <a:t> Maria (FR, 1,7 mil, komedie)</a:t>
            </a:r>
            <a:endParaRPr lang="cs-CZ" dirty="0">
              <a:solidFill>
                <a:srgbClr val="0070C0"/>
              </a:solidFill>
            </a:endParaRPr>
          </a:p>
        </p:txBody>
      </p:sp>
      <p:sp>
        <p:nvSpPr>
          <p:cNvPr id="3" name="Nadpis 2"/>
          <p:cNvSpPr>
            <a:spLocks noGrp="1"/>
          </p:cNvSpPr>
          <p:nvPr>
            <p:ph type="title"/>
          </p:nvPr>
        </p:nvSpPr>
        <p:spPr>
          <a:xfrm>
            <a:off x="457200" y="274638"/>
            <a:ext cx="8229600" cy="706090"/>
          </a:xfrm>
        </p:spPr>
        <p:txBody>
          <a:bodyPr>
            <a:normAutofit fontScale="90000"/>
          </a:bodyPr>
          <a:lstStyle/>
          <a:p>
            <a:r>
              <a:rPr lang="cs-CZ" dirty="0" smtClean="0"/>
              <a:t>1965-1966:</a:t>
            </a:r>
            <a:endParaRPr lang="cs-CZ"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1945 - souvislosti</a:t>
            </a:r>
            <a:endParaRPr lang="cs-CZ" dirty="0"/>
          </a:p>
        </p:txBody>
      </p:sp>
      <p:sp>
        <p:nvSpPr>
          <p:cNvPr id="5" name="Zástupný symbol pro text 4"/>
          <p:cNvSpPr>
            <a:spLocks noGrp="1"/>
          </p:cNvSpPr>
          <p:nvPr>
            <p:ph type="body" idx="1"/>
          </p:nvPr>
        </p:nvSpPr>
        <p:spPr/>
        <p:txBody>
          <a:bodyPr/>
          <a:lstStyle/>
          <a:p>
            <a:r>
              <a:rPr lang="cs-CZ" dirty="0" smtClean="0"/>
              <a:t>SBZ</a:t>
            </a:r>
            <a:endParaRPr lang="cs-CZ" dirty="0"/>
          </a:p>
        </p:txBody>
      </p:sp>
      <p:sp>
        <p:nvSpPr>
          <p:cNvPr id="6" name="Zástupný symbol pro obsah 5"/>
          <p:cNvSpPr>
            <a:spLocks noGrp="1"/>
          </p:cNvSpPr>
          <p:nvPr>
            <p:ph sz="half" idx="2"/>
          </p:nvPr>
        </p:nvSpPr>
        <p:spPr/>
        <p:txBody>
          <a:bodyPr>
            <a:normAutofit fontScale="92500" lnSpcReduction="20000"/>
          </a:bodyPr>
          <a:lstStyle/>
          <a:p>
            <a:r>
              <a:rPr lang="cs-CZ" dirty="0" smtClean="0"/>
              <a:t>Červen – vznik Sovětské vojenské správy (</a:t>
            </a:r>
            <a:r>
              <a:rPr lang="cs-CZ" dirty="0" err="1" smtClean="0"/>
              <a:t>Sowjetische</a:t>
            </a:r>
            <a:r>
              <a:rPr lang="cs-CZ" dirty="0" smtClean="0"/>
              <a:t> </a:t>
            </a:r>
            <a:r>
              <a:rPr lang="cs-CZ" dirty="0" err="1" smtClean="0"/>
              <a:t>Militäradministration</a:t>
            </a:r>
            <a:r>
              <a:rPr lang="cs-CZ" dirty="0" smtClean="0"/>
              <a:t> in </a:t>
            </a:r>
            <a:r>
              <a:rPr lang="cs-CZ" dirty="0" err="1" smtClean="0"/>
              <a:t>Deutschland</a:t>
            </a:r>
            <a:r>
              <a:rPr lang="cs-CZ" dirty="0" smtClean="0"/>
              <a:t> – SMAD); zestátnění 40% průmyslu – převádění na akciové společnosti, tzv. SAG (</a:t>
            </a:r>
            <a:r>
              <a:rPr lang="cs-CZ" dirty="0" err="1" smtClean="0"/>
              <a:t>Sowjetische</a:t>
            </a:r>
            <a:r>
              <a:rPr lang="cs-CZ" dirty="0" smtClean="0"/>
              <a:t> </a:t>
            </a:r>
            <a:r>
              <a:rPr lang="cs-CZ" dirty="0" err="1" smtClean="0"/>
              <a:t>Aktiengesellschaft</a:t>
            </a:r>
            <a:r>
              <a:rPr lang="cs-CZ" dirty="0" smtClean="0"/>
              <a:t>);  červen: </a:t>
            </a:r>
            <a:r>
              <a:rPr lang="cs-CZ" dirty="0" err="1" smtClean="0"/>
              <a:t>Sojuzintorgkino</a:t>
            </a:r>
            <a:r>
              <a:rPr lang="cs-CZ" dirty="0" smtClean="0"/>
              <a:t> nechává dabovat film Ivan Hrozný;  </a:t>
            </a:r>
            <a:r>
              <a:rPr lang="cs-CZ" dirty="0" err="1" smtClean="0"/>
              <a:t>Sojuzintorgkino</a:t>
            </a:r>
            <a:r>
              <a:rPr lang="cs-CZ" dirty="0" smtClean="0"/>
              <a:t> přebírá kina patřící dříve studiu UFA; </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85000" lnSpcReduction="10000"/>
          </a:bodyPr>
          <a:lstStyle/>
          <a:p>
            <a:r>
              <a:rPr lang="cs-CZ" dirty="0" smtClean="0"/>
              <a:t>Územní změny, ztráty na obyvatelstvu: 6 mil. mrtvých, společně s emigranty to znamená pokles o 11 mil. </a:t>
            </a:r>
            <a:r>
              <a:rPr lang="cs-CZ" dirty="0" err="1" smtClean="0"/>
              <a:t>obyv</a:t>
            </a:r>
            <a:r>
              <a:rPr lang="cs-CZ" dirty="0" smtClean="0"/>
              <a:t>. z 35,1 na 23,7 (1939 x 1946). Jen jedenáct měst mělo přes 100 tis. obyvatel, Lodž a Varšava kolem 500 000, Poznaň 268 tisíc. Do roku 1950 přišly dva miliony obyvatel ze Sov. svazu, další dva miliony ze západu – z emigrace a z nuceného nasazení. Varšava: zničeno 70% zástavby na levém břehu Visly a 30% na pravém břehu. </a:t>
            </a:r>
            <a:endParaRPr lang="cs-CZ"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NDR</a:t>
            </a:r>
            <a:endParaRPr lang="cs-CZ" dirty="0"/>
          </a:p>
        </p:txBody>
      </p:sp>
      <p:graphicFrame>
        <p:nvGraphicFramePr>
          <p:cNvPr id="4" name="Zástupný symbol pro obsah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sp>
        <p:nvSpPr>
          <p:cNvPr id="5" name="Zástupný symbol pro text 4"/>
          <p:cNvSpPr>
            <a:spLocks noGrp="1"/>
          </p:cNvSpPr>
          <p:nvPr>
            <p:ph type="body" idx="1"/>
          </p:nvPr>
        </p:nvSpPr>
        <p:spPr/>
        <p:txBody>
          <a:bodyPr/>
          <a:lstStyle/>
          <a:p>
            <a:endParaRPr lang="cs-CZ"/>
          </a:p>
        </p:txBody>
      </p:sp>
      <p:sp>
        <p:nvSpPr>
          <p:cNvPr id="6" name="Zástupný symbol pro obsah 5"/>
          <p:cNvSpPr>
            <a:spLocks noGrp="1"/>
          </p:cNvSpPr>
          <p:nvPr>
            <p:ph sz="half" idx="2"/>
          </p:nvPr>
        </p:nvSpPr>
        <p:spPr/>
        <p:txBody>
          <a:bodyPr/>
          <a:lstStyle/>
          <a:p>
            <a:r>
              <a:rPr lang="cs-CZ" dirty="0" smtClean="0"/>
              <a:t>rok 1947: </a:t>
            </a:r>
          </a:p>
          <a:p>
            <a:r>
              <a:rPr lang="cs-CZ" dirty="0" err="1" smtClean="0"/>
              <a:t>Razzia</a:t>
            </a:r>
            <a:r>
              <a:rPr lang="cs-CZ" dirty="0" smtClean="0"/>
              <a:t>   4 450 034    Werner </a:t>
            </a:r>
            <a:r>
              <a:rPr lang="cs-CZ" dirty="0" err="1" smtClean="0"/>
              <a:t>Klingler</a:t>
            </a:r>
            <a:endParaRPr lang="cs-CZ" dirty="0" smtClean="0"/>
          </a:p>
          <a:p>
            <a:r>
              <a:rPr lang="cs-CZ" dirty="0" err="1" smtClean="0"/>
              <a:t>Kein</a:t>
            </a:r>
            <a:r>
              <a:rPr lang="cs-CZ" dirty="0" smtClean="0"/>
              <a:t> </a:t>
            </a:r>
            <a:r>
              <a:rPr lang="cs-CZ" dirty="0" err="1" smtClean="0"/>
              <a:t>Platz</a:t>
            </a:r>
            <a:r>
              <a:rPr lang="cs-CZ" dirty="0" smtClean="0"/>
              <a:t> </a:t>
            </a:r>
            <a:r>
              <a:rPr lang="cs-CZ" dirty="0" err="1" smtClean="0"/>
              <a:t>für</a:t>
            </a:r>
            <a:r>
              <a:rPr lang="cs-CZ" dirty="0" smtClean="0"/>
              <a:t> </a:t>
            </a:r>
            <a:r>
              <a:rPr lang="cs-CZ" dirty="0" err="1" smtClean="0"/>
              <a:t>Liebe</a:t>
            </a:r>
            <a:r>
              <a:rPr lang="cs-CZ" dirty="0" smtClean="0"/>
              <a:t>    4 000 </a:t>
            </a:r>
            <a:r>
              <a:rPr lang="cs-CZ" dirty="0" err="1" smtClean="0"/>
              <a:t>000</a:t>
            </a:r>
            <a:r>
              <a:rPr lang="cs-CZ" dirty="0" smtClean="0"/>
              <a:t>    Hans </a:t>
            </a:r>
            <a:r>
              <a:rPr lang="cs-CZ" dirty="0" err="1" smtClean="0"/>
              <a:t>Deppe</a:t>
            </a:r>
            <a:endParaRPr lang="cs-CZ" dirty="0" smtClean="0"/>
          </a:p>
          <a:p>
            <a:r>
              <a:rPr lang="cs-CZ" dirty="0" err="1" smtClean="0"/>
              <a:t>Ehe</a:t>
            </a:r>
            <a:r>
              <a:rPr lang="cs-CZ" dirty="0" smtClean="0"/>
              <a:t> </a:t>
            </a:r>
            <a:r>
              <a:rPr lang="cs-CZ" dirty="0" err="1" smtClean="0"/>
              <a:t>im</a:t>
            </a:r>
            <a:r>
              <a:rPr lang="cs-CZ" dirty="0" smtClean="0"/>
              <a:t> </a:t>
            </a:r>
            <a:r>
              <a:rPr lang="cs-CZ" dirty="0" err="1" smtClean="0"/>
              <a:t>Schatten</a:t>
            </a:r>
            <a:r>
              <a:rPr lang="cs-CZ" dirty="0" smtClean="0"/>
              <a:t>      3 835 725        Kurt </a:t>
            </a:r>
            <a:r>
              <a:rPr lang="cs-CZ" dirty="0" err="1" smtClean="0"/>
              <a:t>Maetzig</a:t>
            </a:r>
            <a:endParaRPr lang="cs-CZ" dirty="0" smtClean="0"/>
          </a:p>
          <a:p>
            <a:endParaRPr lang="cs-CZ" dirty="0"/>
          </a:p>
        </p:txBody>
      </p:sp>
      <p:sp>
        <p:nvSpPr>
          <p:cNvPr id="7" name="Zástupný symbol pro text 6"/>
          <p:cNvSpPr>
            <a:spLocks noGrp="1"/>
          </p:cNvSpPr>
          <p:nvPr>
            <p:ph type="body" sz="quarter" idx="3"/>
          </p:nvPr>
        </p:nvSpPr>
        <p:spPr/>
        <p:txBody>
          <a:bodyPr/>
          <a:lstStyle/>
          <a:p>
            <a:endParaRPr lang="cs-CZ"/>
          </a:p>
        </p:txBody>
      </p:sp>
      <p:sp>
        <p:nvSpPr>
          <p:cNvPr id="8" name="Zástupný symbol pro obsah 7"/>
          <p:cNvSpPr>
            <a:spLocks noGrp="1"/>
          </p:cNvSpPr>
          <p:nvPr>
            <p:ph sz="quarter" idx="4"/>
          </p:nvPr>
        </p:nvSpPr>
        <p:spPr/>
        <p:txBody>
          <a:bodyPr/>
          <a:lstStyle/>
          <a:p>
            <a:r>
              <a:rPr lang="cs-CZ" dirty="0" smtClean="0"/>
              <a:t>1950:</a:t>
            </a:r>
          </a:p>
          <a:p>
            <a:r>
              <a:rPr lang="cs-CZ" dirty="0" smtClean="0"/>
              <a:t>Der </a:t>
            </a:r>
            <a:r>
              <a:rPr lang="cs-CZ" dirty="0" err="1" smtClean="0"/>
              <a:t>Kahn</a:t>
            </a:r>
            <a:r>
              <a:rPr lang="cs-CZ" dirty="0" smtClean="0"/>
              <a:t> der </a:t>
            </a:r>
            <a:r>
              <a:rPr lang="cs-CZ" dirty="0" err="1" smtClean="0"/>
              <a:t>fröhlichen</a:t>
            </a:r>
            <a:r>
              <a:rPr lang="cs-CZ" dirty="0" smtClean="0"/>
              <a:t> </a:t>
            </a:r>
            <a:r>
              <a:rPr lang="cs-CZ" dirty="0" err="1" smtClean="0"/>
              <a:t>Leute</a:t>
            </a:r>
            <a:r>
              <a:rPr lang="cs-CZ" dirty="0" smtClean="0"/>
              <a:t>     4 000 </a:t>
            </a:r>
            <a:r>
              <a:rPr lang="cs-CZ" dirty="0" err="1" smtClean="0"/>
              <a:t>000</a:t>
            </a:r>
            <a:r>
              <a:rPr lang="cs-CZ" dirty="0" smtClean="0"/>
              <a:t> Hans Heinrich</a:t>
            </a:r>
          </a:p>
          <a:p>
            <a:r>
              <a:rPr lang="cs-CZ" dirty="0" smtClean="0"/>
              <a:t> </a:t>
            </a:r>
          </a:p>
          <a:p>
            <a:r>
              <a:rPr lang="cs-CZ" dirty="0" smtClean="0"/>
              <a:t>1951:</a:t>
            </a:r>
          </a:p>
          <a:p>
            <a:r>
              <a:rPr lang="cs-CZ" dirty="0" smtClean="0"/>
              <a:t>Der </a:t>
            </a:r>
            <a:r>
              <a:rPr lang="cs-CZ" dirty="0" err="1" smtClean="0"/>
              <a:t>Untertan</a:t>
            </a:r>
            <a:r>
              <a:rPr lang="cs-CZ" dirty="0" smtClean="0"/>
              <a:t>    ???     Wolfgang </a:t>
            </a:r>
            <a:r>
              <a:rPr lang="cs-CZ" dirty="0" err="1" smtClean="0"/>
              <a:t>Staudte</a:t>
            </a:r>
            <a:endParaRPr lang="cs-CZ" dirty="0" smtClean="0"/>
          </a:p>
          <a:p>
            <a:endParaRPr lang="cs-CZ"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sp>
        <p:nvSpPr>
          <p:cNvPr id="4" name="Zástupný symbol pro obsah 3"/>
          <p:cNvSpPr>
            <a:spLocks noGrp="1"/>
          </p:cNvSpPr>
          <p:nvPr>
            <p:ph sz="half" idx="2"/>
          </p:nvPr>
        </p:nvSpPr>
        <p:spPr/>
        <p:txBody>
          <a:bodyPr>
            <a:normAutofit fontScale="92500" lnSpcReduction="20000"/>
          </a:bodyPr>
          <a:lstStyle/>
          <a:p>
            <a:r>
              <a:rPr lang="cs-CZ" dirty="0" smtClean="0"/>
              <a:t>1952:</a:t>
            </a:r>
          </a:p>
          <a:p>
            <a:r>
              <a:rPr lang="cs-CZ" dirty="0" err="1" smtClean="0"/>
              <a:t>Frauenschicksale</a:t>
            </a:r>
            <a:r>
              <a:rPr lang="cs-CZ" dirty="0" smtClean="0"/>
              <a:t>     5 100 000     </a:t>
            </a:r>
            <a:r>
              <a:rPr lang="cs-CZ" dirty="0" err="1" smtClean="0"/>
              <a:t>Slatan</a:t>
            </a:r>
            <a:r>
              <a:rPr lang="cs-CZ" dirty="0" smtClean="0"/>
              <a:t> </a:t>
            </a:r>
            <a:r>
              <a:rPr lang="cs-CZ" dirty="0" err="1" smtClean="0"/>
              <a:t>Dudow</a:t>
            </a:r>
            <a:endParaRPr lang="cs-CZ" dirty="0" smtClean="0"/>
          </a:p>
          <a:p>
            <a:r>
              <a:rPr lang="cs-CZ" dirty="0" err="1" smtClean="0"/>
              <a:t>Das</a:t>
            </a:r>
            <a:r>
              <a:rPr lang="cs-CZ" dirty="0" smtClean="0"/>
              <a:t> </a:t>
            </a:r>
            <a:r>
              <a:rPr lang="cs-CZ" dirty="0" err="1" smtClean="0"/>
              <a:t>verurteilte</a:t>
            </a:r>
            <a:r>
              <a:rPr lang="cs-CZ" dirty="0" smtClean="0"/>
              <a:t> </a:t>
            </a:r>
            <a:r>
              <a:rPr lang="cs-CZ" dirty="0" err="1" smtClean="0"/>
              <a:t>Dorf</a:t>
            </a:r>
            <a:r>
              <a:rPr lang="cs-CZ" dirty="0" smtClean="0"/>
              <a:t>    3 700 000    Martin </a:t>
            </a:r>
            <a:r>
              <a:rPr lang="cs-CZ" dirty="0" err="1" smtClean="0"/>
              <a:t>Hellberg</a:t>
            </a:r>
            <a:endParaRPr lang="cs-CZ" dirty="0" smtClean="0"/>
          </a:p>
          <a:p>
            <a:r>
              <a:rPr lang="cs-CZ" dirty="0" smtClean="0"/>
              <a:t> </a:t>
            </a:r>
          </a:p>
          <a:p>
            <a:r>
              <a:rPr lang="cs-CZ" dirty="0" smtClean="0"/>
              <a:t>1953:</a:t>
            </a:r>
          </a:p>
          <a:p>
            <a:r>
              <a:rPr lang="cs-CZ" dirty="0" smtClean="0"/>
              <a:t>Die </a:t>
            </a:r>
            <a:r>
              <a:rPr lang="cs-CZ" dirty="0" err="1" smtClean="0"/>
              <a:t>Geschichte</a:t>
            </a:r>
            <a:r>
              <a:rPr lang="cs-CZ" dirty="0" smtClean="0"/>
              <a:t> </a:t>
            </a:r>
            <a:r>
              <a:rPr lang="cs-CZ" dirty="0" err="1" smtClean="0"/>
              <a:t>vom</a:t>
            </a:r>
            <a:r>
              <a:rPr lang="cs-CZ" dirty="0" smtClean="0"/>
              <a:t> </a:t>
            </a:r>
            <a:r>
              <a:rPr lang="cs-CZ" dirty="0" err="1" smtClean="0"/>
              <a:t>kleinen</a:t>
            </a:r>
            <a:r>
              <a:rPr lang="cs-CZ" dirty="0" smtClean="0"/>
              <a:t> </a:t>
            </a:r>
            <a:r>
              <a:rPr lang="cs-CZ" dirty="0" err="1" smtClean="0"/>
              <a:t>Muck</a:t>
            </a:r>
            <a:r>
              <a:rPr lang="cs-CZ" dirty="0" smtClean="0"/>
              <a:t>      12 000 </a:t>
            </a:r>
            <a:r>
              <a:rPr lang="cs-CZ" dirty="0" err="1" smtClean="0"/>
              <a:t>000</a:t>
            </a:r>
            <a:r>
              <a:rPr lang="cs-CZ" dirty="0" smtClean="0"/>
              <a:t>   Wolfgang </a:t>
            </a:r>
            <a:r>
              <a:rPr lang="cs-CZ" dirty="0" err="1" smtClean="0"/>
              <a:t>Staudte</a:t>
            </a:r>
            <a:endParaRPr lang="cs-CZ" dirty="0" smtClean="0"/>
          </a:p>
          <a:p>
            <a:r>
              <a:rPr lang="cs-CZ" dirty="0" err="1" smtClean="0"/>
              <a:t>Geheimakte</a:t>
            </a:r>
            <a:r>
              <a:rPr lang="cs-CZ" dirty="0" smtClean="0"/>
              <a:t> </a:t>
            </a:r>
            <a:r>
              <a:rPr lang="cs-CZ" dirty="0" err="1" smtClean="0"/>
              <a:t>Solvay</a:t>
            </a:r>
            <a:r>
              <a:rPr lang="cs-CZ" dirty="0" smtClean="0"/>
              <a:t>                                  3 800 000      Martin </a:t>
            </a:r>
            <a:r>
              <a:rPr lang="cs-CZ" dirty="0" err="1" smtClean="0"/>
              <a:t>Hellberg</a:t>
            </a:r>
            <a:endParaRPr lang="cs-CZ" dirty="0" smtClean="0"/>
          </a:p>
          <a:p>
            <a:endParaRPr lang="cs-CZ" dirty="0"/>
          </a:p>
        </p:txBody>
      </p:sp>
      <p:sp>
        <p:nvSpPr>
          <p:cNvPr id="5" name="Zástupný symbol pro text 4"/>
          <p:cNvSpPr>
            <a:spLocks noGrp="1"/>
          </p:cNvSpPr>
          <p:nvPr>
            <p:ph type="body" sz="quarter" idx="3"/>
          </p:nvPr>
        </p:nvSpPr>
        <p:spPr/>
        <p:txBody>
          <a:bodyPr/>
          <a:lstStyle/>
          <a:p>
            <a:endParaRPr lang="cs-CZ"/>
          </a:p>
        </p:txBody>
      </p:sp>
      <p:sp>
        <p:nvSpPr>
          <p:cNvPr id="6" name="Zástupný symbol pro obsah 5"/>
          <p:cNvSpPr>
            <a:spLocks noGrp="1"/>
          </p:cNvSpPr>
          <p:nvPr>
            <p:ph sz="quarter" idx="4"/>
          </p:nvPr>
        </p:nvSpPr>
        <p:spPr/>
        <p:txBody>
          <a:bodyPr>
            <a:normAutofit fontScale="77500" lnSpcReduction="20000"/>
          </a:bodyPr>
          <a:lstStyle/>
          <a:p>
            <a:r>
              <a:rPr lang="cs-CZ" dirty="0" smtClean="0"/>
              <a:t>1954:</a:t>
            </a:r>
          </a:p>
          <a:p>
            <a:r>
              <a:rPr lang="cs-CZ" dirty="0" smtClean="0"/>
              <a:t>Ernst </a:t>
            </a:r>
            <a:r>
              <a:rPr lang="cs-CZ" dirty="0" err="1" smtClean="0"/>
              <a:t>Thälmann</a:t>
            </a:r>
            <a:r>
              <a:rPr lang="cs-CZ" dirty="0" smtClean="0"/>
              <a:t> - </a:t>
            </a:r>
            <a:r>
              <a:rPr lang="cs-CZ" dirty="0" err="1" smtClean="0"/>
              <a:t>Sohn</a:t>
            </a:r>
            <a:r>
              <a:rPr lang="cs-CZ" dirty="0" smtClean="0"/>
              <a:t> </a:t>
            </a:r>
            <a:r>
              <a:rPr lang="cs-CZ" dirty="0" err="1" smtClean="0"/>
              <a:t>seiner</a:t>
            </a:r>
            <a:r>
              <a:rPr lang="cs-CZ" dirty="0" smtClean="0"/>
              <a:t> </a:t>
            </a:r>
            <a:r>
              <a:rPr lang="cs-CZ" dirty="0" err="1" smtClean="0"/>
              <a:t>Klasse</a:t>
            </a:r>
            <a:r>
              <a:rPr lang="cs-CZ" dirty="0" smtClean="0"/>
              <a:t>    ????   Kurt </a:t>
            </a:r>
            <a:r>
              <a:rPr lang="cs-CZ" dirty="0" err="1" smtClean="0"/>
              <a:t>Maetzig</a:t>
            </a:r>
            <a:endParaRPr lang="cs-CZ" dirty="0" smtClean="0"/>
          </a:p>
          <a:p>
            <a:r>
              <a:rPr lang="cs-CZ" dirty="0" smtClean="0"/>
              <a:t>Alarm </a:t>
            </a:r>
            <a:r>
              <a:rPr lang="cs-CZ" dirty="0" err="1" smtClean="0"/>
              <a:t>im</a:t>
            </a:r>
            <a:r>
              <a:rPr lang="cs-CZ" dirty="0" smtClean="0"/>
              <a:t> </a:t>
            </a:r>
            <a:r>
              <a:rPr lang="cs-CZ" dirty="0" err="1" smtClean="0"/>
              <a:t>Zirkus</a:t>
            </a:r>
            <a:r>
              <a:rPr lang="cs-CZ" dirty="0" smtClean="0"/>
              <a:t>           3 600 000       </a:t>
            </a:r>
            <a:r>
              <a:rPr lang="cs-CZ" dirty="0" err="1" smtClean="0"/>
              <a:t>Gerhard</a:t>
            </a:r>
            <a:r>
              <a:rPr lang="cs-CZ" dirty="0" smtClean="0"/>
              <a:t> Klein</a:t>
            </a:r>
          </a:p>
          <a:p>
            <a:r>
              <a:rPr lang="cs-CZ" dirty="0" smtClean="0"/>
              <a:t> </a:t>
            </a:r>
          </a:p>
          <a:p>
            <a:r>
              <a:rPr lang="cs-CZ" dirty="0" smtClean="0"/>
              <a:t> </a:t>
            </a:r>
          </a:p>
          <a:p>
            <a:r>
              <a:rPr lang="cs-CZ" dirty="0" smtClean="0"/>
              <a:t>1955:</a:t>
            </a:r>
          </a:p>
          <a:p>
            <a:r>
              <a:rPr lang="cs-CZ" dirty="0" smtClean="0"/>
              <a:t> Ernst </a:t>
            </a:r>
            <a:r>
              <a:rPr lang="cs-CZ" dirty="0" err="1" smtClean="0"/>
              <a:t>Thälmann</a:t>
            </a:r>
            <a:r>
              <a:rPr lang="cs-CZ" dirty="0" smtClean="0"/>
              <a:t> - </a:t>
            </a:r>
            <a:r>
              <a:rPr lang="cs-CZ" dirty="0" err="1" smtClean="0"/>
              <a:t>Führer</a:t>
            </a:r>
            <a:r>
              <a:rPr lang="cs-CZ" dirty="0" smtClean="0"/>
              <a:t> </a:t>
            </a:r>
            <a:r>
              <a:rPr lang="cs-CZ" dirty="0" err="1" smtClean="0"/>
              <a:t>seiner</a:t>
            </a:r>
            <a:r>
              <a:rPr lang="cs-CZ" dirty="0" smtClean="0"/>
              <a:t> </a:t>
            </a:r>
            <a:r>
              <a:rPr lang="cs-CZ" dirty="0" err="1" smtClean="0"/>
              <a:t>Klasse</a:t>
            </a:r>
            <a:r>
              <a:rPr lang="cs-CZ" dirty="0" smtClean="0"/>
              <a:t>     ????   Kurt </a:t>
            </a:r>
            <a:r>
              <a:rPr lang="cs-CZ" dirty="0" err="1" smtClean="0"/>
              <a:t>Maetzig</a:t>
            </a:r>
            <a:endParaRPr lang="cs-CZ" dirty="0" smtClean="0"/>
          </a:p>
          <a:p>
            <a:r>
              <a:rPr lang="cs-CZ" dirty="0" smtClean="0"/>
              <a:t>Der </a:t>
            </a:r>
            <a:r>
              <a:rPr lang="cs-CZ" dirty="0" err="1" smtClean="0"/>
              <a:t>Ochse</a:t>
            </a:r>
            <a:r>
              <a:rPr lang="cs-CZ" dirty="0" smtClean="0"/>
              <a:t> </a:t>
            </a:r>
            <a:r>
              <a:rPr lang="cs-CZ" dirty="0" err="1" smtClean="0"/>
              <a:t>von</a:t>
            </a:r>
            <a:r>
              <a:rPr lang="cs-CZ" dirty="0" smtClean="0"/>
              <a:t> </a:t>
            </a:r>
            <a:r>
              <a:rPr lang="cs-CZ" dirty="0" err="1" smtClean="0"/>
              <a:t>Kulm</a:t>
            </a:r>
            <a:r>
              <a:rPr lang="cs-CZ" dirty="0" smtClean="0"/>
              <a:t>  (Vůl z Kulmu)    4 100 000      Martin </a:t>
            </a:r>
            <a:r>
              <a:rPr lang="cs-CZ" dirty="0" err="1" smtClean="0"/>
              <a:t>Hellberg</a:t>
            </a:r>
            <a:endParaRPr lang="cs-CZ" dirty="0" smtClean="0"/>
          </a:p>
          <a:p>
            <a:r>
              <a:rPr lang="cs-CZ" dirty="0" err="1" smtClean="0"/>
              <a:t>Sommerliebe</a:t>
            </a:r>
            <a:r>
              <a:rPr lang="cs-CZ" dirty="0" smtClean="0"/>
              <a:t>   (Letní láska)    3 700 000   </a:t>
            </a:r>
            <a:r>
              <a:rPr lang="cs-CZ" dirty="0" err="1" smtClean="0"/>
              <a:t>Franz</a:t>
            </a:r>
            <a:r>
              <a:rPr lang="cs-CZ" dirty="0" smtClean="0"/>
              <a:t> </a:t>
            </a:r>
            <a:r>
              <a:rPr lang="cs-CZ" dirty="0" err="1" smtClean="0"/>
              <a:t>Barrenstein</a:t>
            </a:r>
            <a:endParaRPr lang="cs-CZ" dirty="0" smtClean="0"/>
          </a:p>
          <a:p>
            <a:endParaRPr lang="cs-CZ"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sp>
        <p:nvSpPr>
          <p:cNvPr id="4" name="Zástupný symbol pro obsah 3"/>
          <p:cNvSpPr>
            <a:spLocks noGrp="1"/>
          </p:cNvSpPr>
          <p:nvPr>
            <p:ph sz="half" idx="2"/>
          </p:nvPr>
        </p:nvSpPr>
        <p:spPr/>
        <p:txBody>
          <a:bodyPr>
            <a:normAutofit fontScale="70000" lnSpcReduction="20000"/>
          </a:bodyPr>
          <a:lstStyle/>
          <a:p>
            <a:r>
              <a:rPr lang="cs-CZ" dirty="0" smtClean="0"/>
              <a:t>1956:</a:t>
            </a:r>
          </a:p>
          <a:p>
            <a:r>
              <a:rPr lang="cs-CZ" dirty="0" err="1" smtClean="0"/>
              <a:t>Genesung</a:t>
            </a:r>
            <a:r>
              <a:rPr lang="cs-CZ" dirty="0" smtClean="0"/>
              <a:t>   (Uzdravení)  ???   </a:t>
            </a:r>
            <a:r>
              <a:rPr lang="cs-CZ" dirty="0" err="1" smtClean="0"/>
              <a:t>Konrad</a:t>
            </a:r>
            <a:r>
              <a:rPr lang="cs-CZ" dirty="0" smtClean="0"/>
              <a:t> Wolf  </a:t>
            </a:r>
          </a:p>
          <a:p>
            <a:r>
              <a:rPr lang="cs-CZ" dirty="0" err="1" smtClean="0"/>
              <a:t>Eine</a:t>
            </a:r>
            <a:r>
              <a:rPr lang="cs-CZ" dirty="0" smtClean="0"/>
              <a:t> </a:t>
            </a:r>
            <a:r>
              <a:rPr lang="cs-CZ" dirty="0" err="1" smtClean="0"/>
              <a:t>Berliner</a:t>
            </a:r>
            <a:r>
              <a:rPr lang="cs-CZ" dirty="0" smtClean="0"/>
              <a:t> </a:t>
            </a:r>
            <a:r>
              <a:rPr lang="cs-CZ" dirty="0" err="1" smtClean="0"/>
              <a:t>Romanze</a:t>
            </a:r>
            <a:r>
              <a:rPr lang="cs-CZ" dirty="0" smtClean="0"/>
              <a:t>   2 800 000    </a:t>
            </a:r>
            <a:r>
              <a:rPr lang="cs-CZ" dirty="0" err="1" smtClean="0"/>
              <a:t>Gerhard</a:t>
            </a:r>
            <a:r>
              <a:rPr lang="cs-CZ" dirty="0" smtClean="0"/>
              <a:t> Klein</a:t>
            </a:r>
          </a:p>
          <a:p>
            <a:r>
              <a:rPr lang="cs-CZ" dirty="0" smtClean="0"/>
              <a:t>Der </a:t>
            </a:r>
            <a:r>
              <a:rPr lang="cs-CZ" dirty="0" err="1" smtClean="0"/>
              <a:t>Hauptmann</a:t>
            </a:r>
            <a:r>
              <a:rPr lang="cs-CZ" dirty="0" smtClean="0"/>
              <a:t> </a:t>
            </a:r>
            <a:r>
              <a:rPr lang="cs-CZ" dirty="0" err="1" smtClean="0"/>
              <a:t>von</a:t>
            </a:r>
            <a:r>
              <a:rPr lang="cs-CZ" dirty="0" smtClean="0"/>
              <a:t> </a:t>
            </a:r>
            <a:r>
              <a:rPr lang="cs-CZ" dirty="0" err="1" smtClean="0"/>
              <a:t>Köln</a:t>
            </a:r>
            <a:r>
              <a:rPr lang="cs-CZ" dirty="0" smtClean="0"/>
              <a:t>    2 600 000   </a:t>
            </a:r>
            <a:r>
              <a:rPr lang="cs-CZ" dirty="0" err="1" smtClean="0"/>
              <a:t>Slatan</a:t>
            </a:r>
            <a:r>
              <a:rPr lang="cs-CZ" dirty="0" smtClean="0"/>
              <a:t> </a:t>
            </a:r>
            <a:r>
              <a:rPr lang="cs-CZ" dirty="0" err="1" smtClean="0"/>
              <a:t>Dudow</a:t>
            </a:r>
            <a:endParaRPr lang="cs-CZ" dirty="0" smtClean="0"/>
          </a:p>
          <a:p>
            <a:r>
              <a:rPr lang="cs-CZ" dirty="0" smtClean="0"/>
              <a:t> </a:t>
            </a:r>
          </a:p>
          <a:p>
            <a:r>
              <a:rPr lang="cs-CZ" dirty="0" smtClean="0"/>
              <a:t>1957:</a:t>
            </a:r>
          </a:p>
          <a:p>
            <a:r>
              <a:rPr lang="cs-CZ" dirty="0" smtClean="0"/>
              <a:t>Berlin – </a:t>
            </a:r>
            <a:r>
              <a:rPr lang="cs-CZ" dirty="0" err="1" smtClean="0"/>
              <a:t>Ecke</a:t>
            </a:r>
            <a:r>
              <a:rPr lang="cs-CZ" dirty="0" smtClean="0"/>
              <a:t> </a:t>
            </a:r>
            <a:r>
              <a:rPr lang="cs-CZ" dirty="0" err="1" smtClean="0"/>
              <a:t>Schönhauser</a:t>
            </a:r>
            <a:r>
              <a:rPr lang="cs-CZ" dirty="0" smtClean="0"/>
              <a:t>   2 400 000    </a:t>
            </a:r>
            <a:r>
              <a:rPr lang="cs-CZ" dirty="0" err="1" smtClean="0"/>
              <a:t>Gerhard</a:t>
            </a:r>
            <a:r>
              <a:rPr lang="cs-CZ" dirty="0" smtClean="0"/>
              <a:t> Klein</a:t>
            </a:r>
          </a:p>
          <a:p>
            <a:r>
              <a:rPr lang="cs-CZ" dirty="0" err="1" smtClean="0"/>
              <a:t>Vergesst</a:t>
            </a:r>
            <a:r>
              <a:rPr lang="cs-CZ" dirty="0" smtClean="0"/>
              <a:t> </a:t>
            </a:r>
            <a:r>
              <a:rPr lang="cs-CZ" dirty="0" err="1" smtClean="0"/>
              <a:t>mir</a:t>
            </a:r>
            <a:r>
              <a:rPr lang="cs-CZ" dirty="0" smtClean="0"/>
              <a:t> </a:t>
            </a:r>
            <a:r>
              <a:rPr lang="cs-CZ" dirty="0" err="1" smtClean="0"/>
              <a:t>meine</a:t>
            </a:r>
            <a:r>
              <a:rPr lang="cs-CZ" dirty="0" smtClean="0"/>
              <a:t> </a:t>
            </a:r>
            <a:r>
              <a:rPr lang="cs-CZ" dirty="0" err="1" smtClean="0"/>
              <a:t>Traudel</a:t>
            </a:r>
            <a:r>
              <a:rPr lang="cs-CZ" dirty="0" smtClean="0"/>
              <a:t> </a:t>
            </a:r>
            <a:r>
              <a:rPr lang="cs-CZ" dirty="0" err="1" smtClean="0"/>
              <a:t>nicht</a:t>
            </a:r>
            <a:r>
              <a:rPr lang="cs-CZ" dirty="0" smtClean="0"/>
              <a:t>   3 000 </a:t>
            </a:r>
            <a:r>
              <a:rPr lang="cs-CZ" dirty="0" err="1" smtClean="0"/>
              <a:t>000</a:t>
            </a:r>
            <a:r>
              <a:rPr lang="cs-CZ" dirty="0" smtClean="0"/>
              <a:t>  Kurt </a:t>
            </a:r>
            <a:r>
              <a:rPr lang="cs-CZ" dirty="0" err="1" smtClean="0"/>
              <a:t>Maetzig</a:t>
            </a:r>
            <a:endParaRPr lang="cs-CZ" dirty="0" smtClean="0"/>
          </a:p>
          <a:p>
            <a:r>
              <a:rPr lang="cs-CZ" dirty="0" err="1" smtClean="0"/>
              <a:t>Schlösser</a:t>
            </a:r>
            <a:r>
              <a:rPr lang="cs-CZ" dirty="0" smtClean="0"/>
              <a:t> </a:t>
            </a:r>
            <a:r>
              <a:rPr lang="cs-CZ" dirty="0" err="1" smtClean="0"/>
              <a:t>und</a:t>
            </a:r>
            <a:r>
              <a:rPr lang="cs-CZ" dirty="0" smtClean="0"/>
              <a:t> </a:t>
            </a:r>
            <a:r>
              <a:rPr lang="cs-CZ" dirty="0" err="1" smtClean="0"/>
              <a:t>Katen</a:t>
            </a:r>
            <a:r>
              <a:rPr lang="cs-CZ" dirty="0" smtClean="0"/>
              <a:t>    3 000 </a:t>
            </a:r>
            <a:r>
              <a:rPr lang="cs-CZ" dirty="0" err="1" smtClean="0"/>
              <a:t>000</a:t>
            </a:r>
            <a:r>
              <a:rPr lang="cs-CZ" dirty="0" smtClean="0"/>
              <a:t>  Kurt </a:t>
            </a:r>
            <a:r>
              <a:rPr lang="cs-CZ" dirty="0" err="1" smtClean="0"/>
              <a:t>Maetzig</a:t>
            </a:r>
            <a:endParaRPr lang="cs-CZ" dirty="0" smtClean="0"/>
          </a:p>
          <a:p>
            <a:endParaRPr lang="cs-CZ" dirty="0"/>
          </a:p>
        </p:txBody>
      </p:sp>
      <p:sp>
        <p:nvSpPr>
          <p:cNvPr id="5" name="Zástupný symbol pro text 4"/>
          <p:cNvSpPr>
            <a:spLocks noGrp="1"/>
          </p:cNvSpPr>
          <p:nvPr>
            <p:ph type="body" sz="quarter" idx="3"/>
          </p:nvPr>
        </p:nvSpPr>
        <p:spPr/>
        <p:txBody>
          <a:bodyPr/>
          <a:lstStyle/>
          <a:p>
            <a:endParaRPr lang="cs-CZ"/>
          </a:p>
        </p:txBody>
      </p:sp>
      <p:sp>
        <p:nvSpPr>
          <p:cNvPr id="6" name="Zástupný symbol pro obsah 5"/>
          <p:cNvSpPr>
            <a:spLocks noGrp="1"/>
          </p:cNvSpPr>
          <p:nvPr>
            <p:ph sz="quarter" idx="4"/>
          </p:nvPr>
        </p:nvSpPr>
        <p:spPr/>
        <p:txBody>
          <a:bodyPr>
            <a:normAutofit fontScale="92500" lnSpcReduction="10000"/>
          </a:bodyPr>
          <a:lstStyle/>
          <a:p>
            <a:r>
              <a:rPr lang="cs-CZ" dirty="0" smtClean="0"/>
              <a:t>1958:</a:t>
            </a:r>
          </a:p>
          <a:p>
            <a:r>
              <a:rPr lang="cs-CZ" dirty="0" err="1" smtClean="0"/>
              <a:t>Meine</a:t>
            </a:r>
            <a:r>
              <a:rPr lang="cs-CZ" dirty="0" smtClean="0"/>
              <a:t> </a:t>
            </a:r>
            <a:r>
              <a:rPr lang="cs-CZ" dirty="0" err="1" smtClean="0"/>
              <a:t>Frau</a:t>
            </a:r>
            <a:r>
              <a:rPr lang="cs-CZ" dirty="0" smtClean="0"/>
              <a:t> </a:t>
            </a:r>
            <a:r>
              <a:rPr lang="cs-CZ" dirty="0" err="1" smtClean="0"/>
              <a:t>macht</a:t>
            </a:r>
            <a:r>
              <a:rPr lang="cs-CZ" dirty="0" smtClean="0"/>
              <a:t> Musik   5 100 000    Hans Heinrich</a:t>
            </a:r>
          </a:p>
          <a:p>
            <a:r>
              <a:rPr lang="cs-CZ" dirty="0" err="1" smtClean="0"/>
              <a:t>Das</a:t>
            </a:r>
            <a:r>
              <a:rPr lang="cs-CZ" dirty="0" smtClean="0"/>
              <a:t> </a:t>
            </a:r>
            <a:r>
              <a:rPr lang="cs-CZ" dirty="0" err="1" smtClean="0"/>
              <a:t>Lied</a:t>
            </a:r>
            <a:r>
              <a:rPr lang="cs-CZ" dirty="0" smtClean="0"/>
              <a:t> der </a:t>
            </a:r>
            <a:r>
              <a:rPr lang="cs-CZ" dirty="0" err="1" smtClean="0"/>
              <a:t>Matrosen</a:t>
            </a:r>
            <a:r>
              <a:rPr lang="cs-CZ" dirty="0" smtClean="0"/>
              <a:t>     ???  </a:t>
            </a:r>
            <a:r>
              <a:rPr lang="cs-CZ" dirty="0" err="1" smtClean="0"/>
              <a:t>Maetzig</a:t>
            </a:r>
            <a:r>
              <a:rPr lang="cs-CZ" dirty="0" smtClean="0"/>
              <a:t>/</a:t>
            </a:r>
            <a:r>
              <a:rPr lang="cs-CZ" dirty="0" err="1" smtClean="0"/>
              <a:t>Reisch</a:t>
            </a:r>
            <a:endParaRPr lang="cs-CZ" dirty="0" smtClean="0"/>
          </a:p>
          <a:p>
            <a:r>
              <a:rPr lang="cs-CZ" dirty="0" smtClean="0"/>
              <a:t> </a:t>
            </a:r>
          </a:p>
          <a:p>
            <a:r>
              <a:rPr lang="cs-CZ" dirty="0" smtClean="0"/>
              <a:t>1959:</a:t>
            </a:r>
          </a:p>
          <a:p>
            <a:r>
              <a:rPr lang="cs-CZ" dirty="0" smtClean="0"/>
              <a:t>Die </a:t>
            </a:r>
            <a:r>
              <a:rPr lang="cs-CZ" dirty="0" err="1" smtClean="0"/>
              <a:t>Elenden</a:t>
            </a:r>
            <a:r>
              <a:rPr lang="cs-CZ" dirty="0" smtClean="0"/>
              <a:t>   ??? (Bídníci – </a:t>
            </a:r>
            <a:r>
              <a:rPr lang="cs-CZ" dirty="0" err="1" smtClean="0"/>
              <a:t>Chanois</a:t>
            </a:r>
            <a:r>
              <a:rPr lang="cs-CZ" dirty="0" smtClean="0"/>
              <a:t>) </a:t>
            </a:r>
          </a:p>
          <a:p>
            <a:r>
              <a:rPr lang="cs-CZ" dirty="0" err="1" smtClean="0"/>
              <a:t>Verwirrung</a:t>
            </a:r>
            <a:r>
              <a:rPr lang="cs-CZ" dirty="0" smtClean="0"/>
              <a:t> der </a:t>
            </a:r>
            <a:r>
              <a:rPr lang="cs-CZ" dirty="0" err="1" smtClean="0"/>
              <a:t>Liebe</a:t>
            </a:r>
            <a:r>
              <a:rPr lang="cs-CZ" dirty="0" smtClean="0"/>
              <a:t>   ???   </a:t>
            </a:r>
            <a:r>
              <a:rPr lang="cs-CZ" dirty="0" err="1" smtClean="0"/>
              <a:t>Slatan</a:t>
            </a:r>
            <a:r>
              <a:rPr lang="cs-CZ" dirty="0" smtClean="0"/>
              <a:t> </a:t>
            </a:r>
            <a:r>
              <a:rPr lang="cs-CZ" dirty="0" err="1" smtClean="0"/>
              <a:t>Dudow</a:t>
            </a:r>
            <a:endParaRPr lang="cs-CZ" dirty="0" smtClean="0"/>
          </a:p>
          <a:p>
            <a:endParaRPr lang="cs-CZ"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sp>
        <p:nvSpPr>
          <p:cNvPr id="4" name="Zástupný symbol pro obsah 3"/>
          <p:cNvSpPr>
            <a:spLocks noGrp="1"/>
          </p:cNvSpPr>
          <p:nvPr>
            <p:ph sz="half" idx="2"/>
          </p:nvPr>
        </p:nvSpPr>
        <p:spPr/>
        <p:txBody>
          <a:bodyPr>
            <a:normAutofit fontScale="92500" lnSpcReduction="10000"/>
          </a:bodyPr>
          <a:lstStyle/>
          <a:p>
            <a:r>
              <a:rPr lang="cs-CZ" dirty="0" smtClean="0"/>
              <a:t>1960:</a:t>
            </a:r>
          </a:p>
          <a:p>
            <a:r>
              <a:rPr lang="cs-CZ" dirty="0" smtClean="0"/>
              <a:t>Der </a:t>
            </a:r>
            <a:r>
              <a:rPr lang="cs-CZ" dirty="0" err="1" smtClean="0"/>
              <a:t>schweigende</a:t>
            </a:r>
            <a:r>
              <a:rPr lang="cs-CZ" dirty="0" smtClean="0"/>
              <a:t> Stern   2 100 000 Kurt </a:t>
            </a:r>
            <a:r>
              <a:rPr lang="cs-CZ" dirty="0" err="1" smtClean="0"/>
              <a:t>Maetzig</a:t>
            </a:r>
            <a:endParaRPr lang="cs-CZ" dirty="0" smtClean="0"/>
          </a:p>
          <a:p>
            <a:r>
              <a:rPr lang="cs-CZ" dirty="0" err="1" smtClean="0"/>
              <a:t>Seilergasse</a:t>
            </a:r>
            <a:r>
              <a:rPr lang="cs-CZ" dirty="0" smtClean="0"/>
              <a:t> 8                        1 800 000   Joachim </a:t>
            </a:r>
            <a:r>
              <a:rPr lang="cs-CZ" dirty="0" err="1" smtClean="0"/>
              <a:t>Kunert</a:t>
            </a:r>
            <a:endParaRPr lang="cs-CZ" dirty="0" smtClean="0"/>
          </a:p>
          <a:p>
            <a:r>
              <a:rPr lang="cs-CZ" dirty="0" smtClean="0"/>
              <a:t> </a:t>
            </a:r>
          </a:p>
          <a:p>
            <a:r>
              <a:rPr lang="cs-CZ" dirty="0" smtClean="0"/>
              <a:t>1961:</a:t>
            </a:r>
          </a:p>
          <a:p>
            <a:r>
              <a:rPr lang="cs-CZ" dirty="0" smtClean="0"/>
              <a:t>Profesor </a:t>
            </a:r>
            <a:r>
              <a:rPr lang="cs-CZ" dirty="0" err="1" smtClean="0"/>
              <a:t>Mamlock</a:t>
            </a:r>
            <a:r>
              <a:rPr lang="cs-CZ" dirty="0" smtClean="0"/>
              <a:t>   ???  </a:t>
            </a:r>
            <a:r>
              <a:rPr lang="cs-CZ" dirty="0" err="1" smtClean="0"/>
              <a:t>Konrad</a:t>
            </a:r>
            <a:r>
              <a:rPr lang="cs-CZ" dirty="0" smtClean="0"/>
              <a:t> Wolf</a:t>
            </a:r>
          </a:p>
          <a:p>
            <a:r>
              <a:rPr lang="cs-CZ" dirty="0" smtClean="0"/>
              <a:t>Der Mann </a:t>
            </a:r>
            <a:r>
              <a:rPr lang="cs-CZ" dirty="0" err="1" smtClean="0"/>
              <a:t>mit</a:t>
            </a:r>
            <a:r>
              <a:rPr lang="cs-CZ" dirty="0" smtClean="0"/>
              <a:t> </a:t>
            </a:r>
            <a:r>
              <a:rPr lang="cs-CZ" dirty="0" err="1" smtClean="0"/>
              <a:t>dem</a:t>
            </a:r>
            <a:r>
              <a:rPr lang="cs-CZ" dirty="0" smtClean="0"/>
              <a:t> Objektiv   ??? Frank Vogel</a:t>
            </a:r>
          </a:p>
          <a:p>
            <a:endParaRPr lang="cs-CZ" dirty="0"/>
          </a:p>
        </p:txBody>
      </p:sp>
      <p:sp>
        <p:nvSpPr>
          <p:cNvPr id="5" name="Zástupný symbol pro text 4"/>
          <p:cNvSpPr>
            <a:spLocks noGrp="1"/>
          </p:cNvSpPr>
          <p:nvPr>
            <p:ph type="body" sz="quarter" idx="3"/>
          </p:nvPr>
        </p:nvSpPr>
        <p:spPr/>
        <p:txBody>
          <a:bodyPr/>
          <a:lstStyle/>
          <a:p>
            <a:endParaRPr lang="cs-CZ"/>
          </a:p>
        </p:txBody>
      </p:sp>
      <p:sp>
        <p:nvSpPr>
          <p:cNvPr id="6" name="Zástupný symbol pro obsah 5"/>
          <p:cNvSpPr>
            <a:spLocks noGrp="1"/>
          </p:cNvSpPr>
          <p:nvPr>
            <p:ph sz="quarter" idx="4"/>
          </p:nvPr>
        </p:nvSpPr>
        <p:spPr/>
        <p:txBody>
          <a:bodyPr>
            <a:normAutofit fontScale="70000" lnSpcReduction="20000"/>
          </a:bodyPr>
          <a:lstStyle/>
          <a:p>
            <a:r>
              <a:rPr lang="cs-CZ" dirty="0" smtClean="0"/>
              <a:t>1962:</a:t>
            </a:r>
          </a:p>
          <a:p>
            <a:r>
              <a:rPr lang="cs-CZ" dirty="0" err="1" smtClean="0"/>
              <a:t>Auf</a:t>
            </a:r>
            <a:r>
              <a:rPr lang="cs-CZ" dirty="0" smtClean="0"/>
              <a:t> der </a:t>
            </a:r>
            <a:r>
              <a:rPr lang="cs-CZ" dirty="0" err="1" smtClean="0"/>
              <a:t>Sonnenseite</a:t>
            </a:r>
            <a:r>
              <a:rPr lang="cs-CZ" dirty="0" smtClean="0"/>
              <a:t> (Umělcem s překážkami – </a:t>
            </a:r>
            <a:r>
              <a:rPr lang="cs-CZ" dirty="0" err="1" smtClean="0"/>
              <a:t>Manfred</a:t>
            </a:r>
            <a:r>
              <a:rPr lang="cs-CZ" dirty="0" smtClean="0"/>
              <a:t> </a:t>
            </a:r>
            <a:r>
              <a:rPr lang="cs-CZ" dirty="0" err="1" smtClean="0"/>
              <a:t>Krug</a:t>
            </a:r>
            <a:r>
              <a:rPr lang="cs-CZ" dirty="0" smtClean="0"/>
              <a:t>)   ???   </a:t>
            </a:r>
            <a:r>
              <a:rPr lang="cs-CZ" dirty="0" err="1" smtClean="0"/>
              <a:t>Ralf</a:t>
            </a:r>
            <a:r>
              <a:rPr lang="cs-CZ" dirty="0" smtClean="0"/>
              <a:t> </a:t>
            </a:r>
            <a:r>
              <a:rPr lang="cs-CZ" dirty="0" err="1" smtClean="0"/>
              <a:t>Kirsten</a:t>
            </a:r>
            <a:endParaRPr lang="cs-CZ" dirty="0" smtClean="0"/>
          </a:p>
          <a:p>
            <a:r>
              <a:rPr lang="cs-CZ" dirty="0" smtClean="0"/>
              <a:t>Ach, </a:t>
            </a:r>
            <a:r>
              <a:rPr lang="cs-CZ" dirty="0" err="1" smtClean="0"/>
              <a:t>du</a:t>
            </a:r>
            <a:r>
              <a:rPr lang="cs-CZ" dirty="0" smtClean="0"/>
              <a:t> </a:t>
            </a:r>
            <a:r>
              <a:rPr lang="cs-CZ" dirty="0" err="1" smtClean="0"/>
              <a:t>Fröhliche</a:t>
            </a:r>
            <a:r>
              <a:rPr lang="cs-CZ" dirty="0" smtClean="0"/>
              <a:t>..     300 000     </a:t>
            </a:r>
            <a:r>
              <a:rPr lang="cs-CZ" dirty="0" err="1" smtClean="0"/>
              <a:t>Günter</a:t>
            </a:r>
            <a:r>
              <a:rPr lang="cs-CZ" dirty="0" smtClean="0"/>
              <a:t> </a:t>
            </a:r>
            <a:r>
              <a:rPr lang="cs-CZ" dirty="0" err="1" smtClean="0"/>
              <a:t>Reisch</a:t>
            </a:r>
            <a:endParaRPr lang="cs-CZ" dirty="0" smtClean="0"/>
          </a:p>
          <a:p>
            <a:r>
              <a:rPr lang="cs-CZ" dirty="0" smtClean="0"/>
              <a:t>Revue um </a:t>
            </a:r>
            <a:r>
              <a:rPr lang="cs-CZ" dirty="0" err="1" smtClean="0"/>
              <a:t>Mitternacht</a:t>
            </a:r>
            <a:r>
              <a:rPr lang="cs-CZ" dirty="0" smtClean="0"/>
              <a:t>   ???   </a:t>
            </a:r>
            <a:r>
              <a:rPr lang="cs-CZ" dirty="0" err="1" smtClean="0"/>
              <a:t>Gottfried</a:t>
            </a:r>
            <a:r>
              <a:rPr lang="cs-CZ" dirty="0" smtClean="0"/>
              <a:t> </a:t>
            </a:r>
            <a:r>
              <a:rPr lang="cs-CZ" dirty="0" err="1" smtClean="0"/>
              <a:t>Kolditz</a:t>
            </a:r>
            <a:endParaRPr lang="cs-CZ" dirty="0" smtClean="0"/>
          </a:p>
          <a:p>
            <a:r>
              <a:rPr lang="cs-CZ" dirty="0" smtClean="0"/>
              <a:t> </a:t>
            </a:r>
          </a:p>
          <a:p>
            <a:r>
              <a:rPr lang="cs-CZ" dirty="0" smtClean="0"/>
              <a:t>1963:</a:t>
            </a:r>
          </a:p>
          <a:p>
            <a:r>
              <a:rPr lang="cs-CZ" dirty="0" smtClean="0"/>
              <a:t>Sedm statečných    3 118 309    USA</a:t>
            </a:r>
          </a:p>
          <a:p>
            <a:r>
              <a:rPr lang="cs-CZ" dirty="0" smtClean="0"/>
              <a:t>Byt    1 276 813      USA</a:t>
            </a:r>
            <a:br>
              <a:rPr lang="cs-CZ" dirty="0" smtClean="0"/>
            </a:br>
            <a:r>
              <a:rPr lang="cs-CZ" dirty="0" err="1" smtClean="0"/>
              <a:t>Glatzkopfbande</a:t>
            </a:r>
            <a:r>
              <a:rPr lang="cs-CZ" dirty="0" smtClean="0"/>
              <a:t>     1 284 535     Richard </a:t>
            </a:r>
            <a:r>
              <a:rPr lang="cs-CZ" dirty="0" err="1" smtClean="0"/>
              <a:t>Groschopp</a:t>
            </a:r>
            <a:endParaRPr lang="cs-CZ" dirty="0" smtClean="0"/>
          </a:p>
          <a:p>
            <a:r>
              <a:rPr lang="cs-CZ" dirty="0" err="1" smtClean="0"/>
              <a:t>For</a:t>
            </a:r>
            <a:r>
              <a:rPr lang="cs-CZ" dirty="0" smtClean="0"/>
              <a:t> </a:t>
            </a:r>
            <a:r>
              <a:rPr lang="cs-CZ" dirty="0" err="1" smtClean="0"/>
              <a:t>eyes</a:t>
            </a:r>
            <a:r>
              <a:rPr lang="cs-CZ" dirty="0" smtClean="0"/>
              <a:t> </a:t>
            </a:r>
            <a:r>
              <a:rPr lang="cs-CZ" dirty="0" err="1" smtClean="0"/>
              <a:t>only</a:t>
            </a:r>
            <a:r>
              <a:rPr lang="cs-CZ" dirty="0" smtClean="0"/>
              <a:t>     1 058 557      </a:t>
            </a:r>
            <a:r>
              <a:rPr lang="cs-CZ" dirty="0" err="1" smtClean="0"/>
              <a:t>Janos</a:t>
            </a:r>
            <a:r>
              <a:rPr lang="cs-CZ" dirty="0" smtClean="0"/>
              <a:t> </a:t>
            </a:r>
            <a:r>
              <a:rPr lang="cs-CZ" dirty="0" err="1" smtClean="0"/>
              <a:t>Veiczi</a:t>
            </a:r>
            <a:endParaRPr lang="cs-CZ" dirty="0" smtClean="0"/>
          </a:p>
          <a:p>
            <a:endParaRPr lang="cs-CZ"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sp>
        <p:nvSpPr>
          <p:cNvPr id="4" name="Zástupný symbol pro obsah 3"/>
          <p:cNvSpPr>
            <a:spLocks noGrp="1"/>
          </p:cNvSpPr>
          <p:nvPr>
            <p:ph sz="half" idx="2"/>
          </p:nvPr>
        </p:nvSpPr>
        <p:spPr/>
        <p:txBody>
          <a:bodyPr>
            <a:normAutofit fontScale="70000" lnSpcReduction="20000"/>
          </a:bodyPr>
          <a:lstStyle/>
          <a:p>
            <a:r>
              <a:rPr lang="cs-CZ" dirty="0" smtClean="0"/>
              <a:t>1964:</a:t>
            </a:r>
          </a:p>
          <a:p>
            <a:r>
              <a:rPr lang="cs-CZ" dirty="0" smtClean="0"/>
              <a:t>Der </a:t>
            </a:r>
            <a:r>
              <a:rPr lang="cs-CZ" dirty="0" err="1" smtClean="0"/>
              <a:t>geteilte</a:t>
            </a:r>
            <a:r>
              <a:rPr lang="cs-CZ" dirty="0" smtClean="0"/>
              <a:t> </a:t>
            </a:r>
            <a:r>
              <a:rPr lang="cs-CZ" dirty="0" err="1" smtClean="0"/>
              <a:t>Himmel</a:t>
            </a:r>
            <a:r>
              <a:rPr lang="cs-CZ" dirty="0" smtClean="0"/>
              <a:t>    ???     </a:t>
            </a:r>
            <a:r>
              <a:rPr lang="cs-CZ" dirty="0" err="1" smtClean="0"/>
              <a:t>Konrad</a:t>
            </a:r>
            <a:r>
              <a:rPr lang="cs-CZ" dirty="0" smtClean="0"/>
              <a:t> Wolf</a:t>
            </a:r>
          </a:p>
          <a:p>
            <a:r>
              <a:rPr lang="cs-CZ" dirty="0" err="1" smtClean="0"/>
              <a:t>Mir</a:t>
            </a:r>
            <a:r>
              <a:rPr lang="cs-CZ" dirty="0" smtClean="0"/>
              <a:t> nach, </a:t>
            </a:r>
            <a:r>
              <a:rPr lang="cs-CZ" dirty="0" err="1" smtClean="0"/>
              <a:t>Canaillen</a:t>
            </a:r>
            <a:r>
              <a:rPr lang="cs-CZ" dirty="0" smtClean="0"/>
              <a:t>     ???   </a:t>
            </a:r>
            <a:r>
              <a:rPr lang="cs-CZ" dirty="0" err="1" smtClean="0"/>
              <a:t>Ralf</a:t>
            </a:r>
            <a:r>
              <a:rPr lang="cs-CZ" dirty="0" smtClean="0"/>
              <a:t> </a:t>
            </a:r>
            <a:r>
              <a:rPr lang="cs-CZ" dirty="0" err="1" smtClean="0"/>
              <a:t>Kirsten</a:t>
            </a:r>
            <a:endParaRPr lang="cs-CZ" dirty="0" smtClean="0"/>
          </a:p>
          <a:p>
            <a:r>
              <a:rPr lang="cs-CZ" dirty="0" err="1" smtClean="0"/>
              <a:t>Geliebte</a:t>
            </a:r>
            <a:r>
              <a:rPr lang="cs-CZ" dirty="0" smtClean="0"/>
              <a:t> </a:t>
            </a:r>
            <a:r>
              <a:rPr lang="cs-CZ" dirty="0" err="1" smtClean="0"/>
              <a:t>weisse</a:t>
            </a:r>
            <a:r>
              <a:rPr lang="cs-CZ" dirty="0" smtClean="0"/>
              <a:t> </a:t>
            </a:r>
            <a:r>
              <a:rPr lang="cs-CZ" dirty="0" err="1" smtClean="0"/>
              <a:t>Maus</a:t>
            </a:r>
            <a:r>
              <a:rPr lang="cs-CZ" dirty="0" smtClean="0"/>
              <a:t>    ???   </a:t>
            </a:r>
            <a:r>
              <a:rPr lang="cs-CZ" dirty="0" err="1" smtClean="0"/>
              <a:t>Gottfried</a:t>
            </a:r>
            <a:r>
              <a:rPr lang="cs-CZ" dirty="0" smtClean="0"/>
              <a:t> </a:t>
            </a:r>
            <a:r>
              <a:rPr lang="cs-CZ" dirty="0" err="1" smtClean="0"/>
              <a:t>Kolditz</a:t>
            </a:r>
            <a:endParaRPr lang="cs-CZ" dirty="0" smtClean="0"/>
          </a:p>
          <a:p>
            <a:r>
              <a:rPr lang="cs-CZ" dirty="0" smtClean="0"/>
              <a:t> </a:t>
            </a:r>
          </a:p>
          <a:p>
            <a:r>
              <a:rPr lang="cs-CZ" dirty="0" smtClean="0"/>
              <a:t>1965:</a:t>
            </a:r>
          </a:p>
          <a:p>
            <a:r>
              <a:rPr lang="cs-CZ" dirty="0" err="1" smtClean="0"/>
              <a:t>Solange</a:t>
            </a:r>
            <a:r>
              <a:rPr lang="cs-CZ" dirty="0" smtClean="0"/>
              <a:t> </a:t>
            </a:r>
            <a:r>
              <a:rPr lang="cs-CZ" dirty="0" err="1" smtClean="0"/>
              <a:t>Leben</a:t>
            </a:r>
            <a:r>
              <a:rPr lang="cs-CZ" dirty="0" smtClean="0"/>
              <a:t> in </a:t>
            </a:r>
            <a:r>
              <a:rPr lang="cs-CZ" dirty="0" err="1" smtClean="0"/>
              <a:t>mir</a:t>
            </a:r>
            <a:r>
              <a:rPr lang="cs-CZ" dirty="0" smtClean="0"/>
              <a:t> </a:t>
            </a:r>
            <a:r>
              <a:rPr lang="cs-CZ" dirty="0" err="1" smtClean="0"/>
              <a:t>ist</a:t>
            </a:r>
            <a:r>
              <a:rPr lang="cs-CZ" dirty="0" smtClean="0"/>
              <a:t>   (životopisný – Karl </a:t>
            </a:r>
            <a:r>
              <a:rPr lang="cs-CZ" dirty="0" err="1" smtClean="0"/>
              <a:t>Liebknecht</a:t>
            </a:r>
            <a:r>
              <a:rPr lang="cs-CZ" dirty="0" smtClean="0"/>
              <a:t>)  2 728 000   </a:t>
            </a:r>
            <a:r>
              <a:rPr lang="cs-CZ" dirty="0" err="1" smtClean="0"/>
              <a:t>Günter</a:t>
            </a:r>
            <a:r>
              <a:rPr lang="cs-CZ" dirty="0" smtClean="0"/>
              <a:t> </a:t>
            </a:r>
            <a:r>
              <a:rPr lang="cs-CZ" dirty="0" err="1" smtClean="0"/>
              <a:t>Reisch</a:t>
            </a:r>
            <a:endParaRPr lang="cs-CZ" dirty="0" smtClean="0"/>
          </a:p>
          <a:p>
            <a:r>
              <a:rPr lang="cs-CZ" dirty="0" smtClean="0"/>
              <a:t>Die </a:t>
            </a:r>
            <a:r>
              <a:rPr lang="cs-CZ" dirty="0" err="1" smtClean="0"/>
              <a:t>Abenteuer</a:t>
            </a:r>
            <a:r>
              <a:rPr lang="cs-CZ" dirty="0" smtClean="0"/>
              <a:t> des Werner Holt   (antifašistický film) 2 364 000   Joachim </a:t>
            </a:r>
            <a:r>
              <a:rPr lang="cs-CZ" dirty="0" err="1" smtClean="0"/>
              <a:t>Kunert</a:t>
            </a:r>
            <a:endParaRPr lang="cs-CZ" dirty="0" smtClean="0"/>
          </a:p>
          <a:p>
            <a:r>
              <a:rPr lang="cs-CZ" dirty="0" smtClean="0"/>
              <a:t>Der </a:t>
            </a:r>
            <a:r>
              <a:rPr lang="cs-CZ" dirty="0" err="1" smtClean="0"/>
              <a:t>Reserveheld</a:t>
            </a:r>
            <a:r>
              <a:rPr lang="cs-CZ" dirty="0" smtClean="0"/>
              <a:t>   1 469 000   Wolfgang </a:t>
            </a:r>
            <a:r>
              <a:rPr lang="cs-CZ" dirty="0" err="1" smtClean="0"/>
              <a:t>Luderer</a:t>
            </a:r>
            <a:endParaRPr lang="cs-CZ" dirty="0" smtClean="0"/>
          </a:p>
          <a:p>
            <a:endParaRPr lang="cs-CZ" dirty="0"/>
          </a:p>
        </p:txBody>
      </p:sp>
      <p:sp>
        <p:nvSpPr>
          <p:cNvPr id="5" name="Zástupný symbol pro text 4"/>
          <p:cNvSpPr>
            <a:spLocks noGrp="1"/>
          </p:cNvSpPr>
          <p:nvPr>
            <p:ph type="body" sz="quarter" idx="3"/>
          </p:nvPr>
        </p:nvSpPr>
        <p:spPr/>
        <p:txBody>
          <a:bodyPr/>
          <a:lstStyle/>
          <a:p>
            <a:endParaRPr lang="cs-CZ"/>
          </a:p>
        </p:txBody>
      </p:sp>
      <p:sp>
        <p:nvSpPr>
          <p:cNvPr id="6" name="Zástupný symbol pro obsah 5"/>
          <p:cNvSpPr>
            <a:spLocks noGrp="1"/>
          </p:cNvSpPr>
          <p:nvPr>
            <p:ph sz="quarter" idx="4"/>
          </p:nvPr>
        </p:nvSpPr>
        <p:spPr/>
        <p:txBody>
          <a:bodyPr>
            <a:normAutofit fontScale="85000" lnSpcReduction="20000"/>
          </a:bodyPr>
          <a:lstStyle/>
          <a:p>
            <a:r>
              <a:rPr lang="cs-CZ" dirty="0" smtClean="0"/>
              <a:t>1966:</a:t>
            </a:r>
          </a:p>
          <a:p>
            <a:r>
              <a:rPr lang="cs-CZ" dirty="0" smtClean="0"/>
              <a:t>Die </a:t>
            </a:r>
            <a:r>
              <a:rPr lang="cs-CZ" dirty="0" err="1" smtClean="0"/>
              <a:t>Söhne</a:t>
            </a:r>
            <a:r>
              <a:rPr lang="cs-CZ" dirty="0" smtClean="0"/>
              <a:t> der </a:t>
            </a:r>
            <a:r>
              <a:rPr lang="cs-CZ" dirty="0" err="1" smtClean="0"/>
              <a:t>grossen</a:t>
            </a:r>
            <a:r>
              <a:rPr lang="cs-CZ" dirty="0" smtClean="0"/>
              <a:t> </a:t>
            </a:r>
            <a:r>
              <a:rPr lang="cs-CZ" dirty="0" err="1" smtClean="0"/>
              <a:t>Bärin</a:t>
            </a:r>
            <a:r>
              <a:rPr lang="cs-CZ" dirty="0" smtClean="0"/>
              <a:t>    4 870 000   Josef Mach</a:t>
            </a:r>
          </a:p>
          <a:p>
            <a:r>
              <a:rPr lang="cs-CZ" dirty="0" err="1" smtClean="0"/>
              <a:t>Reise</a:t>
            </a:r>
            <a:r>
              <a:rPr lang="cs-CZ" dirty="0" smtClean="0"/>
              <a:t> </a:t>
            </a:r>
            <a:r>
              <a:rPr lang="cs-CZ" dirty="0" err="1" smtClean="0"/>
              <a:t>ins</a:t>
            </a:r>
            <a:r>
              <a:rPr lang="cs-CZ" dirty="0" smtClean="0"/>
              <a:t> </a:t>
            </a:r>
            <a:r>
              <a:rPr lang="cs-CZ" dirty="0" err="1" smtClean="0"/>
              <a:t>Ehebett</a:t>
            </a:r>
            <a:r>
              <a:rPr lang="cs-CZ" dirty="0" smtClean="0"/>
              <a:t>    1 799 000    Joachim </a:t>
            </a:r>
            <a:r>
              <a:rPr lang="cs-CZ" dirty="0" err="1" smtClean="0"/>
              <a:t>Hasler</a:t>
            </a:r>
            <a:endParaRPr lang="cs-CZ" dirty="0" smtClean="0"/>
          </a:p>
          <a:p>
            <a:r>
              <a:rPr lang="cs-CZ" dirty="0" smtClean="0"/>
              <a:t>Schwarze </a:t>
            </a:r>
            <a:r>
              <a:rPr lang="cs-CZ" dirty="0" err="1" smtClean="0"/>
              <a:t>Panther</a:t>
            </a:r>
            <a:r>
              <a:rPr lang="cs-CZ" dirty="0" smtClean="0"/>
              <a:t>     927 000   Josef Mach</a:t>
            </a:r>
          </a:p>
          <a:p>
            <a:r>
              <a:rPr lang="cs-CZ" dirty="0" smtClean="0"/>
              <a:t> </a:t>
            </a:r>
          </a:p>
          <a:p>
            <a:r>
              <a:rPr lang="cs-CZ" dirty="0" smtClean="0"/>
              <a:t>1967:</a:t>
            </a:r>
          </a:p>
          <a:p>
            <a:r>
              <a:rPr lang="cs-CZ" dirty="0" err="1" smtClean="0"/>
              <a:t>Chingachgook</a:t>
            </a:r>
            <a:r>
              <a:rPr lang="cs-CZ" dirty="0" smtClean="0"/>
              <a:t>, </a:t>
            </a:r>
            <a:r>
              <a:rPr lang="cs-CZ" dirty="0" err="1" smtClean="0"/>
              <a:t>die</a:t>
            </a:r>
            <a:r>
              <a:rPr lang="cs-CZ" dirty="0" smtClean="0"/>
              <a:t> </a:t>
            </a:r>
            <a:r>
              <a:rPr lang="cs-CZ" dirty="0" err="1" smtClean="0"/>
              <a:t>grosse</a:t>
            </a:r>
            <a:r>
              <a:rPr lang="cs-CZ" dirty="0" smtClean="0"/>
              <a:t> </a:t>
            </a:r>
            <a:r>
              <a:rPr lang="cs-CZ" dirty="0" err="1" smtClean="0"/>
              <a:t>Schlange</a:t>
            </a:r>
            <a:r>
              <a:rPr lang="cs-CZ" dirty="0" smtClean="0"/>
              <a:t>    2 877 000    Richard </a:t>
            </a:r>
            <a:r>
              <a:rPr lang="cs-CZ" dirty="0" err="1" smtClean="0"/>
              <a:t>Groschopp</a:t>
            </a:r>
            <a:endParaRPr lang="cs-CZ" dirty="0" smtClean="0"/>
          </a:p>
          <a:p>
            <a:r>
              <a:rPr lang="cs-CZ" dirty="0" smtClean="0"/>
              <a:t>Die </a:t>
            </a:r>
            <a:r>
              <a:rPr lang="cs-CZ" dirty="0" err="1" smtClean="0"/>
              <a:t>Fahne</a:t>
            </a:r>
            <a:r>
              <a:rPr lang="cs-CZ" dirty="0" smtClean="0"/>
              <a:t> </a:t>
            </a:r>
            <a:r>
              <a:rPr lang="cs-CZ" dirty="0" err="1" smtClean="0"/>
              <a:t>von</a:t>
            </a:r>
            <a:r>
              <a:rPr lang="cs-CZ" dirty="0" smtClean="0"/>
              <a:t> </a:t>
            </a:r>
            <a:r>
              <a:rPr lang="cs-CZ" dirty="0" err="1" smtClean="0"/>
              <a:t>Kriwoi</a:t>
            </a:r>
            <a:r>
              <a:rPr lang="cs-CZ" dirty="0" smtClean="0"/>
              <a:t> </a:t>
            </a:r>
            <a:r>
              <a:rPr lang="cs-CZ" dirty="0" err="1" smtClean="0"/>
              <a:t>Rog</a:t>
            </a:r>
            <a:r>
              <a:rPr lang="cs-CZ" dirty="0" smtClean="0"/>
              <a:t>    2 772 000    Kurt </a:t>
            </a:r>
            <a:r>
              <a:rPr lang="cs-CZ" dirty="0" err="1" smtClean="0"/>
              <a:t>Maetzig</a:t>
            </a:r>
            <a:endParaRPr lang="cs-CZ" dirty="0" smtClean="0"/>
          </a:p>
          <a:p>
            <a:endParaRPr lang="cs-CZ"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sp>
        <p:nvSpPr>
          <p:cNvPr id="4" name="Zástupný symbol pro obsah 3"/>
          <p:cNvSpPr>
            <a:spLocks noGrp="1"/>
          </p:cNvSpPr>
          <p:nvPr>
            <p:ph sz="half" idx="2"/>
          </p:nvPr>
        </p:nvSpPr>
        <p:spPr/>
        <p:txBody>
          <a:bodyPr>
            <a:normAutofit fontScale="70000" lnSpcReduction="20000"/>
          </a:bodyPr>
          <a:lstStyle/>
          <a:p>
            <a:r>
              <a:rPr lang="cs-CZ" dirty="0" smtClean="0"/>
              <a:t>1968:</a:t>
            </a:r>
          </a:p>
          <a:p>
            <a:r>
              <a:rPr lang="cs-CZ" dirty="0" err="1" smtClean="0"/>
              <a:t>Spur</a:t>
            </a:r>
            <a:r>
              <a:rPr lang="cs-CZ" dirty="0" smtClean="0"/>
              <a:t> des </a:t>
            </a:r>
            <a:r>
              <a:rPr lang="cs-CZ" dirty="0" err="1" smtClean="0"/>
              <a:t>Falken</a:t>
            </a:r>
            <a:r>
              <a:rPr lang="cs-CZ" dirty="0" smtClean="0"/>
              <a:t>    3 201 000   </a:t>
            </a:r>
            <a:r>
              <a:rPr lang="cs-CZ" dirty="0" err="1" smtClean="0"/>
              <a:t>Gottfried</a:t>
            </a:r>
            <a:r>
              <a:rPr lang="cs-CZ" dirty="0" smtClean="0"/>
              <a:t> </a:t>
            </a:r>
            <a:r>
              <a:rPr lang="cs-CZ" dirty="0" err="1" smtClean="0"/>
              <a:t>Kolditz</a:t>
            </a:r>
            <a:r>
              <a:rPr lang="cs-CZ" dirty="0" smtClean="0"/>
              <a:t>  </a:t>
            </a:r>
          </a:p>
          <a:p>
            <a:r>
              <a:rPr lang="cs-CZ" dirty="0" err="1" smtClean="0"/>
              <a:t>Ich</a:t>
            </a:r>
            <a:r>
              <a:rPr lang="cs-CZ" dirty="0" smtClean="0"/>
              <a:t> </a:t>
            </a:r>
            <a:r>
              <a:rPr lang="cs-CZ" dirty="0" err="1" smtClean="0"/>
              <a:t>war</a:t>
            </a:r>
            <a:r>
              <a:rPr lang="cs-CZ" dirty="0" smtClean="0"/>
              <a:t> </a:t>
            </a:r>
            <a:r>
              <a:rPr lang="cs-CZ" dirty="0" err="1" smtClean="0"/>
              <a:t>neunzehn</a:t>
            </a:r>
            <a:r>
              <a:rPr lang="cs-CZ" dirty="0" smtClean="0"/>
              <a:t>   2 509 000   </a:t>
            </a:r>
            <a:r>
              <a:rPr lang="cs-CZ" dirty="0" err="1" smtClean="0"/>
              <a:t>Konrad</a:t>
            </a:r>
            <a:r>
              <a:rPr lang="cs-CZ" dirty="0" smtClean="0"/>
              <a:t> Wolf</a:t>
            </a:r>
          </a:p>
          <a:p>
            <a:r>
              <a:rPr lang="cs-CZ" dirty="0" smtClean="0"/>
              <a:t>Die Toten </a:t>
            </a:r>
            <a:r>
              <a:rPr lang="cs-CZ" dirty="0" err="1" smtClean="0"/>
              <a:t>bleiben</a:t>
            </a:r>
            <a:r>
              <a:rPr lang="cs-CZ" dirty="0" smtClean="0"/>
              <a:t> </a:t>
            </a:r>
            <a:r>
              <a:rPr lang="cs-CZ" dirty="0" err="1" smtClean="0"/>
              <a:t>jung</a:t>
            </a:r>
            <a:r>
              <a:rPr lang="cs-CZ" dirty="0" smtClean="0"/>
              <a:t>    2 169 999   Joachim </a:t>
            </a:r>
            <a:r>
              <a:rPr lang="cs-CZ" dirty="0" err="1" smtClean="0"/>
              <a:t>Kunert</a:t>
            </a:r>
            <a:endParaRPr lang="cs-CZ" dirty="0" smtClean="0"/>
          </a:p>
          <a:p>
            <a:r>
              <a:rPr lang="cs-CZ" dirty="0" err="1" smtClean="0"/>
              <a:t>Heisser</a:t>
            </a:r>
            <a:r>
              <a:rPr lang="cs-CZ" dirty="0" smtClean="0"/>
              <a:t> Sommer    1 971 000    Joachim </a:t>
            </a:r>
            <a:r>
              <a:rPr lang="cs-CZ" dirty="0" err="1" smtClean="0"/>
              <a:t>Hasler</a:t>
            </a:r>
            <a:endParaRPr lang="cs-CZ" dirty="0" smtClean="0"/>
          </a:p>
          <a:p>
            <a:r>
              <a:rPr lang="cs-CZ" dirty="0" smtClean="0"/>
              <a:t> </a:t>
            </a:r>
          </a:p>
          <a:p>
            <a:r>
              <a:rPr lang="cs-CZ" dirty="0" smtClean="0"/>
              <a:t> </a:t>
            </a:r>
          </a:p>
          <a:p>
            <a:r>
              <a:rPr lang="cs-CZ" dirty="0" smtClean="0"/>
              <a:t>1969:</a:t>
            </a:r>
          </a:p>
          <a:p>
            <a:r>
              <a:rPr lang="cs-CZ" dirty="0" smtClean="0"/>
              <a:t>Weisse </a:t>
            </a:r>
            <a:r>
              <a:rPr lang="cs-CZ" dirty="0" err="1" smtClean="0"/>
              <a:t>Wölfe</a:t>
            </a:r>
            <a:r>
              <a:rPr lang="cs-CZ" dirty="0" smtClean="0"/>
              <a:t>    2 804 000   </a:t>
            </a:r>
            <a:r>
              <a:rPr lang="cs-CZ" dirty="0" err="1" smtClean="0"/>
              <a:t>Konrad</a:t>
            </a:r>
            <a:r>
              <a:rPr lang="cs-CZ" dirty="0" smtClean="0"/>
              <a:t> </a:t>
            </a:r>
            <a:r>
              <a:rPr lang="cs-CZ" dirty="0" err="1" smtClean="0"/>
              <a:t>Petzold</a:t>
            </a:r>
            <a:endParaRPr lang="cs-CZ" dirty="0" smtClean="0"/>
          </a:p>
          <a:p>
            <a:r>
              <a:rPr lang="cs-CZ" dirty="0" err="1" smtClean="0"/>
              <a:t>Zeit</a:t>
            </a:r>
            <a:r>
              <a:rPr lang="cs-CZ" dirty="0" smtClean="0"/>
              <a:t> </a:t>
            </a:r>
            <a:r>
              <a:rPr lang="cs-CZ" dirty="0" err="1" smtClean="0"/>
              <a:t>zi</a:t>
            </a:r>
            <a:r>
              <a:rPr lang="cs-CZ" dirty="0" smtClean="0"/>
              <a:t> </a:t>
            </a:r>
            <a:r>
              <a:rPr lang="cs-CZ" dirty="0" err="1" smtClean="0"/>
              <a:t>leben</a:t>
            </a:r>
            <a:r>
              <a:rPr lang="cs-CZ" dirty="0" smtClean="0"/>
              <a:t>   2 110 000   </a:t>
            </a:r>
            <a:r>
              <a:rPr lang="cs-CZ" dirty="0" err="1" smtClean="0"/>
              <a:t>Horst</a:t>
            </a:r>
            <a:r>
              <a:rPr lang="cs-CZ" dirty="0" smtClean="0"/>
              <a:t> </a:t>
            </a:r>
            <a:r>
              <a:rPr lang="cs-CZ" dirty="0" err="1" smtClean="0"/>
              <a:t>Seeman</a:t>
            </a:r>
            <a:endParaRPr lang="cs-CZ" dirty="0" smtClean="0"/>
          </a:p>
          <a:p>
            <a:endParaRPr lang="cs-CZ" dirty="0"/>
          </a:p>
        </p:txBody>
      </p:sp>
      <p:sp>
        <p:nvSpPr>
          <p:cNvPr id="5" name="Zástupný symbol pro text 4"/>
          <p:cNvSpPr>
            <a:spLocks noGrp="1"/>
          </p:cNvSpPr>
          <p:nvPr>
            <p:ph type="body" sz="quarter" idx="3"/>
          </p:nvPr>
        </p:nvSpPr>
        <p:spPr/>
        <p:txBody>
          <a:bodyPr/>
          <a:lstStyle/>
          <a:p>
            <a:endParaRPr lang="cs-CZ"/>
          </a:p>
        </p:txBody>
      </p:sp>
      <p:sp>
        <p:nvSpPr>
          <p:cNvPr id="6" name="Zástupný symbol pro obsah 5"/>
          <p:cNvSpPr>
            <a:spLocks noGrp="1"/>
          </p:cNvSpPr>
          <p:nvPr>
            <p:ph sz="quarter" idx="4"/>
          </p:nvPr>
        </p:nvSpPr>
        <p:spPr/>
        <p:txBody>
          <a:bodyPr/>
          <a:lstStyle/>
          <a:p>
            <a:r>
              <a:rPr lang="cs-CZ" dirty="0" smtClean="0"/>
              <a:t>1970:</a:t>
            </a:r>
          </a:p>
          <a:p>
            <a:r>
              <a:rPr lang="cs-CZ" dirty="0" err="1" smtClean="0"/>
              <a:t>Unterwegs</a:t>
            </a:r>
            <a:r>
              <a:rPr lang="cs-CZ" dirty="0" smtClean="0"/>
              <a:t> </a:t>
            </a:r>
            <a:r>
              <a:rPr lang="cs-CZ" dirty="0" err="1" smtClean="0"/>
              <a:t>zu</a:t>
            </a:r>
            <a:r>
              <a:rPr lang="cs-CZ" dirty="0" smtClean="0"/>
              <a:t> Lenin     2 599 999 </a:t>
            </a:r>
            <a:r>
              <a:rPr lang="cs-CZ" dirty="0" err="1" smtClean="0"/>
              <a:t>Günter</a:t>
            </a:r>
            <a:r>
              <a:rPr lang="cs-CZ" dirty="0" smtClean="0"/>
              <a:t> </a:t>
            </a:r>
            <a:r>
              <a:rPr lang="cs-CZ" dirty="0" err="1" smtClean="0"/>
              <a:t>Reisch</a:t>
            </a:r>
            <a:endParaRPr lang="cs-CZ" dirty="0" smtClean="0"/>
          </a:p>
          <a:p>
            <a:r>
              <a:rPr lang="cs-CZ" dirty="0" err="1" smtClean="0"/>
              <a:t>Tödlicher</a:t>
            </a:r>
            <a:r>
              <a:rPr lang="cs-CZ" dirty="0" smtClean="0"/>
              <a:t> </a:t>
            </a:r>
            <a:r>
              <a:rPr lang="cs-CZ" dirty="0" err="1" smtClean="0"/>
              <a:t>Irrtum</a:t>
            </a:r>
            <a:r>
              <a:rPr lang="cs-CZ" dirty="0" smtClean="0"/>
              <a:t>   (Smrtelný omyl, indiánka)   2 339 000    </a:t>
            </a:r>
            <a:r>
              <a:rPr lang="cs-CZ" dirty="0" err="1" smtClean="0"/>
              <a:t>Konrad</a:t>
            </a:r>
            <a:r>
              <a:rPr lang="cs-CZ" dirty="0" smtClean="0"/>
              <a:t> </a:t>
            </a:r>
            <a:r>
              <a:rPr lang="cs-CZ" dirty="0" err="1" smtClean="0"/>
              <a:t>Petzold</a:t>
            </a:r>
            <a:r>
              <a:rPr lang="cs-CZ" dirty="0" smtClean="0"/>
              <a:t> </a:t>
            </a:r>
          </a:p>
          <a:p>
            <a:endParaRPr lang="cs-CZ"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
            </a:r>
            <a:br>
              <a:rPr lang="cs-CZ" dirty="0" smtClean="0"/>
            </a:br>
            <a:r>
              <a:rPr lang="cs-CZ" dirty="0" smtClean="0"/>
              <a:t>Souhrnné údaje přibližně k roku 1960:</a:t>
            </a:r>
            <a:br>
              <a:rPr lang="cs-CZ" dirty="0" smtClean="0"/>
            </a:br>
            <a:endParaRPr lang="cs-CZ" dirty="0"/>
          </a:p>
        </p:txBody>
      </p:sp>
      <p:sp>
        <p:nvSpPr>
          <p:cNvPr id="3" name="Zástupný symbol pro text 2"/>
          <p:cNvSpPr>
            <a:spLocks noGrp="1"/>
          </p:cNvSpPr>
          <p:nvPr>
            <p:ph type="body" idx="1"/>
          </p:nvPr>
        </p:nvSpPr>
        <p:spPr/>
        <p:txBody>
          <a:bodyPr/>
          <a:lstStyle/>
          <a:p>
            <a:endParaRPr lang="cs-CZ"/>
          </a:p>
        </p:txBody>
      </p:sp>
      <p:sp>
        <p:nvSpPr>
          <p:cNvPr id="4" name="Zástupný symbol pro obsah 3"/>
          <p:cNvSpPr>
            <a:spLocks noGrp="1"/>
          </p:cNvSpPr>
          <p:nvPr>
            <p:ph sz="half" idx="2"/>
          </p:nvPr>
        </p:nvSpPr>
        <p:spPr/>
        <p:txBody>
          <a:bodyPr>
            <a:normAutofit fontScale="77500" lnSpcReduction="20000"/>
          </a:bodyPr>
          <a:lstStyle/>
          <a:p>
            <a:r>
              <a:rPr lang="cs-CZ" dirty="0" smtClean="0"/>
              <a:t>Ernst </a:t>
            </a:r>
            <a:r>
              <a:rPr lang="cs-CZ" dirty="0" err="1" smtClean="0"/>
              <a:t>Thälmann</a:t>
            </a:r>
            <a:r>
              <a:rPr lang="cs-CZ" dirty="0" smtClean="0"/>
              <a:t> - </a:t>
            </a:r>
            <a:r>
              <a:rPr lang="cs-CZ" dirty="0" err="1" smtClean="0"/>
              <a:t>Führer</a:t>
            </a:r>
            <a:r>
              <a:rPr lang="cs-CZ" dirty="0" smtClean="0"/>
              <a:t> </a:t>
            </a:r>
            <a:r>
              <a:rPr lang="cs-CZ" dirty="0" err="1" smtClean="0"/>
              <a:t>seiner</a:t>
            </a:r>
            <a:r>
              <a:rPr lang="cs-CZ" dirty="0" smtClean="0"/>
              <a:t> </a:t>
            </a:r>
            <a:r>
              <a:rPr lang="cs-CZ" dirty="0" err="1" smtClean="0"/>
              <a:t>Klasse</a:t>
            </a:r>
            <a:r>
              <a:rPr lang="cs-CZ" dirty="0" smtClean="0"/>
              <a:t>   7 902 000</a:t>
            </a:r>
          </a:p>
          <a:p>
            <a:r>
              <a:rPr lang="cs-CZ" dirty="0" smtClean="0"/>
              <a:t>Der </a:t>
            </a:r>
            <a:r>
              <a:rPr lang="cs-CZ" dirty="0" err="1" smtClean="0"/>
              <a:t>Kahn</a:t>
            </a:r>
            <a:r>
              <a:rPr lang="cs-CZ" dirty="0" smtClean="0"/>
              <a:t> der </a:t>
            </a:r>
            <a:r>
              <a:rPr lang="cs-CZ" dirty="0" err="1" smtClean="0"/>
              <a:t>fröhlichen</a:t>
            </a:r>
            <a:r>
              <a:rPr lang="cs-CZ" dirty="0" smtClean="0"/>
              <a:t> </a:t>
            </a:r>
            <a:r>
              <a:rPr lang="cs-CZ" dirty="0" err="1" smtClean="0"/>
              <a:t>Leute</a:t>
            </a:r>
            <a:r>
              <a:rPr lang="cs-CZ" dirty="0" smtClean="0"/>
              <a:t>   7 900 000</a:t>
            </a:r>
          </a:p>
          <a:p>
            <a:r>
              <a:rPr lang="cs-CZ" dirty="0" smtClean="0"/>
              <a:t> Ernst </a:t>
            </a:r>
            <a:r>
              <a:rPr lang="cs-CZ" dirty="0" err="1" smtClean="0"/>
              <a:t>Thälmann</a:t>
            </a:r>
            <a:r>
              <a:rPr lang="cs-CZ" dirty="0" smtClean="0"/>
              <a:t> - </a:t>
            </a:r>
            <a:r>
              <a:rPr lang="cs-CZ" dirty="0" err="1" smtClean="0"/>
              <a:t>Sohn</a:t>
            </a:r>
            <a:r>
              <a:rPr lang="cs-CZ" dirty="0" smtClean="0"/>
              <a:t> </a:t>
            </a:r>
            <a:r>
              <a:rPr lang="cs-CZ" dirty="0" err="1" smtClean="0"/>
              <a:t>seiner</a:t>
            </a:r>
            <a:r>
              <a:rPr lang="cs-CZ" dirty="0" smtClean="0"/>
              <a:t> </a:t>
            </a:r>
            <a:r>
              <a:rPr lang="cs-CZ" dirty="0" err="1" smtClean="0"/>
              <a:t>Klasse</a:t>
            </a:r>
            <a:r>
              <a:rPr lang="cs-CZ" dirty="0" smtClean="0"/>
              <a:t>      7 682 000</a:t>
            </a:r>
          </a:p>
          <a:p>
            <a:r>
              <a:rPr lang="cs-CZ" dirty="0" err="1" smtClean="0"/>
              <a:t>Das</a:t>
            </a:r>
            <a:r>
              <a:rPr lang="cs-CZ" dirty="0" smtClean="0"/>
              <a:t> Kalte </a:t>
            </a:r>
            <a:r>
              <a:rPr lang="cs-CZ" dirty="0" err="1" smtClean="0"/>
              <a:t>Herz</a:t>
            </a:r>
            <a:r>
              <a:rPr lang="cs-CZ" dirty="0" smtClean="0"/>
              <a:t>     6 700 000</a:t>
            </a:r>
          </a:p>
          <a:p>
            <a:r>
              <a:rPr lang="cs-CZ" dirty="0" err="1" smtClean="0"/>
              <a:t>Carola</a:t>
            </a:r>
            <a:r>
              <a:rPr lang="cs-CZ" dirty="0" smtClean="0"/>
              <a:t> </a:t>
            </a:r>
            <a:r>
              <a:rPr lang="cs-CZ" dirty="0" err="1" smtClean="0"/>
              <a:t>Lamberti</a:t>
            </a:r>
            <a:r>
              <a:rPr lang="cs-CZ" dirty="0" smtClean="0"/>
              <a:t>   6 300 000</a:t>
            </a:r>
          </a:p>
          <a:p>
            <a:r>
              <a:rPr lang="cs-CZ" dirty="0" err="1" smtClean="0"/>
              <a:t>Affäre</a:t>
            </a:r>
            <a:r>
              <a:rPr lang="cs-CZ" dirty="0" smtClean="0"/>
              <a:t> Blum    5 500 000</a:t>
            </a:r>
          </a:p>
          <a:p>
            <a:r>
              <a:rPr lang="cs-CZ" dirty="0" err="1" smtClean="0"/>
              <a:t>Meine</a:t>
            </a:r>
            <a:r>
              <a:rPr lang="cs-CZ" dirty="0" smtClean="0"/>
              <a:t> </a:t>
            </a:r>
            <a:r>
              <a:rPr lang="cs-CZ" dirty="0" err="1" smtClean="0"/>
              <a:t>Frau</a:t>
            </a:r>
            <a:r>
              <a:rPr lang="cs-CZ" dirty="0" smtClean="0"/>
              <a:t> </a:t>
            </a:r>
            <a:r>
              <a:rPr lang="cs-CZ" dirty="0" err="1" smtClean="0"/>
              <a:t>Macht</a:t>
            </a:r>
            <a:r>
              <a:rPr lang="cs-CZ" dirty="0" smtClean="0"/>
              <a:t> Musik   5 400 000</a:t>
            </a:r>
          </a:p>
          <a:p>
            <a:r>
              <a:rPr lang="cs-CZ" dirty="0" smtClean="0"/>
              <a:t>Der </a:t>
            </a:r>
            <a:r>
              <a:rPr lang="cs-CZ" dirty="0" err="1" smtClean="0"/>
              <a:t>Ochse</a:t>
            </a:r>
            <a:r>
              <a:rPr lang="cs-CZ" dirty="0" smtClean="0"/>
              <a:t> </a:t>
            </a:r>
            <a:r>
              <a:rPr lang="cs-CZ" dirty="0" err="1" smtClean="0"/>
              <a:t>von</a:t>
            </a:r>
            <a:r>
              <a:rPr lang="cs-CZ" dirty="0" smtClean="0"/>
              <a:t> </a:t>
            </a:r>
            <a:r>
              <a:rPr lang="cs-CZ" dirty="0" err="1" smtClean="0"/>
              <a:t>Kulm</a:t>
            </a:r>
            <a:r>
              <a:rPr lang="cs-CZ" dirty="0" smtClean="0"/>
              <a:t>    5 000 </a:t>
            </a:r>
            <a:r>
              <a:rPr lang="cs-CZ" dirty="0" err="1" smtClean="0"/>
              <a:t>000</a:t>
            </a:r>
            <a:endParaRPr lang="cs-CZ" dirty="0" smtClean="0"/>
          </a:p>
          <a:p>
            <a:r>
              <a:rPr lang="cs-CZ" dirty="0" smtClean="0"/>
              <a:t>Trosečník z otrokářské lodi  SSSR   5 000 </a:t>
            </a:r>
            <a:r>
              <a:rPr lang="cs-CZ" dirty="0" err="1" smtClean="0"/>
              <a:t>000</a:t>
            </a:r>
            <a:endParaRPr lang="cs-CZ" dirty="0" smtClean="0"/>
          </a:p>
          <a:p>
            <a:endParaRPr lang="cs-CZ" dirty="0"/>
          </a:p>
        </p:txBody>
      </p:sp>
      <p:sp>
        <p:nvSpPr>
          <p:cNvPr id="5" name="Zástupný symbol pro text 4"/>
          <p:cNvSpPr>
            <a:spLocks noGrp="1"/>
          </p:cNvSpPr>
          <p:nvPr>
            <p:ph type="body" sz="quarter" idx="3"/>
          </p:nvPr>
        </p:nvSpPr>
        <p:spPr/>
        <p:txBody>
          <a:bodyPr/>
          <a:lstStyle/>
          <a:p>
            <a:endParaRPr lang="cs-CZ"/>
          </a:p>
        </p:txBody>
      </p:sp>
      <p:sp>
        <p:nvSpPr>
          <p:cNvPr id="6" name="Zástupný symbol pro obsah 5"/>
          <p:cNvSpPr>
            <a:spLocks noGrp="1"/>
          </p:cNvSpPr>
          <p:nvPr>
            <p:ph sz="quarter" idx="4"/>
          </p:nvPr>
        </p:nvSpPr>
        <p:spPr/>
        <p:txBody>
          <a:bodyPr>
            <a:normAutofit fontScale="70000" lnSpcReduction="20000"/>
          </a:bodyPr>
          <a:lstStyle/>
          <a:p>
            <a:r>
              <a:rPr lang="cs-CZ" dirty="0" smtClean="0"/>
              <a:t>Dovolená s Andělem    ČSR    4 800 000</a:t>
            </a:r>
          </a:p>
          <a:p>
            <a:r>
              <a:rPr lang="cs-CZ" dirty="0" err="1" smtClean="0"/>
              <a:t>Das</a:t>
            </a:r>
            <a:r>
              <a:rPr lang="cs-CZ" dirty="0" smtClean="0"/>
              <a:t> </a:t>
            </a:r>
            <a:r>
              <a:rPr lang="cs-CZ" dirty="0" err="1" smtClean="0"/>
              <a:t>Fräulein</a:t>
            </a:r>
            <a:r>
              <a:rPr lang="cs-CZ" dirty="0" smtClean="0"/>
              <a:t> </a:t>
            </a:r>
            <a:r>
              <a:rPr lang="cs-CZ" dirty="0" err="1" smtClean="0"/>
              <a:t>von</a:t>
            </a:r>
            <a:r>
              <a:rPr lang="cs-CZ" dirty="0" smtClean="0"/>
              <a:t> </a:t>
            </a:r>
            <a:r>
              <a:rPr lang="cs-CZ" dirty="0" err="1" smtClean="0"/>
              <a:t>Scuderi</a:t>
            </a:r>
            <a:r>
              <a:rPr lang="cs-CZ" dirty="0" smtClean="0"/>
              <a:t>        4 600 000 </a:t>
            </a:r>
          </a:p>
          <a:p>
            <a:r>
              <a:rPr lang="cs-CZ" dirty="0" err="1" smtClean="0"/>
              <a:t>Unternehmen</a:t>
            </a:r>
            <a:r>
              <a:rPr lang="cs-CZ" dirty="0" smtClean="0"/>
              <a:t> </a:t>
            </a:r>
            <a:r>
              <a:rPr lang="cs-CZ" dirty="0" err="1" smtClean="0"/>
              <a:t>Teutonenschwert</a:t>
            </a:r>
            <a:r>
              <a:rPr lang="cs-CZ" dirty="0" smtClean="0"/>
              <a:t>    4 480 000   (Teutonský meč;  režie </a:t>
            </a:r>
            <a:r>
              <a:rPr lang="cs-CZ" dirty="0" err="1" smtClean="0"/>
              <a:t>Andrew</a:t>
            </a:r>
            <a:r>
              <a:rPr lang="cs-CZ" dirty="0" smtClean="0"/>
              <a:t> a </a:t>
            </a:r>
            <a:r>
              <a:rPr lang="cs-CZ" dirty="0" err="1" smtClean="0"/>
              <a:t>Annelie</a:t>
            </a:r>
            <a:r>
              <a:rPr lang="cs-CZ" dirty="0" smtClean="0"/>
              <a:t> </a:t>
            </a:r>
            <a:r>
              <a:rPr lang="cs-CZ" dirty="0" err="1" smtClean="0"/>
              <a:t>Thorndike</a:t>
            </a:r>
            <a:r>
              <a:rPr lang="cs-CZ" dirty="0" smtClean="0"/>
              <a:t>)</a:t>
            </a:r>
          </a:p>
          <a:p>
            <a:r>
              <a:rPr lang="cs-CZ" dirty="0" smtClean="0"/>
              <a:t>Osud člověka   SSSR    4 300 000</a:t>
            </a:r>
          </a:p>
          <a:p>
            <a:r>
              <a:rPr lang="cs-CZ" dirty="0" err="1" smtClean="0"/>
              <a:t>Du</a:t>
            </a:r>
            <a:r>
              <a:rPr lang="cs-CZ" dirty="0" smtClean="0"/>
              <a:t> </a:t>
            </a:r>
            <a:r>
              <a:rPr lang="cs-CZ" dirty="0" err="1" smtClean="0"/>
              <a:t>und</a:t>
            </a:r>
            <a:r>
              <a:rPr lang="cs-CZ" dirty="0" smtClean="0"/>
              <a:t> </a:t>
            </a:r>
            <a:r>
              <a:rPr lang="cs-CZ" dirty="0" err="1" smtClean="0"/>
              <a:t>mancher</a:t>
            </a:r>
            <a:r>
              <a:rPr lang="cs-CZ" dirty="0" smtClean="0"/>
              <a:t> </a:t>
            </a:r>
            <a:r>
              <a:rPr lang="cs-CZ" dirty="0" err="1" smtClean="0"/>
              <a:t>Kamerad</a:t>
            </a:r>
            <a:r>
              <a:rPr lang="cs-CZ" dirty="0" smtClean="0"/>
              <a:t>    4 013 000   (Už nikdy, kamarádi!; režie </a:t>
            </a:r>
            <a:r>
              <a:rPr lang="cs-CZ" dirty="0" err="1" smtClean="0"/>
              <a:t>Andrew</a:t>
            </a:r>
            <a:r>
              <a:rPr lang="cs-CZ" dirty="0" smtClean="0"/>
              <a:t> a </a:t>
            </a:r>
            <a:r>
              <a:rPr lang="cs-CZ" dirty="0" err="1" smtClean="0"/>
              <a:t>Annelie</a:t>
            </a:r>
            <a:r>
              <a:rPr lang="cs-CZ" dirty="0" smtClean="0"/>
              <a:t> </a:t>
            </a:r>
            <a:r>
              <a:rPr lang="cs-CZ" dirty="0" err="1" smtClean="0"/>
              <a:t>Thorndike</a:t>
            </a:r>
            <a:r>
              <a:rPr lang="cs-CZ" dirty="0" smtClean="0"/>
              <a:t>)</a:t>
            </a:r>
          </a:p>
          <a:p>
            <a:r>
              <a:rPr lang="cs-CZ" dirty="0" smtClean="0"/>
              <a:t>Tichý Don   (I-III) SSSR    3 867 000/díl</a:t>
            </a:r>
          </a:p>
          <a:p>
            <a:r>
              <a:rPr lang="cs-CZ" dirty="0" smtClean="0"/>
              <a:t>Othello   SSSR    3 800 000</a:t>
            </a:r>
          </a:p>
          <a:p>
            <a:r>
              <a:rPr lang="cs-CZ" dirty="0" smtClean="0"/>
              <a:t>Der </a:t>
            </a:r>
            <a:r>
              <a:rPr lang="cs-CZ" dirty="0" err="1" smtClean="0"/>
              <a:t>verurtailte</a:t>
            </a:r>
            <a:r>
              <a:rPr lang="cs-CZ" dirty="0" smtClean="0"/>
              <a:t> </a:t>
            </a:r>
            <a:r>
              <a:rPr lang="cs-CZ" dirty="0" err="1" smtClean="0"/>
              <a:t>Dorf</a:t>
            </a:r>
            <a:r>
              <a:rPr lang="cs-CZ" dirty="0" smtClean="0"/>
              <a:t>   3 772 000</a:t>
            </a:r>
          </a:p>
          <a:p>
            <a:r>
              <a:rPr lang="cs-CZ" dirty="0" err="1" smtClean="0"/>
              <a:t>Geheimakten</a:t>
            </a:r>
            <a:r>
              <a:rPr lang="cs-CZ" dirty="0" smtClean="0"/>
              <a:t> </a:t>
            </a:r>
            <a:r>
              <a:rPr lang="cs-CZ" dirty="0" err="1" smtClean="0"/>
              <a:t>Solvay</a:t>
            </a:r>
            <a:r>
              <a:rPr lang="cs-CZ" dirty="0" smtClean="0"/>
              <a:t>   3 600 000</a:t>
            </a:r>
          </a:p>
          <a:p>
            <a:r>
              <a:rPr lang="cs-CZ" dirty="0" err="1" smtClean="0"/>
              <a:t>Genesung</a:t>
            </a:r>
            <a:r>
              <a:rPr lang="cs-CZ" dirty="0" smtClean="0"/>
              <a:t>   3 600 000 </a:t>
            </a:r>
          </a:p>
          <a:p>
            <a:endParaRPr lang="cs-CZ"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POLSKO – pořadí podle tržeb</a:t>
            </a:r>
            <a:endParaRPr lang="cs-CZ" dirty="0"/>
          </a:p>
        </p:txBody>
      </p:sp>
      <p:sp>
        <p:nvSpPr>
          <p:cNvPr id="3" name="Zástupný symbol pro text 2"/>
          <p:cNvSpPr>
            <a:spLocks noGrp="1"/>
          </p:cNvSpPr>
          <p:nvPr>
            <p:ph type="body" idx="1"/>
          </p:nvPr>
        </p:nvSpPr>
        <p:spPr/>
        <p:txBody>
          <a:bodyPr/>
          <a:lstStyle/>
          <a:p>
            <a:endParaRPr lang="cs-CZ" dirty="0"/>
          </a:p>
        </p:txBody>
      </p:sp>
      <p:sp>
        <p:nvSpPr>
          <p:cNvPr id="4" name="Zástupný symbol pro obsah 3"/>
          <p:cNvSpPr>
            <a:spLocks noGrp="1"/>
          </p:cNvSpPr>
          <p:nvPr>
            <p:ph sz="half" idx="2"/>
          </p:nvPr>
        </p:nvSpPr>
        <p:spPr/>
        <p:txBody>
          <a:bodyPr/>
          <a:lstStyle/>
          <a:p>
            <a:r>
              <a:rPr lang="cs-CZ" dirty="0" smtClean="0"/>
              <a:t>sovětské filmy:</a:t>
            </a:r>
          </a:p>
          <a:p>
            <a:r>
              <a:rPr lang="cs-CZ" b="1" dirty="0" smtClean="0"/>
              <a:t>Jeřábi táhnou 15 323 000 </a:t>
            </a:r>
            <a:r>
              <a:rPr lang="cs-CZ" b="1" dirty="0" err="1" smtClean="0"/>
              <a:t>Zl</a:t>
            </a:r>
            <a:r>
              <a:rPr lang="cs-CZ" b="1" dirty="0" smtClean="0"/>
              <a:t>.  (celkově 4. místo)</a:t>
            </a:r>
          </a:p>
          <a:p>
            <a:endParaRPr lang="cs-CZ" b="1" dirty="0" smtClean="0"/>
          </a:p>
          <a:p>
            <a:r>
              <a:rPr lang="cs-CZ" dirty="0" smtClean="0"/>
              <a:t>tichý don I     11 462 000 </a:t>
            </a:r>
            <a:r>
              <a:rPr lang="cs-CZ" dirty="0" err="1" smtClean="0"/>
              <a:t>Zl</a:t>
            </a:r>
            <a:r>
              <a:rPr lang="cs-CZ" dirty="0" smtClean="0"/>
              <a:t>.</a:t>
            </a:r>
          </a:p>
          <a:p>
            <a:pPr>
              <a:buNone/>
            </a:pPr>
            <a:r>
              <a:rPr lang="cs-CZ" dirty="0" smtClean="0"/>
              <a:t>     (celkově 8. místo)</a:t>
            </a:r>
          </a:p>
          <a:p>
            <a:endParaRPr lang="cs-CZ" dirty="0" smtClean="0"/>
          </a:p>
          <a:p>
            <a:r>
              <a:rPr lang="cs-CZ" dirty="0" smtClean="0"/>
              <a:t>Tichá Don  II    10 032 000</a:t>
            </a:r>
          </a:p>
          <a:p>
            <a:r>
              <a:rPr lang="cs-CZ" dirty="0" smtClean="0"/>
              <a:t>Tichá Don III  7 166 000</a:t>
            </a:r>
          </a:p>
          <a:p>
            <a:endParaRPr lang="cs-CZ" dirty="0"/>
          </a:p>
        </p:txBody>
      </p:sp>
      <p:sp>
        <p:nvSpPr>
          <p:cNvPr id="5" name="Zástupný symbol pro text 4"/>
          <p:cNvSpPr>
            <a:spLocks noGrp="1"/>
          </p:cNvSpPr>
          <p:nvPr>
            <p:ph type="body" sz="quarter" idx="3"/>
          </p:nvPr>
        </p:nvSpPr>
        <p:spPr/>
        <p:txBody>
          <a:bodyPr/>
          <a:lstStyle/>
          <a:p>
            <a:endParaRPr lang="cs-CZ" dirty="0"/>
          </a:p>
        </p:txBody>
      </p:sp>
      <p:sp>
        <p:nvSpPr>
          <p:cNvPr id="6" name="Zástupný symbol pro obsah 5"/>
          <p:cNvSpPr>
            <a:spLocks noGrp="1"/>
          </p:cNvSpPr>
          <p:nvPr>
            <p:ph sz="quarter" idx="4"/>
          </p:nvPr>
        </p:nvSpPr>
        <p:spPr/>
        <p:txBody>
          <a:bodyPr>
            <a:normAutofit fontScale="70000" lnSpcReduction="20000"/>
          </a:bodyPr>
          <a:lstStyle/>
          <a:p>
            <a:r>
              <a:rPr lang="cs-CZ" i="1" dirty="0" smtClean="0"/>
              <a:t>„Mord v </a:t>
            </a:r>
            <a:r>
              <a:rPr lang="cs-CZ" i="1" dirty="0" err="1" smtClean="0"/>
              <a:t>Berline</a:t>
            </a:r>
            <a:r>
              <a:rPr lang="cs-CZ" i="1" dirty="0" smtClean="0"/>
              <a:t>“ – NDR – 9.636; </a:t>
            </a:r>
            <a:endParaRPr lang="cs-CZ" dirty="0" smtClean="0"/>
          </a:p>
          <a:p>
            <a:r>
              <a:rPr lang="cs-CZ" b="1" dirty="0" smtClean="0"/>
              <a:t>Dobrý voják Švejk 9.564</a:t>
            </a:r>
            <a:endParaRPr lang="cs-CZ" dirty="0" smtClean="0"/>
          </a:p>
          <a:p>
            <a:r>
              <a:rPr lang="cs-CZ" dirty="0" err="1" smtClean="0"/>
              <a:t>Kurier</a:t>
            </a:r>
            <a:r>
              <a:rPr lang="cs-CZ" dirty="0" smtClean="0"/>
              <a:t> </a:t>
            </a:r>
            <a:r>
              <a:rPr lang="cs-CZ" dirty="0" err="1" smtClean="0"/>
              <a:t>carski</a:t>
            </a:r>
            <a:r>
              <a:rPr lang="cs-CZ" dirty="0" smtClean="0"/>
              <a:t> (Michal </a:t>
            </a:r>
            <a:r>
              <a:rPr lang="cs-CZ" dirty="0" err="1" smtClean="0"/>
              <a:t>Strogov</a:t>
            </a:r>
            <a:r>
              <a:rPr lang="cs-CZ" dirty="0" smtClean="0"/>
              <a:t>; </a:t>
            </a:r>
            <a:r>
              <a:rPr lang="cs-CZ" dirty="0" err="1" smtClean="0"/>
              <a:t>Carmine</a:t>
            </a:r>
            <a:r>
              <a:rPr lang="cs-CZ" dirty="0" smtClean="0"/>
              <a:t> </a:t>
            </a:r>
            <a:r>
              <a:rPr lang="cs-CZ" dirty="0" err="1" smtClean="0"/>
              <a:t>Gallone</a:t>
            </a:r>
            <a:r>
              <a:rPr lang="cs-CZ" dirty="0" smtClean="0"/>
              <a:t>, Fr-</a:t>
            </a:r>
            <a:r>
              <a:rPr lang="cs-CZ" dirty="0" err="1" smtClean="0"/>
              <a:t>It</a:t>
            </a:r>
            <a:r>
              <a:rPr lang="cs-CZ" dirty="0" smtClean="0"/>
              <a:t>-NSR-Jugoslávie, adaptace Verna) – jug. 8.410</a:t>
            </a:r>
          </a:p>
          <a:p>
            <a:r>
              <a:rPr lang="cs-CZ" dirty="0" smtClean="0"/>
              <a:t> </a:t>
            </a:r>
            <a:r>
              <a:rPr lang="cs-CZ" b="1" dirty="0" err="1" smtClean="0"/>
              <a:t>Szalona</a:t>
            </a:r>
            <a:r>
              <a:rPr lang="cs-CZ" b="1" dirty="0" smtClean="0"/>
              <a:t> Barbara (Divá Bára)  </a:t>
            </a:r>
            <a:r>
              <a:rPr lang="cs-CZ" dirty="0" smtClean="0"/>
              <a:t>6 171 000</a:t>
            </a:r>
          </a:p>
          <a:p>
            <a:r>
              <a:rPr lang="cs-CZ" dirty="0" smtClean="0"/>
              <a:t> </a:t>
            </a:r>
            <a:r>
              <a:rPr lang="cs-CZ" dirty="0" err="1" smtClean="0"/>
              <a:t>Dziewczyna</a:t>
            </a:r>
            <a:r>
              <a:rPr lang="cs-CZ" dirty="0" smtClean="0"/>
              <a:t> z domu </a:t>
            </a:r>
            <a:r>
              <a:rPr lang="cs-CZ" dirty="0" err="1" smtClean="0"/>
              <a:t>poprawczego</a:t>
            </a:r>
            <a:r>
              <a:rPr lang="cs-CZ" dirty="0" smtClean="0"/>
              <a:t> (</a:t>
            </a:r>
            <a:r>
              <a:rPr lang="cs-CZ" dirty="0" err="1" smtClean="0"/>
              <a:t>Vergesst</a:t>
            </a:r>
            <a:r>
              <a:rPr lang="cs-CZ" dirty="0" smtClean="0"/>
              <a:t> </a:t>
            </a:r>
            <a:r>
              <a:rPr lang="cs-CZ" dirty="0" err="1" smtClean="0"/>
              <a:t>mir</a:t>
            </a:r>
            <a:r>
              <a:rPr lang="cs-CZ" dirty="0" smtClean="0"/>
              <a:t> </a:t>
            </a:r>
            <a:r>
              <a:rPr lang="cs-CZ" dirty="0" err="1" smtClean="0"/>
              <a:t>meine</a:t>
            </a:r>
            <a:r>
              <a:rPr lang="cs-CZ" dirty="0" smtClean="0"/>
              <a:t> </a:t>
            </a:r>
            <a:r>
              <a:rPr lang="cs-CZ" dirty="0" err="1" smtClean="0"/>
              <a:t>Traudel</a:t>
            </a:r>
            <a:r>
              <a:rPr lang="cs-CZ" dirty="0" smtClean="0"/>
              <a:t> </a:t>
            </a:r>
            <a:r>
              <a:rPr lang="cs-CZ" dirty="0" err="1" smtClean="0"/>
              <a:t>nicht</a:t>
            </a:r>
            <a:r>
              <a:rPr lang="cs-CZ" dirty="0" smtClean="0"/>
              <a:t>) – NDR: 5.626</a:t>
            </a:r>
          </a:p>
          <a:p>
            <a:r>
              <a:rPr lang="cs-CZ" dirty="0" smtClean="0"/>
              <a:t> Údolí míru (r. France </a:t>
            </a:r>
            <a:r>
              <a:rPr lang="cs-CZ" dirty="0" err="1" smtClean="0"/>
              <a:t>Štiglic</a:t>
            </a:r>
            <a:r>
              <a:rPr lang="cs-CZ" dirty="0" smtClean="0"/>
              <a:t>) – Jug: 4.889  (v českých zemích: jen 425.100 diváků)</a:t>
            </a:r>
          </a:p>
          <a:p>
            <a:r>
              <a:rPr lang="cs-CZ" dirty="0" smtClean="0"/>
              <a:t> </a:t>
            </a:r>
            <a:r>
              <a:rPr lang="cs-CZ" dirty="0" err="1" smtClean="0"/>
              <a:t>Gerolsteini</a:t>
            </a:r>
            <a:r>
              <a:rPr lang="cs-CZ" dirty="0" smtClean="0"/>
              <a:t> kaland - Maďarsko: 4.280</a:t>
            </a:r>
            <a:endParaRPr lang="cs-CZ"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Produkce kapitalistických států</a:t>
            </a:r>
            <a:endParaRPr lang="cs-CZ" dirty="0"/>
          </a:p>
        </p:txBody>
      </p:sp>
      <p:sp>
        <p:nvSpPr>
          <p:cNvPr id="3" name="Zástupný symbol pro obsah 2"/>
          <p:cNvSpPr>
            <a:spLocks noGrp="1"/>
          </p:cNvSpPr>
          <p:nvPr>
            <p:ph idx="1"/>
          </p:nvPr>
        </p:nvSpPr>
        <p:spPr/>
        <p:txBody>
          <a:bodyPr>
            <a:normAutofit fontScale="85000" lnSpcReduction="20000"/>
          </a:bodyPr>
          <a:lstStyle/>
          <a:p>
            <a:r>
              <a:rPr lang="cs-CZ" b="1" dirty="0" err="1" smtClean="0"/>
              <a:t>Folies</a:t>
            </a:r>
            <a:r>
              <a:rPr lang="cs-CZ" b="1" dirty="0" smtClean="0"/>
              <a:t>-</a:t>
            </a:r>
            <a:r>
              <a:rPr lang="cs-CZ" b="1" dirty="0" err="1" smtClean="0"/>
              <a:t>Bergére</a:t>
            </a:r>
            <a:r>
              <a:rPr lang="cs-CZ" b="1" dirty="0" smtClean="0"/>
              <a:t> – fr. – 18.426 (</a:t>
            </a:r>
            <a:r>
              <a:rPr lang="cs-CZ" b="1" dirty="0" err="1" smtClean="0"/>
              <a:t>franc</a:t>
            </a:r>
            <a:r>
              <a:rPr lang="cs-CZ" b="1" dirty="0" smtClean="0"/>
              <a:t>. muzikál z r. 1956, s </a:t>
            </a:r>
            <a:r>
              <a:rPr lang="cs-CZ" b="1" dirty="0" err="1" smtClean="0"/>
              <a:t>Eddie</a:t>
            </a:r>
            <a:r>
              <a:rPr lang="cs-CZ" b="1" dirty="0" smtClean="0"/>
              <a:t> </a:t>
            </a:r>
            <a:r>
              <a:rPr lang="cs-CZ" b="1" dirty="0" err="1" smtClean="0"/>
              <a:t>Constantinem</a:t>
            </a:r>
            <a:r>
              <a:rPr lang="cs-CZ" b="1" dirty="0" smtClean="0"/>
              <a:t>)</a:t>
            </a:r>
            <a:endParaRPr lang="cs-CZ" dirty="0" smtClean="0"/>
          </a:p>
          <a:p>
            <a:r>
              <a:rPr lang="cs-CZ" b="1" dirty="0" err="1" smtClean="0"/>
              <a:t>Hannerl</a:t>
            </a:r>
            <a:r>
              <a:rPr lang="cs-CZ" b="1" dirty="0" smtClean="0"/>
              <a:t>: </a:t>
            </a:r>
            <a:r>
              <a:rPr lang="cs-CZ" b="1" dirty="0" err="1" smtClean="0"/>
              <a:t>Ich</a:t>
            </a:r>
            <a:r>
              <a:rPr lang="cs-CZ" b="1" dirty="0" smtClean="0"/>
              <a:t> </a:t>
            </a:r>
            <a:r>
              <a:rPr lang="cs-CZ" b="1" dirty="0" err="1" smtClean="0"/>
              <a:t>tanze</a:t>
            </a:r>
            <a:r>
              <a:rPr lang="cs-CZ" b="1" dirty="0" smtClean="0"/>
              <a:t> </a:t>
            </a:r>
            <a:r>
              <a:rPr lang="cs-CZ" b="1" dirty="0" err="1" smtClean="0"/>
              <a:t>mit</a:t>
            </a:r>
            <a:r>
              <a:rPr lang="cs-CZ" b="1" dirty="0" smtClean="0"/>
              <a:t> </a:t>
            </a:r>
            <a:r>
              <a:rPr lang="cs-CZ" b="1" dirty="0" err="1" smtClean="0"/>
              <a:t>Dir</a:t>
            </a:r>
            <a:r>
              <a:rPr lang="cs-CZ" b="1" dirty="0" smtClean="0"/>
              <a:t> in den </a:t>
            </a:r>
            <a:r>
              <a:rPr lang="cs-CZ" b="1" dirty="0" err="1" smtClean="0"/>
              <a:t>Himmel</a:t>
            </a:r>
            <a:r>
              <a:rPr lang="cs-CZ" b="1" dirty="0" smtClean="0"/>
              <a:t> </a:t>
            </a:r>
            <a:r>
              <a:rPr lang="cs-CZ" b="1" dirty="0" err="1" smtClean="0"/>
              <a:t>hinein</a:t>
            </a:r>
            <a:r>
              <a:rPr lang="cs-CZ" b="1" dirty="0" smtClean="0"/>
              <a:t>: Rakousko 17.666 (rakouský muzikál z r. 1952)</a:t>
            </a:r>
            <a:endParaRPr lang="cs-CZ" dirty="0" smtClean="0"/>
          </a:p>
          <a:p>
            <a:r>
              <a:rPr lang="cs-CZ" b="1" dirty="0" smtClean="0"/>
              <a:t>Jednotka 08/15 – Před bojem: NSR   16.663</a:t>
            </a:r>
            <a:endParaRPr lang="cs-CZ" dirty="0" smtClean="0"/>
          </a:p>
          <a:p>
            <a:r>
              <a:rPr lang="cs-CZ" b="1" dirty="0" err="1" smtClean="0"/>
              <a:t>Drei</a:t>
            </a:r>
            <a:r>
              <a:rPr lang="cs-CZ" b="1" dirty="0" smtClean="0"/>
              <a:t> </a:t>
            </a:r>
            <a:r>
              <a:rPr lang="cs-CZ" b="1" dirty="0" err="1" smtClean="0"/>
              <a:t>Männer</a:t>
            </a:r>
            <a:r>
              <a:rPr lang="cs-CZ" b="1" dirty="0" smtClean="0"/>
              <a:t> </a:t>
            </a:r>
            <a:r>
              <a:rPr lang="cs-CZ" b="1" dirty="0" err="1" smtClean="0"/>
              <a:t>im</a:t>
            </a:r>
            <a:r>
              <a:rPr lang="cs-CZ" b="1" dirty="0" smtClean="0"/>
              <a:t> </a:t>
            </a:r>
            <a:r>
              <a:rPr lang="cs-CZ" b="1" dirty="0" err="1" smtClean="0"/>
              <a:t>Schnee</a:t>
            </a:r>
            <a:r>
              <a:rPr lang="cs-CZ" b="1" dirty="0" smtClean="0"/>
              <a:t>: Rakousko, 13.581 (r. Kurt Hoffmann, 1955)</a:t>
            </a:r>
            <a:endParaRPr lang="cs-CZ" dirty="0" smtClean="0"/>
          </a:p>
          <a:p>
            <a:r>
              <a:rPr lang="cs-CZ" b="1" dirty="0" smtClean="0"/>
              <a:t>jednotka 08/15 II. část: 13.063</a:t>
            </a:r>
            <a:endParaRPr lang="cs-CZ" dirty="0" smtClean="0"/>
          </a:p>
          <a:p>
            <a:r>
              <a:rPr lang="cs-CZ" b="1" dirty="0" smtClean="0"/>
              <a:t>O </a:t>
            </a:r>
            <a:r>
              <a:rPr lang="cs-CZ" b="1" dirty="0" err="1" smtClean="0"/>
              <a:t>Cangaceiro</a:t>
            </a:r>
            <a:r>
              <a:rPr lang="cs-CZ" b="1" dirty="0" smtClean="0"/>
              <a:t>: Brazílie 12.089</a:t>
            </a:r>
            <a:endParaRPr lang="cs-CZ" dirty="0" smtClean="0"/>
          </a:p>
          <a:p>
            <a:r>
              <a:rPr lang="cs-CZ" b="1" dirty="0" smtClean="0"/>
              <a:t>Bosonohá komtesa: USA 11.432   (</a:t>
            </a:r>
            <a:r>
              <a:rPr lang="cs-CZ" b="1" dirty="0" err="1" smtClean="0"/>
              <a:t>Joseph</a:t>
            </a:r>
            <a:r>
              <a:rPr lang="cs-CZ" b="1" dirty="0" smtClean="0"/>
              <a:t> </a:t>
            </a:r>
            <a:r>
              <a:rPr lang="cs-CZ" b="1" dirty="0" err="1" smtClean="0"/>
              <a:t>Mankiewicz</a:t>
            </a:r>
            <a:r>
              <a:rPr lang="cs-CZ" b="1" dirty="0" smtClean="0"/>
              <a:t>, hr. </a:t>
            </a:r>
            <a:r>
              <a:rPr lang="cs-CZ" b="1" dirty="0" err="1" smtClean="0"/>
              <a:t>Humphrey</a:t>
            </a:r>
            <a:r>
              <a:rPr lang="cs-CZ" b="1" dirty="0" smtClean="0"/>
              <a:t> </a:t>
            </a:r>
            <a:r>
              <a:rPr lang="cs-CZ" b="1" dirty="0" err="1" smtClean="0"/>
              <a:t>Bogard</a:t>
            </a:r>
            <a:r>
              <a:rPr lang="cs-CZ" b="1" dirty="0" smtClean="0"/>
              <a:t>, </a:t>
            </a:r>
            <a:r>
              <a:rPr lang="cs-CZ" b="1" dirty="0" err="1" smtClean="0"/>
              <a:t>Ava</a:t>
            </a:r>
            <a:r>
              <a:rPr lang="cs-CZ" b="1" dirty="0" smtClean="0"/>
              <a:t> </a:t>
            </a:r>
            <a:r>
              <a:rPr lang="cs-CZ" b="1" dirty="0" err="1" smtClean="0"/>
              <a:t>Gardner</a:t>
            </a:r>
            <a:r>
              <a:rPr lang="cs-CZ" b="1" dirty="0" smtClean="0"/>
              <a:t>)</a:t>
            </a:r>
            <a:endParaRPr lang="cs-CZ" dirty="0" smtClean="0"/>
          </a:p>
          <a:p>
            <a:endParaRPr lang="cs-CZ"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1945 - kinematografie</a:t>
            </a:r>
            <a:endParaRPr lang="cs-CZ" dirty="0"/>
          </a:p>
        </p:txBody>
      </p:sp>
      <p:sp>
        <p:nvSpPr>
          <p:cNvPr id="5" name="Zástupný symbol pro text 4"/>
          <p:cNvSpPr>
            <a:spLocks noGrp="1"/>
          </p:cNvSpPr>
          <p:nvPr>
            <p:ph type="body" idx="1"/>
          </p:nvPr>
        </p:nvSpPr>
        <p:spPr/>
        <p:txBody>
          <a:bodyPr/>
          <a:lstStyle/>
          <a:p>
            <a:r>
              <a:rPr lang="cs-CZ" dirty="0" smtClean="0"/>
              <a:t>SBZ</a:t>
            </a:r>
            <a:endParaRPr lang="cs-CZ" dirty="0"/>
          </a:p>
        </p:txBody>
      </p:sp>
      <p:sp>
        <p:nvSpPr>
          <p:cNvPr id="6" name="Zástupný symbol pro obsah 5"/>
          <p:cNvSpPr>
            <a:spLocks noGrp="1"/>
          </p:cNvSpPr>
          <p:nvPr>
            <p:ph sz="half" idx="2"/>
          </p:nvPr>
        </p:nvSpPr>
        <p:spPr/>
        <p:txBody>
          <a:bodyPr/>
          <a:lstStyle/>
          <a:p>
            <a:r>
              <a:rPr lang="cs-CZ" dirty="0" smtClean="0"/>
              <a:t>jako předchůdce studia DEFA – vytvořen </a:t>
            </a:r>
            <a:r>
              <a:rPr lang="cs-CZ" dirty="0" err="1" smtClean="0"/>
              <a:t>Filmaktiv</a:t>
            </a:r>
            <a:r>
              <a:rPr lang="cs-CZ" dirty="0" smtClean="0"/>
              <a:t> (členové kom. strany, zástupci SMAD a Ústřední osvětové správy); distribuce: nejprve SEF, pak oddělení propagandy SMAD</a:t>
            </a:r>
          </a:p>
          <a:p>
            <a:endParaRPr lang="cs-CZ" dirty="0"/>
          </a:p>
        </p:txBody>
      </p:sp>
      <p:sp>
        <p:nvSpPr>
          <p:cNvPr id="7" name="Zástupný symbol pro text 6"/>
          <p:cNvSpPr>
            <a:spLocks noGrp="1"/>
          </p:cNvSpPr>
          <p:nvPr>
            <p:ph type="body" sz="quarter" idx="3"/>
          </p:nvPr>
        </p:nvSpPr>
        <p:spPr>
          <a:xfrm>
            <a:off x="4716016" y="1268760"/>
            <a:ext cx="4041775" cy="639762"/>
          </a:xfrm>
        </p:spPr>
        <p:txBody>
          <a:bodyPr/>
          <a:lstStyle/>
          <a:p>
            <a:r>
              <a:rPr lang="cs-CZ" dirty="0" smtClean="0"/>
              <a:t>Polsko</a:t>
            </a:r>
            <a:endParaRPr lang="cs-CZ" dirty="0"/>
          </a:p>
        </p:txBody>
      </p:sp>
      <p:sp>
        <p:nvSpPr>
          <p:cNvPr id="8" name="Zástupný symbol pro obsah 7"/>
          <p:cNvSpPr>
            <a:spLocks noGrp="1"/>
          </p:cNvSpPr>
          <p:nvPr>
            <p:ph sz="quarter" idx="4"/>
          </p:nvPr>
        </p:nvSpPr>
        <p:spPr>
          <a:xfrm>
            <a:off x="4645025" y="1988840"/>
            <a:ext cx="4041775" cy="4137323"/>
          </a:xfrm>
        </p:spPr>
        <p:txBody>
          <a:bodyPr>
            <a:noAutofit/>
          </a:bodyPr>
          <a:lstStyle/>
          <a:p>
            <a:r>
              <a:rPr lang="cs-CZ" sz="1600" dirty="0" smtClean="0"/>
              <a:t>13.11. zestátnění kinematografie a vytvoření s.p. Film </a:t>
            </a:r>
            <a:r>
              <a:rPr lang="cs-CZ" sz="1600" dirty="0" err="1" smtClean="0"/>
              <a:t>Polski</a:t>
            </a:r>
            <a:r>
              <a:rPr lang="cs-CZ" sz="1600" dirty="0" smtClean="0"/>
              <a:t>, Lodž. Ředitel F.P.-Alexander Ford; </a:t>
            </a:r>
          </a:p>
          <a:p>
            <a:r>
              <a:rPr lang="cs-CZ" sz="1600" dirty="0" smtClean="0"/>
              <a:t>červen 1945 - 230 kin. V distribuci v r. 45: 171 filmů v 507 kopiích.Do konce roku 1947: 516 kin + 85 kin pojízdných kin. Kolem 70% byly kina III. nebo IV. kategorie, fungující jen cca 15-19 dnů v měsíci. Malá kapacita i ve městech - 35 diváků na 1 sedadlo - to vedlo k překupnictví. </a:t>
            </a:r>
            <a:r>
              <a:rPr lang="cs-CZ" sz="1600" i="1" dirty="0" smtClean="0"/>
              <a:t>Staré zničené kopie - část filmu mohla být nahrazena titulkem: např. u filmu </a:t>
            </a:r>
            <a:r>
              <a:rPr lang="cs-CZ" sz="1600" i="1" dirty="0" err="1" smtClean="0"/>
              <a:t>Mayerling</a:t>
            </a:r>
            <a:r>
              <a:rPr lang="cs-CZ" sz="1600" i="1" dirty="0" smtClean="0"/>
              <a:t> se objevil po hodině projekce nápis: "Rudolf, zničený rozchodem se svojí láskou, zabije ji i sebe".</a:t>
            </a:r>
          </a:p>
          <a:p>
            <a:endParaRPr lang="cs-CZ" sz="1200" dirty="0" smtClean="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Empirický výzkum: Brno a Lipsko</a:t>
            </a:r>
            <a:endParaRPr lang="cs-CZ" dirty="0"/>
          </a:p>
        </p:txBody>
      </p:sp>
      <p:sp>
        <p:nvSpPr>
          <p:cNvPr id="3" name="Zástupný symbol pro obsah 2"/>
          <p:cNvSpPr>
            <a:spLocks noGrp="1"/>
          </p:cNvSpPr>
          <p:nvPr>
            <p:ph idx="1"/>
          </p:nvPr>
        </p:nvSpPr>
        <p:spPr/>
        <p:txBody>
          <a:bodyPr/>
          <a:lstStyle/>
          <a:p>
            <a:r>
              <a:rPr lang="cs-CZ" dirty="0" smtClean="0">
                <a:hlinkClick r:id="rId2"/>
              </a:rPr>
              <a:t>http://www.</a:t>
            </a:r>
            <a:r>
              <a:rPr lang="cs-CZ" dirty="0" err="1" smtClean="0">
                <a:hlinkClick r:id="rId2"/>
              </a:rPr>
              <a:t>phil.muni.cz</a:t>
            </a:r>
            <a:r>
              <a:rPr lang="cs-CZ" dirty="0" smtClean="0">
                <a:hlinkClick r:id="rId2"/>
              </a:rPr>
              <a:t>/</a:t>
            </a:r>
            <a:r>
              <a:rPr lang="cs-CZ" dirty="0" err="1" smtClean="0">
                <a:hlinkClick r:id="rId2"/>
              </a:rPr>
              <a:t>dedur</a:t>
            </a:r>
            <a:r>
              <a:rPr lang="cs-CZ" dirty="0" smtClean="0">
                <a:hlinkClick r:id="rId2"/>
              </a:rPr>
              <a:t>/</a:t>
            </a:r>
            <a:endParaRPr lang="cs-CZ" dirty="0" smtClean="0"/>
          </a:p>
          <a:p>
            <a:r>
              <a:rPr lang="cs-CZ" dirty="0" smtClean="0">
                <a:hlinkClick r:id="rId3"/>
              </a:rPr>
              <a:t>http://www.</a:t>
            </a:r>
            <a:r>
              <a:rPr lang="cs-CZ" dirty="0" err="1" smtClean="0">
                <a:hlinkClick r:id="rId3"/>
              </a:rPr>
              <a:t>phil.muni.cz</a:t>
            </a:r>
            <a:r>
              <a:rPr lang="cs-CZ" dirty="0" smtClean="0">
                <a:hlinkClick r:id="rId3"/>
              </a:rPr>
              <a:t>/</a:t>
            </a:r>
            <a:r>
              <a:rPr lang="cs-CZ" dirty="0" err="1" smtClean="0">
                <a:hlinkClick r:id="rId3"/>
              </a:rPr>
              <a:t>leipzigcinema</a:t>
            </a:r>
            <a:r>
              <a:rPr lang="cs-CZ" dirty="0" smtClean="0">
                <a:hlinkClick r:id="rId3"/>
              </a:rPr>
              <a:t>/</a:t>
            </a:r>
            <a:endParaRPr lang="cs-CZ" dirty="0" smtClean="0"/>
          </a:p>
          <a:p>
            <a:endParaRPr lang="cs-CZ"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a:xfrm>
            <a:off x="502920" y="4221088"/>
            <a:ext cx="8183880" cy="2232248"/>
          </a:xfrm>
        </p:spPr>
        <p:txBody>
          <a:bodyPr>
            <a:normAutofit fontScale="90000"/>
          </a:bodyPr>
          <a:lstStyle/>
          <a:p>
            <a:r>
              <a:rPr lang="cs-CZ" sz="1800" dirty="0" smtClean="0"/>
              <a:t/>
            </a:r>
            <a:br>
              <a:rPr lang="cs-CZ" sz="1800" dirty="0" smtClean="0"/>
            </a:br>
            <a:r>
              <a:rPr lang="cs-CZ" sz="1800" dirty="0" smtClean="0"/>
              <a:t/>
            </a:r>
            <a:br>
              <a:rPr lang="cs-CZ" sz="1800" dirty="0" smtClean="0"/>
            </a:br>
            <a:r>
              <a:rPr lang="cs-CZ" sz="1800" dirty="0" smtClean="0"/>
              <a:t/>
            </a:r>
            <a:br>
              <a:rPr lang="cs-CZ" sz="1800" dirty="0" smtClean="0"/>
            </a:br>
            <a:r>
              <a:rPr lang="cs-CZ" sz="1800" dirty="0" smtClean="0"/>
              <a:t>Večer jsem byl na filmu </a:t>
            </a:r>
            <a:r>
              <a:rPr lang="cs-CZ" sz="1800" i="1" dirty="0" smtClean="0"/>
              <a:t>Námořník a dvě děvčátka</a:t>
            </a:r>
            <a:r>
              <a:rPr lang="cs-CZ" sz="1800" dirty="0" smtClean="0"/>
              <a:t>. Bylo nás tam spolu víc. </a:t>
            </a:r>
            <a:r>
              <a:rPr lang="cs-CZ" sz="1800" dirty="0" err="1" smtClean="0"/>
              <a:t>Píďa</a:t>
            </a:r>
            <a:r>
              <a:rPr lang="cs-CZ" sz="1800" dirty="0" smtClean="0"/>
              <a:t>, Jirka, </a:t>
            </a:r>
            <a:r>
              <a:rPr lang="cs-CZ" sz="1800" dirty="0" err="1" smtClean="0"/>
              <a:t>Budulín</a:t>
            </a:r>
            <a:r>
              <a:rPr lang="cs-CZ" sz="1800" dirty="0" smtClean="0"/>
              <a:t>, Lída, Manka. Proč jenom člověk, chce-li si levně poslechnout dobrý jazz, se musí chodit dívat na idiotské příběhy, poslouchat chtěné vtipy a zírat na </a:t>
            </a:r>
            <a:r>
              <a:rPr lang="cs-CZ" sz="1800" dirty="0" err="1" smtClean="0"/>
              <a:t>opičáckou</a:t>
            </a:r>
            <a:r>
              <a:rPr lang="cs-CZ" sz="1800" dirty="0" smtClean="0"/>
              <a:t> mimiku filmových herců a cukrové škleby všelijakých hvězd a hvězdiček? Nicméně publikum řvalo nadšením.</a:t>
            </a:r>
            <a:br>
              <a:rPr lang="cs-CZ" sz="1800" dirty="0" smtClean="0"/>
            </a:br>
            <a:r>
              <a:rPr lang="cs-CZ" sz="1800" dirty="0" smtClean="0"/>
              <a:t/>
            </a:r>
            <a:br>
              <a:rPr lang="cs-CZ" sz="1800" dirty="0" smtClean="0"/>
            </a:br>
            <a:r>
              <a:rPr lang="cs-CZ" sz="1800" dirty="0" smtClean="0"/>
              <a:t>Jan </a:t>
            </a:r>
            <a:r>
              <a:rPr lang="cs-CZ" sz="1800" cap="all" dirty="0" smtClean="0"/>
              <a:t>Zábrana</a:t>
            </a:r>
            <a:r>
              <a:rPr lang="cs-CZ" sz="1800" dirty="0" smtClean="0"/>
              <a:t>, </a:t>
            </a:r>
            <a:r>
              <a:rPr lang="cs-CZ" sz="1800" i="1" dirty="0" smtClean="0"/>
              <a:t>Celý život (1)</a:t>
            </a:r>
            <a:r>
              <a:rPr lang="cs-CZ" sz="1800" dirty="0" smtClean="0"/>
              <a:t>, Praha 1992, s. 69, zápis z 28. září 1948</a:t>
            </a:r>
            <a:r>
              <a:rPr lang="cs-CZ" dirty="0" smtClean="0"/>
              <a:t/>
            </a:r>
            <a:br>
              <a:rPr lang="cs-CZ" dirty="0" smtClean="0"/>
            </a:br>
            <a:endParaRPr lang="cs-CZ" dirty="0"/>
          </a:p>
        </p:txBody>
      </p:sp>
      <p:pic>
        <p:nvPicPr>
          <p:cNvPr id="2050" name="Picture 2" descr="C:\Documents and Settings\Pavel\Plocha\kopal_sborník\Film_a_stalinismus\obři\Dve_devcatka_a_namornik.jpg"/>
          <p:cNvPicPr>
            <a:picLocks noGrp="1" noChangeAspect="1" noChangeArrowheads="1"/>
          </p:cNvPicPr>
          <p:nvPr>
            <p:ph sz="quarter" idx="4294967295"/>
          </p:nvPr>
        </p:nvPicPr>
        <p:blipFill>
          <a:blip r:embed="rId2" cstate="print"/>
          <a:srcRect/>
          <a:stretch>
            <a:fillRect/>
          </a:stretch>
        </p:blipFill>
        <p:spPr bwMode="auto">
          <a:xfrm>
            <a:off x="2267744" y="620688"/>
            <a:ext cx="4453633" cy="3132000"/>
          </a:xfrm>
          <a:prstGeom prst="rect">
            <a:avLst/>
          </a:prstGeom>
          <a:noFill/>
        </p:spPr>
      </p:pic>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endParaRPr lang="cs-CZ"/>
          </a:p>
        </p:txBody>
      </p:sp>
      <p:sp>
        <p:nvSpPr>
          <p:cNvPr id="6" name="Zástupný symbol pro obsah 5"/>
          <p:cNvSpPr>
            <a:spLocks noGrp="1"/>
          </p:cNvSpPr>
          <p:nvPr>
            <p:ph idx="1"/>
          </p:nvPr>
        </p:nvSpPr>
        <p:spPr/>
        <p:txBody>
          <a:bodyPr>
            <a:normAutofit fontScale="47500" lnSpcReduction="20000"/>
          </a:bodyPr>
          <a:lstStyle/>
          <a:p>
            <a:r>
              <a:rPr lang="cs-CZ" dirty="0" smtClean="0"/>
              <a:t>V našich kinech se hraje krásný Krškův film </a:t>
            </a:r>
            <a:r>
              <a:rPr lang="cs-CZ" i="1" dirty="0" smtClean="0"/>
              <a:t>Měsíc nad řekou</a:t>
            </a:r>
            <a:r>
              <a:rPr lang="cs-CZ" dirty="0" smtClean="0"/>
              <a:t> podle Fráni Šrámka. Člověk nevěří vlastním očím a uším. Čisté umění, žádná propaganda! A kritika nešetří chválou. Kde to jsme?</a:t>
            </a:r>
          </a:p>
          <a:p>
            <a:r>
              <a:rPr lang="cs-CZ" dirty="0" smtClean="0"/>
              <a:t>Čestmír </a:t>
            </a:r>
            <a:r>
              <a:rPr lang="cs-CZ" cap="all" dirty="0" smtClean="0"/>
              <a:t>Jeřábek</a:t>
            </a:r>
            <a:r>
              <a:rPr lang="cs-CZ" dirty="0" smtClean="0"/>
              <a:t>, </a:t>
            </a:r>
            <a:r>
              <a:rPr lang="cs-CZ" i="1" dirty="0" smtClean="0"/>
              <a:t>V zajetí stalinismu. Z deníků 1948-1958</a:t>
            </a:r>
            <a:r>
              <a:rPr lang="cs-CZ" dirty="0" smtClean="0"/>
              <a:t>, Brno 2000, s. 228, 29. srpna 1953</a:t>
            </a:r>
          </a:p>
          <a:p>
            <a:r>
              <a:rPr lang="cs-CZ" dirty="0" smtClean="0"/>
              <a:t> </a:t>
            </a:r>
          </a:p>
          <a:p>
            <a:r>
              <a:rPr lang="cs-CZ" dirty="0" smtClean="0"/>
              <a:t>Po dlouhé době jsme zase viděli anglický film – Kordova </a:t>
            </a:r>
            <a:r>
              <a:rPr lang="cs-CZ" i="1" dirty="0" smtClean="0"/>
              <a:t>Ideálního manžela</a:t>
            </a:r>
            <a:r>
              <a:rPr lang="cs-CZ" dirty="0" smtClean="0"/>
              <a:t> (O. </a:t>
            </a:r>
            <a:r>
              <a:rPr lang="cs-CZ" dirty="0" err="1" smtClean="0"/>
              <a:t>Wilde</a:t>
            </a:r>
            <a:r>
              <a:rPr lang="cs-CZ" dirty="0" smtClean="0"/>
              <a:t>). </a:t>
            </a:r>
            <a:r>
              <a:rPr lang="cs-CZ" b="1" u="sng" dirty="0" smtClean="0"/>
              <a:t>Hraje se ovšem na městské periferii </a:t>
            </a:r>
            <a:r>
              <a:rPr lang="cs-CZ" dirty="0" smtClean="0"/>
              <a:t>– v </a:t>
            </a:r>
            <a:r>
              <a:rPr lang="cs-CZ" dirty="0" err="1" smtClean="0"/>
              <a:t>Židenicích</a:t>
            </a:r>
            <a:r>
              <a:rPr lang="cs-CZ" dirty="0" smtClean="0"/>
              <a:t>, ale z města tam stále proudí zástupy zvídavých diváků.</a:t>
            </a:r>
          </a:p>
          <a:p>
            <a:r>
              <a:rPr lang="cs-CZ" dirty="0" smtClean="0"/>
              <a:t>Tamtéž, s. 254, 27. dubna 1954</a:t>
            </a:r>
          </a:p>
          <a:p>
            <a:r>
              <a:rPr lang="cs-CZ" dirty="0" smtClean="0"/>
              <a:t> </a:t>
            </a:r>
          </a:p>
          <a:p>
            <a:r>
              <a:rPr lang="cs-CZ" dirty="0" smtClean="0"/>
              <a:t>konečně se smí hrát v Brně skvělý </a:t>
            </a:r>
            <a:r>
              <a:rPr lang="cs-CZ" dirty="0" err="1" smtClean="0"/>
              <a:t>Olivierův</a:t>
            </a:r>
            <a:r>
              <a:rPr lang="cs-CZ" dirty="0" smtClean="0"/>
              <a:t> </a:t>
            </a:r>
            <a:r>
              <a:rPr lang="cs-CZ" i="1" dirty="0" smtClean="0"/>
              <a:t>Hamlet</a:t>
            </a:r>
            <a:r>
              <a:rPr lang="cs-CZ" dirty="0" smtClean="0"/>
              <a:t>. </a:t>
            </a:r>
            <a:r>
              <a:rPr lang="cs-CZ" b="1" u="sng" dirty="0" smtClean="0"/>
              <a:t>Ovšem jen v periferních kinech</a:t>
            </a:r>
            <a:r>
              <a:rPr lang="cs-CZ" dirty="0" smtClean="0"/>
              <a:t>. Fronty lidí na lístky. </a:t>
            </a:r>
          </a:p>
          <a:p>
            <a:r>
              <a:rPr lang="cs-CZ" dirty="0" smtClean="0"/>
              <a:t>Tamtéž, s. 270, 2. října 1954</a:t>
            </a:r>
          </a:p>
          <a:p>
            <a:r>
              <a:rPr lang="cs-CZ" dirty="0" smtClean="0"/>
              <a:t> </a:t>
            </a:r>
          </a:p>
          <a:p>
            <a:r>
              <a:rPr lang="cs-CZ" dirty="0" smtClean="0"/>
              <a:t>„V kinech se stále hrají blboučké filmy z lidových demokracií, nějaké ty filmy ze Západu jenom zcela výjimečně, a </a:t>
            </a:r>
            <a:r>
              <a:rPr lang="cs-CZ" b="1" u="sng" dirty="0" smtClean="0"/>
              <a:t>pokud možno v zapadlých kinech</a:t>
            </a:r>
            <a:r>
              <a:rPr lang="cs-CZ" dirty="0" smtClean="0"/>
              <a:t>.“</a:t>
            </a:r>
          </a:p>
          <a:p>
            <a:r>
              <a:rPr lang="cs-CZ" dirty="0" smtClean="0"/>
              <a:t>Josef </a:t>
            </a:r>
            <a:r>
              <a:rPr lang="cs-CZ" cap="all" dirty="0" smtClean="0"/>
              <a:t>Charvát</a:t>
            </a:r>
            <a:r>
              <a:rPr lang="cs-CZ" dirty="0" smtClean="0"/>
              <a:t>, </a:t>
            </a:r>
            <a:r>
              <a:rPr lang="cs-CZ" i="1" dirty="0" smtClean="0"/>
              <a:t>Můj labyrint světa. Vzpomínky, zápisky z deníků</a:t>
            </a:r>
            <a:r>
              <a:rPr lang="cs-CZ" dirty="0" smtClean="0"/>
              <a:t>, Praha 2005, s. 433, zápis z 10. června 1956</a:t>
            </a:r>
          </a:p>
          <a:p>
            <a:endParaRPr lang="cs-CZ" dirty="0"/>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smtClean="0"/>
              <a:t>Odpoledne jsme viděli opět jednou po dlouhé době evropský film (francouzský: </a:t>
            </a:r>
            <a:r>
              <a:rPr lang="cs-CZ" i="1" dirty="0" err="1" smtClean="0"/>
              <a:t>Fanfán</a:t>
            </a:r>
            <a:r>
              <a:rPr lang="cs-CZ" i="1" dirty="0" smtClean="0"/>
              <a:t> Tulipán</a:t>
            </a:r>
            <a:r>
              <a:rPr lang="cs-CZ" dirty="0" smtClean="0"/>
              <a:t>). Před ním jsme se ovšem museli prokousat svrchovaně nudným „poučným“ ruským filmem o sovětské </a:t>
            </a:r>
            <a:r>
              <a:rPr lang="cs-CZ" dirty="0" err="1" smtClean="0"/>
              <a:t>Moldavii</a:t>
            </a:r>
            <a:r>
              <a:rPr lang="cs-CZ" dirty="0" smtClean="0"/>
              <a:t>, což je patrně hotový </a:t>
            </a:r>
            <a:r>
              <a:rPr lang="cs-CZ" dirty="0" err="1" smtClean="0"/>
              <a:t>Schlaraffenland</a:t>
            </a:r>
            <a:r>
              <a:rPr lang="cs-CZ" dirty="0" smtClean="0"/>
              <a:t>, oplývající mlékem a strdím. (Ale Rusové nemají se svou propagandou štěstí: právě v těchto dnech přinesly noviny zprávu o nucené státní půjčce v Sovětech, která měla být podle západních komentářů lékem proti – inflaci.) Zrovna před budovou kina na druhé straně ulice stála před zelinářstvím dlouhá fronta – na brambory.</a:t>
            </a:r>
          </a:p>
          <a:p>
            <a:r>
              <a:rPr lang="cs-CZ" i="1" dirty="0" smtClean="0"/>
              <a:t>V zajetí stalinismu</a:t>
            </a:r>
            <a:r>
              <a:rPr lang="cs-CZ" dirty="0" smtClean="0"/>
              <a:t>, s. 223, 1. července 1953</a:t>
            </a:r>
          </a:p>
          <a:p>
            <a:endParaRPr lang="cs-CZ"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Děti a sovětské válečné filmy</a:t>
            </a:r>
            <a:endParaRPr lang="cs-CZ" dirty="0"/>
          </a:p>
        </p:txBody>
      </p:sp>
      <p:sp>
        <p:nvSpPr>
          <p:cNvPr id="3" name="Zástupný symbol pro obsah 2"/>
          <p:cNvSpPr>
            <a:spLocks noGrp="1"/>
          </p:cNvSpPr>
          <p:nvPr>
            <p:ph idx="1"/>
          </p:nvPr>
        </p:nvSpPr>
        <p:spPr>
          <a:xfrm>
            <a:off x="611560" y="1556792"/>
            <a:ext cx="8183880" cy="4842864"/>
          </a:xfrm>
        </p:spPr>
        <p:txBody>
          <a:bodyPr>
            <a:normAutofit fontScale="40000" lnSpcReduction="20000"/>
          </a:bodyPr>
          <a:lstStyle/>
          <a:p>
            <a:r>
              <a:rPr lang="en-US" b="1" dirty="0" smtClean="0"/>
              <a:t>[</a:t>
            </a:r>
            <a:r>
              <a:rPr lang="cs-CZ" b="1" dirty="0" smtClean="0"/>
              <a:t>před komunistickým převratem v únoru 1948] to byly lepší filmy, to třeba dávali i všelijaký ty starý americký, tady v Lucerně taky, třeba tady byl myslím </a:t>
            </a:r>
            <a:r>
              <a:rPr lang="cs-CZ" b="1" i="1" dirty="0" smtClean="0"/>
              <a:t>Pán sedmi moří</a:t>
            </a:r>
            <a:r>
              <a:rPr lang="cs-CZ" b="1" dirty="0" smtClean="0"/>
              <a:t>, </a:t>
            </a:r>
            <a:r>
              <a:rPr lang="cs-CZ" b="1" i="1" dirty="0" smtClean="0"/>
              <a:t>Karibští piráti</a:t>
            </a:r>
            <a:r>
              <a:rPr lang="cs-CZ" b="1" dirty="0" smtClean="0"/>
              <a:t> a takový ty všelijaký filmy, tak to se nám jako líbilo všem, a potom jsme hodně </a:t>
            </a:r>
            <a:r>
              <a:rPr lang="en-US" b="1" dirty="0" smtClean="0"/>
              <a:t>[</a:t>
            </a:r>
            <a:r>
              <a:rPr lang="cs-CZ" b="1" dirty="0" smtClean="0"/>
              <a:t>chodili] na ty ruský, tak některý taky měli pěkný, potom když to bylo slušnější, nebylo tam tolik těch jako střílení a vražd a já nevím čeho, no tak válka je válka, já to vím, ale... </a:t>
            </a:r>
          </a:p>
          <a:p>
            <a:r>
              <a:rPr lang="cs-CZ" b="1" dirty="0" smtClean="0"/>
              <a:t> To bylo na mě moc už jako. Já jsem z toho měla až horečku. [</a:t>
            </a:r>
            <a:r>
              <a:rPr lang="cs-CZ" b="1" i="1" dirty="0" smtClean="0"/>
              <a:t>po školní návštěvě sovětského válečného filmu, pozn. aut.</a:t>
            </a:r>
            <a:r>
              <a:rPr lang="cs-CZ" b="1" dirty="0" smtClean="0"/>
              <a:t>]… mě poslali ke školnímu doktorovi a ten to naznal a i teda učitel viděl, já jsem šla, šli jsme s kina a já jsem měla teplotu. Nebo horečku. No a nebo potom v noci jsem začala křičet ze spaní... Ale oni říkali, že to možná souvisí s tím, že jako když jsem byla malá, že jsem zažila ten šok, když otce zavírali, že tam vtrhlo v noci gestapo a byli dost jako zlí.  … Tady když stříleli v </a:t>
            </a:r>
            <a:r>
              <a:rPr lang="cs-CZ" b="1" dirty="0" err="1" smtClean="0"/>
              <a:t>Kouničkách</a:t>
            </a:r>
            <a:r>
              <a:rPr lang="cs-CZ" b="1" dirty="0" smtClean="0"/>
              <a:t>, to jsme slyšeli. To bylo zlý. A tak to je jedno s druhým. Ta doba byla taková... </a:t>
            </a:r>
          </a:p>
          <a:p>
            <a:r>
              <a:rPr lang="cs-CZ" b="1" dirty="0" smtClean="0"/>
              <a:t>                                                                                      (Věra, nar. 1938)</a:t>
            </a:r>
          </a:p>
          <a:p>
            <a:endParaRPr lang="cs-CZ" b="1" dirty="0" smtClean="0"/>
          </a:p>
          <a:p>
            <a:endParaRPr lang="cs-CZ" b="1" dirty="0" smtClean="0"/>
          </a:p>
          <a:p>
            <a:r>
              <a:rPr lang="cs-CZ" b="1" dirty="0" smtClean="0"/>
              <a:t>… v </a:t>
            </a:r>
            <a:r>
              <a:rPr lang="cs-CZ" b="1" i="1" dirty="0" err="1" smtClean="0"/>
              <a:t>Mladej</a:t>
            </a:r>
            <a:r>
              <a:rPr lang="cs-CZ" b="1" i="1" dirty="0" smtClean="0"/>
              <a:t> gardě</a:t>
            </a:r>
            <a:r>
              <a:rPr lang="cs-CZ" b="1" dirty="0" smtClean="0"/>
              <a:t> taky takový drsný filmy, jak ty Němci s </a:t>
            </a:r>
            <a:r>
              <a:rPr lang="cs-CZ" b="1" dirty="0" err="1" smtClean="0"/>
              <a:t>nima</a:t>
            </a:r>
            <a:r>
              <a:rPr lang="cs-CZ" b="1" dirty="0" smtClean="0"/>
              <a:t> zacházeli … A jak je teda týrali a to, </a:t>
            </a:r>
            <a:r>
              <a:rPr lang="cs-CZ" b="1" dirty="0" err="1" smtClean="0"/>
              <a:t>to</a:t>
            </a:r>
            <a:r>
              <a:rPr lang="cs-CZ" b="1" dirty="0" smtClean="0"/>
              <a:t> nebylo cenzurovaný, ne vystřižený, jo to tam bylo... Takže </a:t>
            </a:r>
            <a:r>
              <a:rPr lang="cs-CZ" b="1" dirty="0" err="1" smtClean="0"/>
              <a:t>voni</a:t>
            </a:r>
            <a:r>
              <a:rPr lang="cs-CZ" b="1" dirty="0" smtClean="0"/>
              <a:t> si potrpěli dřív dost na takový </a:t>
            </a:r>
            <a:r>
              <a:rPr lang="cs-CZ" b="1" dirty="0" err="1" smtClean="0"/>
              <a:t>drsňárny</a:t>
            </a:r>
            <a:r>
              <a:rPr lang="cs-CZ" b="1" dirty="0" smtClean="0"/>
              <a:t>. </a:t>
            </a:r>
            <a:r>
              <a:rPr lang="cs-CZ" b="1" dirty="0" err="1" smtClean="0"/>
              <a:t>Nejakej</a:t>
            </a:r>
            <a:r>
              <a:rPr lang="cs-CZ" b="1" dirty="0" smtClean="0"/>
              <a:t> byl, to přepadli tam někde </a:t>
            </a:r>
            <a:r>
              <a:rPr lang="cs-CZ" b="1" dirty="0" err="1" smtClean="0"/>
              <a:t>nejakej</a:t>
            </a:r>
            <a:r>
              <a:rPr lang="cs-CZ" b="1" dirty="0" smtClean="0"/>
              <a:t> ten jejich Ázerbájdžán nebo co a </a:t>
            </a:r>
            <a:r>
              <a:rPr lang="cs-CZ" b="1" dirty="0" err="1" smtClean="0"/>
              <a:t>voni</a:t>
            </a:r>
            <a:r>
              <a:rPr lang="cs-CZ" b="1" dirty="0" smtClean="0"/>
              <a:t> to byli Mongoli, to </a:t>
            </a:r>
            <a:r>
              <a:rPr lang="cs-CZ" b="1" dirty="0" err="1" smtClean="0"/>
              <a:t>to</a:t>
            </a:r>
            <a:r>
              <a:rPr lang="cs-CZ" b="1" dirty="0" smtClean="0"/>
              <a:t> bylo hrozný, to bylo vidět přímo ty šípy, jak </a:t>
            </a:r>
            <a:r>
              <a:rPr lang="cs-CZ" b="1" dirty="0" err="1" smtClean="0"/>
              <a:t>voni</a:t>
            </a:r>
            <a:r>
              <a:rPr lang="cs-CZ" b="1" dirty="0" smtClean="0"/>
              <a:t> stříleli do </a:t>
            </a:r>
            <a:r>
              <a:rPr lang="cs-CZ" b="1" dirty="0" err="1" smtClean="0"/>
              <a:t>tech</a:t>
            </a:r>
            <a:r>
              <a:rPr lang="cs-CZ" b="1" dirty="0" smtClean="0"/>
              <a:t> lidí a do hlavy a to jo … děje už si takhle už celkem nepamatuju, právě jenom člověka tak nějak </a:t>
            </a:r>
            <a:r>
              <a:rPr lang="cs-CZ" b="1" dirty="0" err="1" smtClean="0"/>
              <a:t>zatrn</a:t>
            </a:r>
            <a:r>
              <a:rPr lang="cs-CZ" b="1" dirty="0" smtClean="0"/>
              <a:t>- jo takový záběry, třeba </a:t>
            </a:r>
            <a:r>
              <a:rPr lang="cs-CZ" b="1" i="1" dirty="0" smtClean="0"/>
              <a:t>Ona brání vlast</a:t>
            </a:r>
            <a:r>
              <a:rPr lang="cs-CZ" b="1" dirty="0" smtClean="0"/>
              <a:t>. Jak </a:t>
            </a:r>
            <a:r>
              <a:rPr lang="cs-CZ" b="1" dirty="0" err="1" smtClean="0"/>
              <a:t>vona</a:t>
            </a:r>
            <a:r>
              <a:rPr lang="cs-CZ" b="1" dirty="0" smtClean="0"/>
              <a:t> ho, jsou evakuovaní a  vesnice nebo město nebo co to bylo, </a:t>
            </a:r>
            <a:r>
              <a:rPr lang="cs-CZ" b="1" dirty="0" err="1" smtClean="0"/>
              <a:t>nevim</a:t>
            </a:r>
            <a:r>
              <a:rPr lang="cs-CZ" b="1" dirty="0" smtClean="0"/>
              <a:t>, </a:t>
            </a:r>
            <a:r>
              <a:rPr lang="cs-CZ" b="1" dirty="0" err="1" smtClean="0"/>
              <a:t>dou</a:t>
            </a:r>
            <a:r>
              <a:rPr lang="cs-CZ" b="1" dirty="0" smtClean="0"/>
              <a:t> tou silnicí a teď jedou ty Němci, že a ten jeden tam vidí, jak </a:t>
            </a:r>
            <a:r>
              <a:rPr lang="cs-CZ" b="1" dirty="0" err="1" smtClean="0"/>
              <a:t>vona</a:t>
            </a:r>
            <a:r>
              <a:rPr lang="cs-CZ" b="1" dirty="0" smtClean="0"/>
              <a:t> drží to dítě v tem náručí, tak jí to vytrhne a jede tank a </a:t>
            </a:r>
            <a:r>
              <a:rPr lang="cs-CZ" b="1" dirty="0" err="1" smtClean="0"/>
              <a:t>von</a:t>
            </a:r>
            <a:r>
              <a:rPr lang="cs-CZ" b="1" dirty="0" smtClean="0"/>
              <a:t> to hodí po pás, jo. To tam jako vidět. A tak vidíte, to mně utkvělo... </a:t>
            </a:r>
          </a:p>
          <a:p>
            <a:r>
              <a:rPr lang="cs-CZ" b="1" dirty="0" smtClean="0"/>
              <a:t>                                                                                                (Bruno, nar. 1938)</a:t>
            </a:r>
          </a:p>
          <a:p>
            <a:endParaRPr lang="cs-CZ" dirty="0"/>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Alegorické čtení a svědectví emigrantů</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O filmu </a:t>
            </a:r>
            <a:r>
              <a:rPr lang="cs-CZ" b="1" dirty="0" smtClean="0"/>
              <a:t>Byl jednou jeden král</a:t>
            </a:r>
            <a:r>
              <a:rPr lang="cs-CZ" dirty="0" smtClean="0"/>
              <a:t>:</a:t>
            </a:r>
          </a:p>
          <a:p>
            <a:r>
              <a:rPr lang="cs-CZ" dirty="0" smtClean="0"/>
              <a:t>„Také film československé produkce </a:t>
            </a:r>
            <a:r>
              <a:rPr lang="cs-CZ" i="1" dirty="0" smtClean="0"/>
              <a:t>Sůl nad zlato</a:t>
            </a:r>
            <a:r>
              <a:rPr lang="cs-CZ" dirty="0" smtClean="0"/>
              <a:t> našel u lidí velikou oblibu a kdekoli se hrál, byl celé týdny vyprodán. Při scéně tohoto filmu, kde Werich říká, když chce s Vlastou Burianem vařit a nejde jim to, že „hold bez odborníků to nejde“, lidé v biografech tleskali.“</a:t>
            </a:r>
          </a:p>
          <a:p>
            <a:endParaRPr lang="cs-CZ" dirty="0" smtClean="0"/>
          </a:p>
          <a:p>
            <a:r>
              <a:rPr lang="cs-CZ" dirty="0" smtClean="0"/>
              <a:t>O filmu </a:t>
            </a:r>
            <a:r>
              <a:rPr lang="cs-CZ" b="1" dirty="0" smtClean="0"/>
              <a:t>Temno</a:t>
            </a:r>
            <a:r>
              <a:rPr lang="cs-CZ" dirty="0" smtClean="0"/>
              <a:t>:</a:t>
            </a:r>
          </a:p>
          <a:p>
            <a:r>
              <a:rPr lang="cs-CZ" dirty="0" smtClean="0"/>
              <a:t>„Mluví se např. o nesvobodě, ukazuje se, jak utíkají za hranice čeští vlastenci, pronásledovaní pro své přesvědčení. Scény mučení se srovnávají s dnešním mučením v komunistických žalářích a předváděné útrapy starých robotníků s útrapami v dnešních komunistických táborech nucených prací. Koniášovo pálení „kacířských“ knih se srovnává s činností dnešních komunistických Koniášů, kteří již neváhali naházet do stoupy stovky tun vynikající české a slovenské literatury…“.</a:t>
            </a:r>
          </a:p>
          <a:p>
            <a:endParaRPr lang="cs-CZ" dirty="0"/>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Kino </a:t>
            </a:r>
            <a:r>
              <a:rPr lang="cs-CZ" dirty="0" err="1" smtClean="0"/>
              <a:t>Capitol</a:t>
            </a:r>
            <a:r>
              <a:rPr lang="cs-CZ" dirty="0" smtClean="0"/>
              <a:t>, Lipsko, říjen 1946</a:t>
            </a:r>
            <a:endParaRPr lang="cs-CZ" dirty="0"/>
          </a:p>
        </p:txBody>
      </p:sp>
      <p:pic>
        <p:nvPicPr>
          <p:cNvPr id="4" name="Picture 2" descr="C:\old\PŘETAŽENE SLOŽKY\GRANTY a KONFERENCE\Humboldt\Lipsko\archivní materiály\Stadt Archiv Leipzig\FOTO_KINA_LEIPZIG\Capitol181046premiera.gif"/>
          <p:cNvPicPr>
            <a:picLocks noGrp="1" noChangeAspect="1" noChangeArrowheads="1"/>
          </p:cNvPicPr>
          <p:nvPr>
            <p:ph idx="1"/>
          </p:nvPr>
        </p:nvPicPr>
        <p:blipFill>
          <a:blip r:embed="rId2" cstate="print"/>
          <a:srcRect/>
          <a:stretch>
            <a:fillRect/>
          </a:stretch>
        </p:blipFill>
        <p:spPr bwMode="auto">
          <a:xfrm>
            <a:off x="1127591" y="1600200"/>
            <a:ext cx="6888818" cy="4525963"/>
          </a:xfrm>
          <a:prstGeom prst="rect">
            <a:avLst/>
          </a:prstGeom>
          <a:noFill/>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C:\old\PŘETAŽENE SLOŽKY\GRANTY a KONFERENCE\Humboldt\Lipsko\archivní materiály\Stadt Archiv Leipzig\FOTO_KINA_LEIPZIG\capitol46.gif"/>
          <p:cNvPicPr>
            <a:picLocks noGrp="1" noChangeAspect="1" noChangeArrowheads="1"/>
          </p:cNvPicPr>
          <p:nvPr>
            <p:ph idx="1"/>
          </p:nvPr>
        </p:nvPicPr>
        <p:blipFill>
          <a:blip r:embed="rId2" cstate="print"/>
          <a:srcRect/>
          <a:stretch>
            <a:fillRect/>
          </a:stretch>
        </p:blipFill>
        <p:spPr bwMode="auto">
          <a:xfrm>
            <a:off x="1314413" y="1600200"/>
            <a:ext cx="6515173" cy="4525963"/>
          </a:xfrm>
          <a:prstGeom prst="rect">
            <a:avLst/>
          </a:prstGeom>
          <a:noFill/>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descr="C:\old\PŘETAŽENE SLOŽKY\GRANTY a KONFERENCE\Humboldt\Lipsko\archivní materiály\Stadt Archiv Leipzig\FOTO_KINA_LEIPZIG\Zeit Kino 1950.gif"/>
          <p:cNvPicPr>
            <a:picLocks noGrp="1" noChangeAspect="1" noChangeArrowheads="1"/>
          </p:cNvPicPr>
          <p:nvPr>
            <p:ph idx="1"/>
          </p:nvPr>
        </p:nvPicPr>
        <p:blipFill>
          <a:blip r:embed="rId2" cstate="print"/>
          <a:srcRect/>
          <a:stretch>
            <a:fillRect/>
          </a:stretch>
        </p:blipFill>
        <p:spPr bwMode="auto">
          <a:xfrm>
            <a:off x="467544" y="476672"/>
            <a:ext cx="8294523" cy="5652000"/>
          </a:xfrm>
          <a:prstGeom prst="rect">
            <a:avLst/>
          </a:prstGeom>
          <a:noFill/>
        </p:spPr>
      </p:pic>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1946 - souvislosti</a:t>
            </a:r>
            <a:endParaRPr lang="cs-CZ" dirty="0"/>
          </a:p>
        </p:txBody>
      </p:sp>
      <p:sp>
        <p:nvSpPr>
          <p:cNvPr id="5" name="Zástupný symbol pro text 4"/>
          <p:cNvSpPr>
            <a:spLocks noGrp="1"/>
          </p:cNvSpPr>
          <p:nvPr>
            <p:ph type="body" idx="1"/>
          </p:nvPr>
        </p:nvSpPr>
        <p:spPr/>
        <p:txBody>
          <a:bodyPr/>
          <a:lstStyle/>
          <a:p>
            <a:r>
              <a:rPr lang="cs-CZ" dirty="0" smtClean="0"/>
              <a:t>SBZ</a:t>
            </a:r>
            <a:endParaRPr lang="cs-CZ" dirty="0"/>
          </a:p>
        </p:txBody>
      </p:sp>
      <p:sp>
        <p:nvSpPr>
          <p:cNvPr id="6" name="Zástupný symbol pro obsah 5"/>
          <p:cNvSpPr>
            <a:spLocks noGrp="1"/>
          </p:cNvSpPr>
          <p:nvPr>
            <p:ph sz="half" idx="2"/>
          </p:nvPr>
        </p:nvSpPr>
        <p:spPr/>
        <p:txBody>
          <a:bodyPr>
            <a:normAutofit/>
          </a:bodyPr>
          <a:lstStyle/>
          <a:p>
            <a:r>
              <a:rPr lang="cs-CZ" dirty="0" smtClean="0"/>
              <a:t>20. dubna – slučovací sjezd </a:t>
            </a:r>
            <a:r>
              <a:rPr lang="cs-CZ" i="1" dirty="0" err="1" smtClean="0"/>
              <a:t>Kommunistische</a:t>
            </a:r>
            <a:r>
              <a:rPr lang="cs-CZ" i="1" dirty="0" smtClean="0"/>
              <a:t> </a:t>
            </a:r>
            <a:r>
              <a:rPr lang="cs-CZ" i="1" dirty="0" err="1" smtClean="0"/>
              <a:t>Partei</a:t>
            </a:r>
            <a:r>
              <a:rPr lang="cs-CZ" i="1" dirty="0" smtClean="0"/>
              <a:t> </a:t>
            </a:r>
            <a:r>
              <a:rPr lang="cs-CZ" i="1" dirty="0" err="1" smtClean="0"/>
              <a:t>Deutschlands</a:t>
            </a:r>
            <a:r>
              <a:rPr lang="cs-CZ" i="1" dirty="0" smtClean="0"/>
              <a:t> </a:t>
            </a:r>
            <a:r>
              <a:rPr lang="cs-CZ" dirty="0" smtClean="0"/>
              <a:t>a </a:t>
            </a:r>
            <a:r>
              <a:rPr lang="cs-CZ" i="1" dirty="0" err="1" smtClean="0"/>
              <a:t>Sozialdemokratische</a:t>
            </a:r>
            <a:r>
              <a:rPr lang="cs-CZ" i="1" dirty="0" smtClean="0"/>
              <a:t> </a:t>
            </a:r>
            <a:r>
              <a:rPr lang="cs-CZ" i="1" dirty="0" err="1" smtClean="0"/>
              <a:t>Partei</a:t>
            </a:r>
            <a:r>
              <a:rPr lang="cs-CZ" i="1" dirty="0" smtClean="0"/>
              <a:t> </a:t>
            </a:r>
            <a:r>
              <a:rPr lang="cs-CZ" i="1" dirty="0" err="1" smtClean="0"/>
              <a:t>Deutschlands</a:t>
            </a:r>
            <a:r>
              <a:rPr lang="cs-CZ" i="1" dirty="0" smtClean="0"/>
              <a:t> </a:t>
            </a:r>
            <a:r>
              <a:rPr lang="cs-CZ" dirty="0" smtClean="0"/>
              <a:t>– vznik </a:t>
            </a:r>
            <a:r>
              <a:rPr lang="cs-CZ" i="1" dirty="0" err="1" smtClean="0"/>
              <a:t>Sozialistische</a:t>
            </a:r>
            <a:r>
              <a:rPr lang="cs-CZ" i="1" dirty="0" smtClean="0"/>
              <a:t> </a:t>
            </a:r>
            <a:r>
              <a:rPr lang="cs-CZ" i="1" dirty="0" err="1" smtClean="0"/>
              <a:t>Einheitspartei</a:t>
            </a:r>
            <a:r>
              <a:rPr lang="cs-CZ" i="1" dirty="0" smtClean="0"/>
              <a:t> </a:t>
            </a:r>
            <a:r>
              <a:rPr lang="cs-CZ" i="1" dirty="0" err="1" smtClean="0"/>
              <a:t>Deutschland</a:t>
            </a:r>
            <a:r>
              <a:rPr lang="cs-CZ" dirty="0" smtClean="0"/>
              <a:t>, SED;  </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a:bodyPr>
          <a:lstStyle/>
          <a:p>
            <a:r>
              <a:rPr lang="cs-CZ" dirty="0" smtClean="0"/>
              <a:t>Odklad voleb, místo toho lidové referendum k přijetí západních hranic a znárodnění hlavních hospodářských odvětví – oficiálně jasné přijetí, ale podle opozice zfalšované výsledky. </a:t>
            </a:r>
            <a:endParaRPr lang="cs-CZ"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sp>
        <p:nvSpPr>
          <p:cNvPr id="5" name="Zástupný symbol pro text 4"/>
          <p:cNvSpPr>
            <a:spLocks noGrp="1"/>
          </p:cNvSpPr>
          <p:nvPr>
            <p:ph type="body" sz="quarter" idx="3"/>
          </p:nvPr>
        </p:nvSpPr>
        <p:spPr/>
        <p:txBody>
          <a:bodyPr/>
          <a:lstStyle/>
          <a:p>
            <a:endParaRPr lang="cs-CZ"/>
          </a:p>
        </p:txBody>
      </p:sp>
      <p:sp>
        <p:nvSpPr>
          <p:cNvPr id="6" name="Zástupný symbol pro obsah 5"/>
          <p:cNvSpPr>
            <a:spLocks noGrp="1"/>
          </p:cNvSpPr>
          <p:nvPr>
            <p:ph sz="quarter" idx="4"/>
          </p:nvPr>
        </p:nvSpPr>
        <p:spPr/>
        <p:txBody>
          <a:bodyPr/>
          <a:lstStyle/>
          <a:p>
            <a:endParaRPr lang="cs-CZ"/>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sp>
        <p:nvSpPr>
          <p:cNvPr id="5" name="Zástupný symbol pro text 4"/>
          <p:cNvSpPr>
            <a:spLocks noGrp="1"/>
          </p:cNvSpPr>
          <p:nvPr>
            <p:ph type="body" sz="quarter" idx="3"/>
          </p:nvPr>
        </p:nvSpPr>
        <p:spPr/>
        <p:txBody>
          <a:bodyPr/>
          <a:lstStyle/>
          <a:p>
            <a:endParaRPr lang="cs-CZ"/>
          </a:p>
        </p:txBody>
      </p:sp>
      <p:sp>
        <p:nvSpPr>
          <p:cNvPr id="6" name="Zástupný symbol pro obsah 5"/>
          <p:cNvSpPr>
            <a:spLocks noGrp="1"/>
          </p:cNvSpPr>
          <p:nvPr>
            <p:ph sz="quarter" idx="4"/>
          </p:nvPr>
        </p:nvSpPr>
        <p:spPr/>
        <p:txBody>
          <a:bodyPr/>
          <a:lstStyle/>
          <a:p>
            <a:endParaRPr lang="cs-CZ"/>
          </a:p>
        </p:txBody>
      </p:sp>
      <p:pic>
        <p:nvPicPr>
          <p:cNvPr id="2050" name="Picture 2" descr="C:\old\PŘETAŽENE SLOŽKY\GRANTY a KONFERENCE\Humboldt\Lipsko\archivní materiály\Stadt Archiv Leipzig\FOTO_KINA_LEIPZIG\gohliser46.gif"/>
          <p:cNvPicPr>
            <a:picLocks noGrp="1" noChangeAspect="1" noChangeArrowheads="1"/>
          </p:cNvPicPr>
          <p:nvPr>
            <p:ph sz="half" idx="2"/>
          </p:nvPr>
        </p:nvPicPr>
        <p:blipFill>
          <a:blip r:embed="rId2" cstate="print"/>
          <a:srcRect/>
          <a:stretch>
            <a:fillRect/>
          </a:stretch>
        </p:blipFill>
        <p:spPr bwMode="auto">
          <a:xfrm>
            <a:off x="1187624" y="908720"/>
            <a:ext cx="6224047" cy="5544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1946 - kinematografie</a:t>
            </a:r>
            <a:endParaRPr lang="cs-CZ" dirty="0"/>
          </a:p>
        </p:txBody>
      </p:sp>
      <p:sp>
        <p:nvSpPr>
          <p:cNvPr id="5" name="Zástupný symbol pro text 4"/>
          <p:cNvSpPr>
            <a:spLocks noGrp="1"/>
          </p:cNvSpPr>
          <p:nvPr>
            <p:ph type="body" idx="1"/>
          </p:nvPr>
        </p:nvSpPr>
        <p:spPr/>
        <p:txBody>
          <a:bodyPr/>
          <a:lstStyle/>
          <a:p>
            <a:r>
              <a:rPr lang="cs-CZ" dirty="0" smtClean="0"/>
              <a:t>SBZ</a:t>
            </a:r>
            <a:endParaRPr lang="cs-CZ" dirty="0"/>
          </a:p>
        </p:txBody>
      </p:sp>
      <p:sp>
        <p:nvSpPr>
          <p:cNvPr id="6" name="Zástupný symbol pro obsah 5"/>
          <p:cNvSpPr>
            <a:spLocks noGrp="1"/>
          </p:cNvSpPr>
          <p:nvPr>
            <p:ph sz="half" idx="2"/>
          </p:nvPr>
        </p:nvSpPr>
        <p:spPr/>
        <p:txBody>
          <a:bodyPr>
            <a:normAutofit fontScale="92500" lnSpcReduction="20000"/>
          </a:bodyPr>
          <a:lstStyle/>
          <a:p>
            <a:r>
              <a:rPr lang="cs-CZ" dirty="0" smtClean="0"/>
              <a:t>První hraný film – Die </a:t>
            </a:r>
            <a:r>
              <a:rPr lang="cs-CZ" dirty="0" err="1" smtClean="0"/>
              <a:t>Mörder</a:t>
            </a:r>
            <a:r>
              <a:rPr lang="cs-CZ" dirty="0" smtClean="0"/>
              <a:t> </a:t>
            </a:r>
            <a:r>
              <a:rPr lang="cs-CZ" dirty="0" err="1" smtClean="0"/>
              <a:t>sind</a:t>
            </a:r>
            <a:r>
              <a:rPr lang="cs-CZ" dirty="0" smtClean="0"/>
              <a:t> </a:t>
            </a:r>
            <a:r>
              <a:rPr lang="cs-CZ" dirty="0" err="1" smtClean="0"/>
              <a:t>unter</a:t>
            </a:r>
            <a:r>
              <a:rPr lang="cs-CZ" dirty="0" smtClean="0"/>
              <a:t> </a:t>
            </a:r>
            <a:r>
              <a:rPr lang="cs-CZ" dirty="0" err="1" smtClean="0"/>
              <a:t>uns</a:t>
            </a:r>
            <a:r>
              <a:rPr lang="cs-CZ" dirty="0" smtClean="0"/>
              <a:t>, W. </a:t>
            </a:r>
            <a:r>
              <a:rPr lang="cs-CZ" dirty="0" err="1" smtClean="0"/>
              <a:t>Staudte</a:t>
            </a:r>
            <a:r>
              <a:rPr lang="cs-CZ" dirty="0" smtClean="0"/>
              <a:t>; srpen – registrace studia DEFA (</a:t>
            </a:r>
            <a:r>
              <a:rPr lang="cs-CZ" dirty="0" err="1" smtClean="0"/>
              <a:t>Deutsche</a:t>
            </a:r>
            <a:r>
              <a:rPr lang="cs-CZ" dirty="0" smtClean="0"/>
              <a:t> Film AG) – akciová společnost. Studiové vybavení v Berlíně (dřívější </a:t>
            </a:r>
            <a:r>
              <a:rPr lang="cs-CZ" dirty="0" err="1" smtClean="0"/>
              <a:t>Tobis</a:t>
            </a:r>
            <a:r>
              <a:rPr lang="cs-CZ" dirty="0" smtClean="0"/>
              <a:t>) a v Postupimi (</a:t>
            </a:r>
            <a:r>
              <a:rPr lang="cs-CZ" dirty="0" err="1" smtClean="0"/>
              <a:t>Althoff</a:t>
            </a:r>
            <a:r>
              <a:rPr lang="cs-CZ" dirty="0" smtClean="0"/>
              <a:t>) zůstávaly nadále v rukou sovětské společnosti </a:t>
            </a:r>
            <a:r>
              <a:rPr lang="cs-CZ" dirty="0" err="1" smtClean="0"/>
              <a:t>Linsa</a:t>
            </a:r>
            <a:r>
              <a:rPr lang="cs-CZ" dirty="0" smtClean="0"/>
              <a:t>, která je DEFĚ pronajímala; dabing a titulkování: do dubna 1946: 23 dabovaných a 7 titulkovaných filmů</a:t>
            </a:r>
            <a:endParaRPr lang="cs-CZ" dirty="0"/>
          </a:p>
        </p:txBody>
      </p:sp>
      <p:sp>
        <p:nvSpPr>
          <p:cNvPr id="7" name="Zástupný symbol pro text 6"/>
          <p:cNvSpPr>
            <a:spLocks noGrp="1"/>
          </p:cNvSpPr>
          <p:nvPr>
            <p:ph type="body" sz="quarter" idx="3"/>
          </p:nvPr>
        </p:nvSpPr>
        <p:spPr>
          <a:xfrm>
            <a:off x="4716016" y="1268760"/>
            <a:ext cx="4041775" cy="639762"/>
          </a:xfrm>
        </p:spPr>
        <p:txBody>
          <a:bodyPr/>
          <a:lstStyle/>
          <a:p>
            <a:r>
              <a:rPr lang="cs-CZ" dirty="0" smtClean="0"/>
              <a:t>Polsko</a:t>
            </a:r>
            <a:endParaRPr lang="cs-CZ" dirty="0"/>
          </a:p>
        </p:txBody>
      </p:sp>
      <p:sp>
        <p:nvSpPr>
          <p:cNvPr id="8" name="Zástupný symbol pro obsah 7"/>
          <p:cNvSpPr>
            <a:spLocks noGrp="1"/>
          </p:cNvSpPr>
          <p:nvPr>
            <p:ph sz="quarter" idx="4"/>
          </p:nvPr>
        </p:nvSpPr>
        <p:spPr>
          <a:xfrm>
            <a:off x="4645025" y="1988840"/>
            <a:ext cx="4041775" cy="4137323"/>
          </a:xfrm>
        </p:spPr>
        <p:txBody>
          <a:bodyPr>
            <a:noAutofit/>
          </a:bodyPr>
          <a:lstStyle/>
          <a:p>
            <a:endParaRPr lang="cs-CZ"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2050" name="Picture 2" descr="C:\Documents and Settings\Pavel\Plocha\Sovětizace\PREDNASKA_SOVETIZACE\DSC08744.JPG"/>
          <p:cNvPicPr>
            <a:picLocks noChangeAspect="1" noChangeArrowheads="1"/>
          </p:cNvPicPr>
          <p:nvPr/>
        </p:nvPicPr>
        <p:blipFill>
          <a:blip r:embed="rId2" cstate="print"/>
          <a:srcRect/>
          <a:stretch>
            <a:fillRect/>
          </a:stretch>
        </p:blipFill>
        <p:spPr bwMode="auto">
          <a:xfrm>
            <a:off x="395536" y="692696"/>
            <a:ext cx="8156792" cy="5724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1947 - souvislosti</a:t>
            </a:r>
            <a:endParaRPr lang="cs-CZ" dirty="0"/>
          </a:p>
        </p:txBody>
      </p:sp>
      <p:sp>
        <p:nvSpPr>
          <p:cNvPr id="5" name="Zástupný symbol pro text 4"/>
          <p:cNvSpPr>
            <a:spLocks noGrp="1"/>
          </p:cNvSpPr>
          <p:nvPr>
            <p:ph type="body" idx="1"/>
          </p:nvPr>
        </p:nvSpPr>
        <p:spPr/>
        <p:txBody>
          <a:bodyPr/>
          <a:lstStyle/>
          <a:p>
            <a:r>
              <a:rPr lang="cs-CZ" dirty="0" smtClean="0"/>
              <a:t>SBZ</a:t>
            </a:r>
            <a:endParaRPr lang="cs-CZ" dirty="0"/>
          </a:p>
        </p:txBody>
      </p:sp>
      <p:sp>
        <p:nvSpPr>
          <p:cNvPr id="6" name="Zástupný symbol pro obsah 5"/>
          <p:cNvSpPr>
            <a:spLocks noGrp="1"/>
          </p:cNvSpPr>
          <p:nvPr>
            <p:ph sz="half" idx="2"/>
          </p:nvPr>
        </p:nvSpPr>
        <p:spPr/>
        <p:txBody>
          <a:bodyPr>
            <a:normAutofit/>
          </a:bodyPr>
          <a:lstStyle/>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85000" lnSpcReduction="10000"/>
          </a:bodyPr>
          <a:lstStyle/>
          <a:p>
            <a:r>
              <a:rPr lang="cs-CZ" dirty="0" smtClean="0"/>
              <a:t>únor - Sejm zvolil prezidentem </a:t>
            </a:r>
            <a:r>
              <a:rPr lang="cs-CZ" dirty="0" err="1" smtClean="0"/>
              <a:t>Boleslawa</a:t>
            </a:r>
            <a:r>
              <a:rPr lang="cs-CZ" dirty="0" smtClean="0"/>
              <a:t> </a:t>
            </a:r>
            <a:r>
              <a:rPr lang="cs-CZ" dirty="0" err="1" smtClean="0"/>
              <a:t>Bieruta</a:t>
            </a:r>
            <a:r>
              <a:rPr lang="cs-CZ" dirty="0" smtClean="0"/>
              <a:t>; červenec - sejm schválil tříletý hospodářský plán. Tento sejm vzešel ze zmanipulovaných voleb v r. 1947, kdy 80,1% hlasů získal blok polské dělnické strany, socialistické strany, lidové strany a demokratické strany. Druhá "lidová strana" byla vedená </a:t>
            </a:r>
            <a:r>
              <a:rPr lang="cs-CZ" dirty="0" err="1" smtClean="0"/>
              <a:t>Mikolajczykem</a:t>
            </a:r>
            <a:r>
              <a:rPr lang="cs-CZ" dirty="0" smtClean="0"/>
              <a:t> - představovala hlavní opozici vůči komunistům. </a:t>
            </a:r>
            <a:r>
              <a:rPr lang="cs-CZ" dirty="0" err="1" smtClean="0"/>
              <a:t>Mikolajczyk</a:t>
            </a:r>
            <a:r>
              <a:rPr lang="cs-CZ" dirty="0" smtClean="0"/>
              <a:t> byl předsedou exilové vlády. </a:t>
            </a:r>
            <a:endParaRPr lang="cs-CZ"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1947 - kinematografie</a:t>
            </a:r>
            <a:endParaRPr lang="cs-CZ" dirty="0"/>
          </a:p>
        </p:txBody>
      </p:sp>
      <p:sp>
        <p:nvSpPr>
          <p:cNvPr id="5" name="Zástupný symbol pro text 4"/>
          <p:cNvSpPr>
            <a:spLocks noGrp="1"/>
          </p:cNvSpPr>
          <p:nvPr>
            <p:ph type="body" idx="1"/>
          </p:nvPr>
        </p:nvSpPr>
        <p:spPr/>
        <p:txBody>
          <a:bodyPr>
            <a:normAutofit fontScale="92500" lnSpcReduction="20000"/>
          </a:bodyPr>
          <a:lstStyle/>
          <a:p>
            <a:r>
              <a:rPr lang="cs-CZ" dirty="0" smtClean="0"/>
              <a:t/>
            </a:r>
            <a:br>
              <a:rPr lang="cs-CZ" dirty="0" smtClean="0"/>
            </a:br>
            <a:r>
              <a:rPr lang="cs-CZ" dirty="0" smtClean="0"/>
              <a:t>SBZ</a:t>
            </a:r>
            <a:endParaRPr lang="cs-CZ" dirty="0"/>
          </a:p>
        </p:txBody>
      </p:sp>
      <p:sp>
        <p:nvSpPr>
          <p:cNvPr id="6" name="Zástupný symbol pro obsah 5"/>
          <p:cNvSpPr>
            <a:spLocks noGrp="1"/>
          </p:cNvSpPr>
          <p:nvPr>
            <p:ph sz="half" idx="2"/>
          </p:nvPr>
        </p:nvSpPr>
        <p:spPr/>
        <p:txBody>
          <a:bodyPr>
            <a:normAutofit fontScale="70000" lnSpcReduction="20000"/>
          </a:bodyPr>
          <a:lstStyle/>
          <a:p>
            <a:r>
              <a:rPr lang="cs-CZ" dirty="0" smtClean="0"/>
              <a:t>Studio DEFA – změna na sovětsko-německou akciovou společnost  - SAG (</a:t>
            </a:r>
            <a:r>
              <a:rPr lang="cs-CZ" dirty="0" err="1" smtClean="0"/>
              <a:t>Sowjetische</a:t>
            </a:r>
            <a:r>
              <a:rPr lang="cs-CZ" dirty="0" smtClean="0"/>
              <a:t> </a:t>
            </a:r>
            <a:r>
              <a:rPr lang="cs-CZ" dirty="0" err="1" smtClean="0"/>
              <a:t>Aktiengesellschaft</a:t>
            </a:r>
            <a:r>
              <a:rPr lang="cs-CZ" dirty="0" smtClean="0"/>
              <a:t>) (55% podíl Sověti /</a:t>
            </a:r>
            <a:r>
              <a:rPr lang="cs-CZ" dirty="0" err="1" smtClean="0"/>
              <a:t>Linsa</a:t>
            </a:r>
            <a:r>
              <a:rPr lang="cs-CZ" dirty="0" smtClean="0"/>
              <a:t>/, 45% německý – Ústřední osvětová správa); sovětský ředitel – Ilja </a:t>
            </a:r>
            <a:r>
              <a:rPr lang="cs-CZ" dirty="0" err="1" smtClean="0"/>
              <a:t>Trauberg</a:t>
            </a:r>
            <a:r>
              <a:rPr lang="cs-CZ" dirty="0" smtClean="0"/>
              <a:t> (žák </a:t>
            </a:r>
            <a:r>
              <a:rPr lang="cs-CZ" dirty="0" err="1" smtClean="0"/>
              <a:t>Eisensteina</a:t>
            </a:r>
            <a:r>
              <a:rPr lang="cs-CZ" dirty="0" smtClean="0"/>
              <a:t>, bratr rež. </a:t>
            </a:r>
            <a:r>
              <a:rPr lang="cs-CZ" dirty="0" err="1" smtClean="0"/>
              <a:t>Leonida</a:t>
            </a:r>
            <a:r>
              <a:rPr lang="cs-CZ" dirty="0" smtClean="0"/>
              <a:t> T.) do </a:t>
            </a:r>
            <a:r>
              <a:rPr lang="cs-CZ" dirty="0" err="1" smtClean="0"/>
              <a:t>pol</a:t>
            </a:r>
            <a:r>
              <a:rPr lang="cs-CZ" dirty="0" smtClean="0"/>
              <a:t>. roku 1948;  zřízení </a:t>
            </a:r>
            <a:r>
              <a:rPr lang="cs-CZ" dirty="0" err="1" smtClean="0"/>
              <a:t>Filmkommission</a:t>
            </a:r>
            <a:r>
              <a:rPr lang="cs-CZ" dirty="0" smtClean="0"/>
              <a:t> v rámci ÚV SED jako kontrolního orgánu nad DEFOU; podmínky stanovované vedoucím kin ze strany SEF:  nejméně 40% sov. filmů a 1-2 týdny uvádění;  DEFA podléhala Ústřední osvětové správě; cenzuru vykonávaly Sověti: SMA, taky předkládání </a:t>
            </a:r>
            <a:r>
              <a:rPr lang="cs-CZ" dirty="0" err="1" smtClean="0"/>
              <a:t>Sovexportfilmu</a:t>
            </a:r>
            <a:r>
              <a:rPr lang="cs-CZ" dirty="0" smtClean="0"/>
              <a:t>; </a:t>
            </a:r>
          </a:p>
          <a:p>
            <a:endParaRPr lang="cs-CZ" dirty="0"/>
          </a:p>
        </p:txBody>
      </p:sp>
      <p:sp>
        <p:nvSpPr>
          <p:cNvPr id="7" name="Zástupný symbol pro text 6"/>
          <p:cNvSpPr>
            <a:spLocks noGrp="1"/>
          </p:cNvSpPr>
          <p:nvPr>
            <p:ph type="body" sz="quarter" idx="3"/>
          </p:nvPr>
        </p:nvSpPr>
        <p:spPr>
          <a:xfrm>
            <a:off x="4716016" y="1268760"/>
            <a:ext cx="4041775" cy="639762"/>
          </a:xfrm>
        </p:spPr>
        <p:txBody>
          <a:bodyPr/>
          <a:lstStyle/>
          <a:p>
            <a:r>
              <a:rPr lang="cs-CZ" dirty="0" smtClean="0"/>
              <a:t>Polsko</a:t>
            </a:r>
            <a:endParaRPr lang="cs-CZ" dirty="0"/>
          </a:p>
        </p:txBody>
      </p:sp>
      <p:sp>
        <p:nvSpPr>
          <p:cNvPr id="8" name="Zástupný symbol pro obsah 7"/>
          <p:cNvSpPr>
            <a:spLocks noGrp="1"/>
          </p:cNvSpPr>
          <p:nvPr>
            <p:ph sz="quarter" idx="4"/>
          </p:nvPr>
        </p:nvSpPr>
        <p:spPr>
          <a:xfrm>
            <a:off x="4645025" y="1988840"/>
            <a:ext cx="4041775" cy="4137323"/>
          </a:xfrm>
        </p:spPr>
        <p:txBody>
          <a:bodyPr>
            <a:noAutofit/>
          </a:bodyPr>
          <a:lstStyle/>
          <a:p>
            <a:r>
              <a:rPr lang="cs-CZ" sz="1800" dirty="0" smtClean="0"/>
              <a:t>přesun sídla podniku Film </a:t>
            </a:r>
            <a:r>
              <a:rPr lang="cs-CZ" sz="1800" dirty="0" err="1" smtClean="0"/>
              <a:t>Polski</a:t>
            </a:r>
            <a:r>
              <a:rPr lang="cs-CZ" sz="1800" dirty="0" smtClean="0"/>
              <a:t> do Varšavy; novým ředitele </a:t>
            </a:r>
            <a:r>
              <a:rPr lang="cs-CZ" sz="1800" dirty="0" err="1" smtClean="0"/>
              <a:t>Stanislaw</a:t>
            </a:r>
            <a:r>
              <a:rPr lang="cs-CZ" sz="1800" dirty="0" smtClean="0"/>
              <a:t> Albrecht; první poválečný polský film - Zakázané písničky, r. Leonard </a:t>
            </a:r>
            <a:r>
              <a:rPr lang="cs-CZ" sz="1800" dirty="0" err="1" smtClean="0"/>
              <a:t>Buczkowski</a:t>
            </a:r>
            <a:r>
              <a:rPr lang="cs-CZ" sz="1800" dirty="0" smtClean="0"/>
              <a:t>:</a:t>
            </a:r>
          </a:p>
          <a:p>
            <a:r>
              <a:rPr lang="cs-CZ" sz="1800" dirty="0" smtClean="0"/>
              <a:t>http://filmpolski.pl/fp/index.php/122550</a:t>
            </a:r>
          </a:p>
          <a:p>
            <a:r>
              <a:rPr lang="cs-CZ" sz="1800" dirty="0" smtClean="0"/>
              <a:t> 15.9.-15.10. - první festival sovětského filmu (stala se z něj každoroční akce Dny sovětského filmu)</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1948 - souvislosti</a:t>
            </a:r>
            <a:endParaRPr lang="cs-CZ" dirty="0"/>
          </a:p>
        </p:txBody>
      </p:sp>
      <p:sp>
        <p:nvSpPr>
          <p:cNvPr id="5" name="Zástupný symbol pro text 4"/>
          <p:cNvSpPr>
            <a:spLocks noGrp="1"/>
          </p:cNvSpPr>
          <p:nvPr>
            <p:ph type="body" idx="1"/>
          </p:nvPr>
        </p:nvSpPr>
        <p:spPr/>
        <p:txBody>
          <a:bodyPr/>
          <a:lstStyle/>
          <a:p>
            <a:r>
              <a:rPr lang="cs-CZ" dirty="0" smtClean="0"/>
              <a:t>SBZ</a:t>
            </a:r>
            <a:endParaRPr lang="cs-CZ" dirty="0"/>
          </a:p>
        </p:txBody>
      </p:sp>
      <p:sp>
        <p:nvSpPr>
          <p:cNvPr id="6" name="Zástupný symbol pro obsah 5"/>
          <p:cNvSpPr>
            <a:spLocks noGrp="1"/>
          </p:cNvSpPr>
          <p:nvPr>
            <p:ph sz="half" idx="2"/>
          </p:nvPr>
        </p:nvSpPr>
        <p:spPr/>
        <p:txBody>
          <a:bodyPr>
            <a:normAutofit lnSpcReduction="10000"/>
          </a:bodyPr>
          <a:lstStyle/>
          <a:p>
            <a:r>
              <a:rPr lang="cs-CZ" dirty="0" smtClean="0"/>
              <a:t>Londýnská konference; březen - sovětští zástupci opustili spojeneckou kontrolní komisi; červen – měnová reforma západních zón – blokáda ze strany SMAD do května 1949 – letecký most; zřeknutí se „zvláštní německé cesty k socialismu“; příprava dvouletého plánu; </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85000" lnSpcReduction="10000"/>
          </a:bodyPr>
          <a:lstStyle/>
          <a:p>
            <a:r>
              <a:rPr lang="cs-CZ" dirty="0" smtClean="0"/>
              <a:t>zasedání politbyra PDS - Polské dělnické strany - do čela strany namísto </a:t>
            </a:r>
            <a:r>
              <a:rPr lang="cs-CZ" dirty="0" err="1" smtClean="0"/>
              <a:t>Wladyslawa</a:t>
            </a:r>
            <a:r>
              <a:rPr lang="cs-CZ" dirty="0" smtClean="0"/>
              <a:t> </a:t>
            </a:r>
            <a:r>
              <a:rPr lang="cs-CZ" dirty="0" err="1" smtClean="0"/>
              <a:t>Gomulky</a:t>
            </a:r>
            <a:r>
              <a:rPr lang="cs-CZ" dirty="0" smtClean="0"/>
              <a:t> - </a:t>
            </a:r>
            <a:r>
              <a:rPr lang="cs-CZ" dirty="0" err="1" smtClean="0"/>
              <a:t>Boleslaw</a:t>
            </a:r>
            <a:r>
              <a:rPr lang="cs-CZ" dirty="0" smtClean="0"/>
              <a:t> </a:t>
            </a:r>
            <a:r>
              <a:rPr lang="cs-CZ" dirty="0" err="1" smtClean="0"/>
              <a:t>Bierut</a:t>
            </a:r>
            <a:r>
              <a:rPr lang="cs-CZ" dirty="0" smtClean="0"/>
              <a:t>. </a:t>
            </a:r>
            <a:r>
              <a:rPr lang="cs-CZ" dirty="0" err="1" smtClean="0"/>
              <a:t>Bierut</a:t>
            </a:r>
            <a:r>
              <a:rPr lang="cs-CZ" dirty="0" smtClean="0"/>
              <a:t> zvolen do čela strany po své návštěvě v Moskvě (</a:t>
            </a:r>
            <a:r>
              <a:rPr lang="cs-CZ" dirty="0" err="1" smtClean="0"/>
              <a:t>Gomulka</a:t>
            </a:r>
            <a:r>
              <a:rPr lang="cs-CZ" dirty="0" smtClean="0"/>
              <a:t> stál na </a:t>
            </a:r>
            <a:r>
              <a:rPr lang="cs-CZ" dirty="0" err="1" smtClean="0"/>
              <a:t>Titově</a:t>
            </a:r>
            <a:r>
              <a:rPr lang="cs-CZ" dirty="0" smtClean="0"/>
              <a:t> straně ve sporu s Moskvou, byl obviněn z "pravicově nacionalistické úchylky"). V prosinci 1948 proběhl ve Varšavě slučovací sjezd PDS a socialistické strany - vznikla Polská sjednocená dělnická strana, tiskovým orgánem se stala </a:t>
            </a:r>
            <a:r>
              <a:rPr lang="cs-CZ" i="1" dirty="0" err="1" smtClean="0"/>
              <a:t>Trybuna</a:t>
            </a:r>
            <a:r>
              <a:rPr lang="cs-CZ" i="1" dirty="0" smtClean="0"/>
              <a:t> </a:t>
            </a:r>
            <a:r>
              <a:rPr lang="cs-CZ" i="1" dirty="0" err="1" smtClean="0"/>
              <a:t>Ludu</a:t>
            </a:r>
            <a:r>
              <a:rPr lang="cs-CZ" dirty="0" smtClean="0"/>
              <a:t>. </a:t>
            </a:r>
            <a:endParaRPr lang="cs-CZ"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1948 - kinematografie</a:t>
            </a:r>
            <a:endParaRPr lang="cs-CZ" dirty="0"/>
          </a:p>
        </p:txBody>
      </p:sp>
      <p:sp>
        <p:nvSpPr>
          <p:cNvPr id="5" name="Zástupný symbol pro text 4"/>
          <p:cNvSpPr>
            <a:spLocks noGrp="1"/>
          </p:cNvSpPr>
          <p:nvPr>
            <p:ph type="body" idx="1"/>
          </p:nvPr>
        </p:nvSpPr>
        <p:spPr/>
        <p:txBody>
          <a:bodyPr/>
          <a:lstStyle/>
          <a:p>
            <a:r>
              <a:rPr lang="cs-CZ" dirty="0" smtClean="0"/>
              <a:t>SBZ</a:t>
            </a:r>
            <a:endParaRPr lang="cs-CZ" dirty="0"/>
          </a:p>
        </p:txBody>
      </p:sp>
      <p:sp>
        <p:nvSpPr>
          <p:cNvPr id="6" name="Zástupný symbol pro obsah 5"/>
          <p:cNvSpPr>
            <a:spLocks noGrp="1"/>
          </p:cNvSpPr>
          <p:nvPr>
            <p:ph sz="half" idx="2"/>
          </p:nvPr>
        </p:nvSpPr>
        <p:spPr/>
        <p:txBody>
          <a:bodyPr/>
          <a:lstStyle/>
          <a:p>
            <a:r>
              <a:rPr lang="cs-CZ" dirty="0" smtClean="0"/>
              <a:t>DEFA získala oprávnění k distribuci vlastních filmů (</a:t>
            </a:r>
            <a:r>
              <a:rPr lang="cs-CZ" i="1" dirty="0" err="1" smtClean="0"/>
              <a:t>Sovexportfilm</a:t>
            </a:r>
            <a:r>
              <a:rPr lang="cs-CZ" dirty="0" smtClean="0"/>
              <a:t> si podržel právo distribuce všech ostatních filmů). </a:t>
            </a:r>
            <a:endParaRPr lang="cs-CZ" dirty="0"/>
          </a:p>
        </p:txBody>
      </p:sp>
      <p:sp>
        <p:nvSpPr>
          <p:cNvPr id="7" name="Zástupný symbol pro text 6"/>
          <p:cNvSpPr>
            <a:spLocks noGrp="1"/>
          </p:cNvSpPr>
          <p:nvPr>
            <p:ph type="body" sz="quarter" idx="3"/>
          </p:nvPr>
        </p:nvSpPr>
        <p:spPr>
          <a:xfrm>
            <a:off x="4716016" y="1268760"/>
            <a:ext cx="4041775" cy="639762"/>
          </a:xfrm>
        </p:spPr>
        <p:txBody>
          <a:bodyPr/>
          <a:lstStyle/>
          <a:p>
            <a:r>
              <a:rPr lang="cs-CZ" dirty="0" smtClean="0"/>
              <a:t>Polsko</a:t>
            </a:r>
            <a:endParaRPr lang="cs-CZ" dirty="0"/>
          </a:p>
        </p:txBody>
      </p:sp>
      <p:sp>
        <p:nvSpPr>
          <p:cNvPr id="8" name="Zástupný symbol pro obsah 7"/>
          <p:cNvSpPr>
            <a:spLocks noGrp="1"/>
          </p:cNvSpPr>
          <p:nvPr>
            <p:ph sz="quarter" idx="4"/>
          </p:nvPr>
        </p:nvSpPr>
        <p:spPr>
          <a:xfrm>
            <a:off x="4645025" y="1988840"/>
            <a:ext cx="4041775" cy="4137323"/>
          </a:xfrm>
        </p:spPr>
        <p:txBody>
          <a:bodyPr>
            <a:noAutofit/>
          </a:bodyPr>
          <a:lstStyle/>
          <a:p>
            <a:r>
              <a:rPr lang="cs-CZ" sz="2000" dirty="0" smtClean="0"/>
              <a:t>od srpna vychází měsíčník </a:t>
            </a:r>
            <a:r>
              <a:rPr lang="cs-CZ" sz="2000" i="1" dirty="0" err="1" smtClean="0"/>
              <a:t>Kinotechnik</a:t>
            </a:r>
            <a:r>
              <a:rPr lang="cs-CZ" sz="2000" dirty="0" smtClean="0"/>
              <a:t>, od června </a:t>
            </a:r>
            <a:r>
              <a:rPr lang="cs-CZ" sz="2000" dirty="0" err="1" smtClean="0"/>
              <a:t>čtrnáctidenník</a:t>
            </a:r>
            <a:r>
              <a:rPr lang="cs-CZ" sz="2000" dirty="0" smtClean="0"/>
              <a:t> </a:t>
            </a:r>
            <a:r>
              <a:rPr lang="cs-CZ" sz="2000" i="1" dirty="0" smtClean="0"/>
              <a:t>Gazeta </a:t>
            </a:r>
            <a:r>
              <a:rPr lang="cs-CZ" sz="2000" i="1" dirty="0" err="1" smtClean="0"/>
              <a:t>Filmowa</a:t>
            </a:r>
            <a:r>
              <a:rPr lang="cs-CZ" sz="2000" dirty="0" smtClean="0"/>
              <a:t>. Šestiletý plán předpokládá vybudování 1000 kin, 3000 pojízdných kin, natočení 25 hraných filmů ročně; vytvořeny „</a:t>
            </a:r>
            <a:r>
              <a:rPr lang="cs-CZ" sz="2000" dirty="0" err="1" smtClean="0"/>
              <a:t>zespoly</a:t>
            </a:r>
            <a:r>
              <a:rPr lang="cs-CZ" sz="2000" dirty="0" smtClean="0"/>
              <a:t> </a:t>
            </a:r>
            <a:r>
              <a:rPr lang="cs-CZ" sz="2000" dirty="0" err="1" smtClean="0"/>
              <a:t>filmowe</a:t>
            </a:r>
            <a:r>
              <a:rPr lang="cs-CZ" sz="2000" dirty="0" smtClean="0"/>
              <a:t>“ – filmové kolektivy (Ford, </a:t>
            </a:r>
            <a:r>
              <a:rPr lang="cs-CZ" sz="2000" dirty="0" err="1" smtClean="0"/>
              <a:t>Starski</a:t>
            </a:r>
            <a:r>
              <a:rPr lang="cs-CZ" sz="2000" dirty="0" smtClean="0"/>
              <a:t>, </a:t>
            </a:r>
            <a:r>
              <a:rPr lang="cs-CZ" sz="2000" dirty="0" err="1" smtClean="0"/>
              <a:t>Jakobowska</a:t>
            </a:r>
            <a:r>
              <a:rPr lang="cs-CZ" sz="2000" dirty="0" smtClean="0"/>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1949 - souvislosti</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normAutofit fontScale="85000" lnSpcReduction="10000"/>
          </a:bodyPr>
          <a:lstStyle/>
          <a:p>
            <a:r>
              <a:rPr lang="cs-CZ" dirty="0" smtClean="0"/>
              <a:t>celostátní konference SED – zaveden systém politbyra, sekretariátu a ústředního výboru jako vrcholu hierarchie; 23. květen 1949 – založení Německé spolkové republiky, 7. říjen 1949 – založení Německé demokratické republiky;  po květnových volbách – obě komory parlamentu (</a:t>
            </a:r>
            <a:r>
              <a:rPr lang="cs-CZ" i="1" dirty="0" err="1" smtClean="0"/>
              <a:t>Volkskammer</a:t>
            </a:r>
            <a:r>
              <a:rPr lang="cs-CZ" dirty="0" smtClean="0"/>
              <a:t> a </a:t>
            </a:r>
            <a:r>
              <a:rPr lang="cs-CZ" i="1" dirty="0" err="1" smtClean="0"/>
              <a:t>Länderkammer</a:t>
            </a:r>
            <a:r>
              <a:rPr lang="cs-CZ" dirty="0" smtClean="0"/>
              <a:t>) zvolily prezidenta (</a:t>
            </a:r>
            <a:r>
              <a:rPr lang="cs-CZ" dirty="0" err="1" smtClean="0"/>
              <a:t>Wilhelm</a:t>
            </a:r>
            <a:r>
              <a:rPr lang="cs-CZ" dirty="0" smtClean="0"/>
              <a:t> </a:t>
            </a:r>
            <a:r>
              <a:rPr lang="cs-CZ" dirty="0" err="1" smtClean="0"/>
              <a:t>Pieck</a:t>
            </a:r>
            <a:r>
              <a:rPr lang="cs-CZ" dirty="0" smtClean="0"/>
              <a:t>) a předsedu vlády (Otto </a:t>
            </a:r>
            <a:r>
              <a:rPr lang="cs-CZ" dirty="0" err="1" smtClean="0"/>
              <a:t>Grotewohl</a:t>
            </a:r>
            <a:r>
              <a:rPr lang="cs-CZ" dirty="0" smtClean="0"/>
              <a:t>); </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a:bodyPr>
          <a:lstStyle/>
          <a:p>
            <a:r>
              <a:rPr lang="cs-CZ" dirty="0" smtClean="0"/>
              <a:t>7.10.-7.11. Měsíc prohloubení polsko-sovětského přátelství. </a:t>
            </a:r>
            <a:endParaRPr lang="cs-CZ"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1949 - kinematografie</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lstStyle/>
          <a:p>
            <a:r>
              <a:rPr lang="cs-CZ" dirty="0" smtClean="0"/>
              <a:t>Na stranické konferenci v lednu – vyhlášen boj proti „projevům dekadence a naturalistickému a formalistickému deformování umění“ (</a:t>
            </a:r>
            <a:r>
              <a:rPr lang="cs-CZ" dirty="0" err="1" smtClean="0"/>
              <a:t>ždanovovské</a:t>
            </a:r>
            <a:r>
              <a:rPr lang="cs-CZ" dirty="0" smtClean="0"/>
              <a:t> útoky proti kosmopolitismu, resp. formalismu zveřejněny později – 1950, resp. 1951); </a:t>
            </a:r>
            <a:endParaRPr lang="cs-CZ" dirty="0"/>
          </a:p>
        </p:txBody>
      </p:sp>
      <p:sp>
        <p:nvSpPr>
          <p:cNvPr id="7" name="Zástupný symbol pro text 6"/>
          <p:cNvSpPr>
            <a:spLocks noGrp="1"/>
          </p:cNvSpPr>
          <p:nvPr>
            <p:ph type="body" sz="quarter" idx="3"/>
          </p:nvPr>
        </p:nvSpPr>
        <p:spPr>
          <a:xfrm>
            <a:off x="4716016" y="1268760"/>
            <a:ext cx="4041775" cy="639762"/>
          </a:xfrm>
        </p:spPr>
        <p:txBody>
          <a:bodyPr/>
          <a:lstStyle/>
          <a:p>
            <a:r>
              <a:rPr lang="cs-CZ" dirty="0" smtClean="0"/>
              <a:t>Polsko</a:t>
            </a:r>
            <a:endParaRPr lang="cs-CZ" dirty="0"/>
          </a:p>
        </p:txBody>
      </p:sp>
      <p:sp>
        <p:nvSpPr>
          <p:cNvPr id="8" name="Zástupný symbol pro obsah 7"/>
          <p:cNvSpPr>
            <a:spLocks noGrp="1"/>
          </p:cNvSpPr>
          <p:nvPr>
            <p:ph sz="quarter" idx="4"/>
          </p:nvPr>
        </p:nvSpPr>
        <p:spPr>
          <a:xfrm>
            <a:off x="4645025" y="1988840"/>
            <a:ext cx="4041775" cy="4137323"/>
          </a:xfrm>
        </p:spPr>
        <p:txBody>
          <a:bodyPr>
            <a:noAutofit/>
          </a:bodyPr>
          <a:lstStyle/>
          <a:p>
            <a:r>
              <a:rPr lang="cs-CZ" sz="2000" dirty="0" smtClean="0"/>
              <a:t>Při výrobně hraných filmů vzniká oddělení dabingu; 3 produkční skupiny, které vznikly rok předtím, nahrazeny dramaturgickými skupinami; sjezd polských spisovatelů přijal socialistický realismus jako závaznou konvenci; listopad - sjezd polských filmových tvůrců ve Visle - socialistický realismus prohlášený za kánon polského filmu; zrušeny produkční kolektivy a nahrazeny dramaturgickými kolektivy (ty existovaly do r. 1951)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1950 - souvislosti</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r>
              <a:rPr lang="cs-CZ" dirty="0" smtClean="0"/>
              <a:t>Generálním tajemníkem SED zvolen Walter </a:t>
            </a:r>
            <a:r>
              <a:rPr lang="cs-CZ" dirty="0" err="1" smtClean="0"/>
              <a:t>Ulbricht</a:t>
            </a:r>
            <a:r>
              <a:rPr lang="cs-CZ" dirty="0" smtClean="0"/>
              <a:t>; </a:t>
            </a:r>
            <a:r>
              <a:rPr lang="cs-CZ" dirty="0" err="1" smtClean="0"/>
              <a:t>stalinizace</a:t>
            </a:r>
            <a:r>
              <a:rPr lang="cs-CZ" dirty="0" smtClean="0"/>
              <a:t> SED – čistky, odstranění zbytků </a:t>
            </a:r>
            <a:r>
              <a:rPr lang="cs-CZ" dirty="0" err="1" smtClean="0"/>
              <a:t>soc</a:t>
            </a:r>
            <a:r>
              <a:rPr lang="cs-CZ" dirty="0" smtClean="0"/>
              <a:t>. </a:t>
            </a:r>
            <a:r>
              <a:rPr lang="cs-CZ" dirty="0" err="1" smtClean="0"/>
              <a:t>dem</a:t>
            </a:r>
            <a:r>
              <a:rPr lang="cs-CZ" dirty="0" smtClean="0"/>
              <a:t>. strany a některých předválečných členů KPD, politické procesy; začlenění do RVHP;  </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a:bodyPr>
          <a:lstStyle/>
          <a:p>
            <a:r>
              <a:rPr lang="cs-CZ" dirty="0" smtClean="0"/>
              <a:t>Schválen šestiletý plán – snaha o koordinaci se sovětskými pětiletkami a ekonomikou ostatních lid. </a:t>
            </a:r>
            <a:r>
              <a:rPr lang="cs-CZ" dirty="0" err="1" smtClean="0"/>
              <a:t>dem</a:t>
            </a:r>
            <a:r>
              <a:rPr lang="cs-CZ" dirty="0" smtClean="0"/>
              <a:t>. států; měnová reforma, výměna 1:100, ztráta úspor; </a:t>
            </a:r>
            <a:endParaRPr lang="cs-CZ"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1950 - kinematografie</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r>
              <a:rPr lang="cs-CZ" dirty="0" smtClean="0"/>
              <a:t>Kontrola produkce DEFY ze strany SED – zřízení </a:t>
            </a:r>
            <a:r>
              <a:rPr lang="cs-CZ" i="1" dirty="0" err="1" smtClean="0"/>
              <a:t>Künstlerische</a:t>
            </a:r>
            <a:r>
              <a:rPr lang="cs-CZ" i="1" dirty="0" smtClean="0"/>
              <a:t> </a:t>
            </a:r>
            <a:r>
              <a:rPr lang="cs-CZ" i="1" dirty="0" err="1" smtClean="0"/>
              <a:t>Beirat</a:t>
            </a:r>
            <a:r>
              <a:rPr lang="cs-CZ" i="1" dirty="0" smtClean="0"/>
              <a:t> </a:t>
            </a:r>
            <a:r>
              <a:rPr lang="cs-CZ" dirty="0" smtClean="0"/>
              <a:t>(s účastí sovětského poradce)  a </a:t>
            </a:r>
            <a:r>
              <a:rPr lang="cs-CZ" i="1" dirty="0" smtClean="0"/>
              <a:t>DEFA-</a:t>
            </a:r>
            <a:r>
              <a:rPr lang="cs-CZ" i="1" dirty="0" err="1" smtClean="0"/>
              <a:t>Kommission</a:t>
            </a:r>
            <a:r>
              <a:rPr lang="cs-CZ" dirty="0" smtClean="0"/>
              <a:t> (</a:t>
            </a:r>
            <a:r>
              <a:rPr lang="cs-CZ" dirty="0" err="1" smtClean="0"/>
              <a:t>Kersten</a:t>
            </a:r>
            <a:r>
              <a:rPr lang="cs-CZ" dirty="0" smtClean="0"/>
              <a:t>, s. 13); </a:t>
            </a:r>
            <a:endParaRPr lang="cs-CZ" dirty="0"/>
          </a:p>
        </p:txBody>
      </p:sp>
      <p:sp>
        <p:nvSpPr>
          <p:cNvPr id="7" name="Zástupný symbol pro text 6"/>
          <p:cNvSpPr>
            <a:spLocks noGrp="1"/>
          </p:cNvSpPr>
          <p:nvPr>
            <p:ph type="body" sz="quarter" idx="3"/>
          </p:nvPr>
        </p:nvSpPr>
        <p:spPr>
          <a:xfrm>
            <a:off x="4716016" y="1268760"/>
            <a:ext cx="4041775" cy="639762"/>
          </a:xfrm>
        </p:spPr>
        <p:txBody>
          <a:bodyPr/>
          <a:lstStyle/>
          <a:p>
            <a:r>
              <a:rPr lang="cs-CZ" dirty="0" smtClean="0"/>
              <a:t>Polsko</a:t>
            </a:r>
            <a:endParaRPr lang="cs-CZ" dirty="0"/>
          </a:p>
        </p:txBody>
      </p:sp>
      <p:sp>
        <p:nvSpPr>
          <p:cNvPr id="8" name="Zástupný symbol pro obsah 7"/>
          <p:cNvSpPr>
            <a:spLocks noGrp="1"/>
          </p:cNvSpPr>
          <p:nvPr>
            <p:ph sz="quarter" idx="4"/>
          </p:nvPr>
        </p:nvSpPr>
        <p:spPr>
          <a:xfrm>
            <a:off x="4645025" y="1988840"/>
            <a:ext cx="4041775" cy="4137323"/>
          </a:xfrm>
        </p:spPr>
        <p:txBody>
          <a:bodyPr>
            <a:noAutofit/>
          </a:bodyPr>
          <a:lstStyle/>
          <a:p>
            <a:r>
              <a:rPr lang="cs-CZ" sz="2000" dirty="0" smtClean="0"/>
              <a:t>reorganizace polské kinematografie, vznik Ústředního ředitelství Filmu </a:t>
            </a:r>
            <a:r>
              <a:rPr lang="cs-CZ" sz="2000" dirty="0" err="1" smtClean="0"/>
              <a:t>Polskiego</a:t>
            </a:r>
            <a:r>
              <a:rPr lang="cs-CZ" sz="2000" dirty="0" smtClean="0"/>
              <a:t>; vznik Svaz polských divadelních a filmových umělců - </a:t>
            </a:r>
            <a:r>
              <a:rPr lang="cs-CZ" sz="2000" dirty="0" err="1" smtClean="0"/>
              <a:t>SPATiF</a:t>
            </a:r>
            <a:r>
              <a:rPr lang="cs-CZ" sz="2000" dirty="0" smtClean="0"/>
              <a:t>; v institutu umění vzniká oddělení teorie a historie filmu; v Polsku je 1376 kin - města 611, venkov 558 stálých a 207 cestovních. Uvedeno v distribuci 58 sovětských filmů a 16 z kapitalistických států.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1951 - souvislosti</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lstStyle/>
          <a:p>
            <a:r>
              <a:rPr lang="cs-CZ" dirty="0" smtClean="0"/>
              <a:t>1951-55: první pětiletý plán; počátek 50. let – rostl počet podniků v „lidovém vlastnictví“ (VEB – </a:t>
            </a:r>
            <a:r>
              <a:rPr lang="cs-CZ" dirty="0" err="1" smtClean="0"/>
              <a:t>Volkseigener</a:t>
            </a:r>
            <a:r>
              <a:rPr lang="cs-CZ" dirty="0" smtClean="0"/>
              <a:t> </a:t>
            </a:r>
            <a:r>
              <a:rPr lang="cs-CZ" dirty="0" err="1" smtClean="0"/>
              <a:t>Betrieb</a:t>
            </a:r>
            <a:r>
              <a:rPr lang="cs-CZ" dirty="0" smtClean="0"/>
              <a:t>) – 70%, mírně klesá počet společností napojených přímo na Sovětský svaz – SAG. </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92500"/>
          </a:bodyPr>
          <a:lstStyle/>
          <a:p>
            <a:r>
              <a:rPr lang="cs-CZ" dirty="0" smtClean="0"/>
              <a:t>zatčen </a:t>
            </a:r>
            <a:r>
              <a:rPr lang="cs-CZ" dirty="0" err="1" smtClean="0"/>
              <a:t>Wladyslaw</a:t>
            </a:r>
            <a:r>
              <a:rPr lang="cs-CZ" dirty="0" smtClean="0"/>
              <a:t> </a:t>
            </a:r>
            <a:r>
              <a:rPr lang="cs-CZ" dirty="0" err="1" smtClean="0"/>
              <a:t>Gomulka</a:t>
            </a:r>
            <a:r>
              <a:rPr lang="cs-CZ" dirty="0" smtClean="0"/>
              <a:t> - srpen, obviněn z frakční činnosti ve straně a z kontaktů s nacionalistickými skupinami. Do Francie emigroval </a:t>
            </a:r>
            <a:r>
              <a:rPr lang="cs-CZ" dirty="0" err="1" smtClean="0"/>
              <a:t>Czeslaw</a:t>
            </a:r>
            <a:r>
              <a:rPr lang="cs-CZ" dirty="0" smtClean="0"/>
              <a:t> </a:t>
            </a:r>
            <a:r>
              <a:rPr lang="cs-CZ" dirty="0" err="1" smtClean="0"/>
              <a:t>Milosz</a:t>
            </a:r>
            <a:r>
              <a:rPr lang="cs-CZ" dirty="0" smtClean="0"/>
              <a:t>, v srpnu 1953 vydal ve Francii knihu Zotročený duch. </a:t>
            </a:r>
          </a:p>
          <a:p>
            <a:r>
              <a:rPr lang="cs-CZ" dirty="0" smtClean="0"/>
              <a:t>měsíc </a:t>
            </a:r>
            <a:r>
              <a:rPr lang="cs-CZ" dirty="0" err="1" smtClean="0"/>
              <a:t>polsko</a:t>
            </a:r>
            <a:r>
              <a:rPr lang="cs-CZ" dirty="0" smtClean="0"/>
              <a:t>-sov. přátelství:</a:t>
            </a:r>
          </a:p>
          <a:p>
            <a:r>
              <a:rPr lang="cs-CZ" dirty="0" smtClean="0">
                <a:hlinkClick r:id="rId2"/>
              </a:rPr>
              <a:t>http://www.</a:t>
            </a:r>
            <a:r>
              <a:rPr lang="cs-CZ" dirty="0" err="1" smtClean="0">
                <a:hlinkClick r:id="rId2"/>
              </a:rPr>
              <a:t>youtube.com</a:t>
            </a:r>
            <a:r>
              <a:rPr lang="cs-CZ" dirty="0" smtClean="0">
                <a:hlinkClick r:id="rId2"/>
              </a:rPr>
              <a:t>/</a:t>
            </a:r>
            <a:r>
              <a:rPr lang="cs-CZ" dirty="0" err="1" smtClean="0">
                <a:hlinkClick r:id="rId2"/>
              </a:rPr>
              <a:t>watch</a:t>
            </a:r>
            <a:r>
              <a:rPr lang="cs-CZ" dirty="0" smtClean="0">
                <a:hlinkClick r:id="rId2"/>
              </a:rPr>
              <a:t>?v=VJDqi1YATXE</a:t>
            </a:r>
            <a:r>
              <a:rPr lang="cs-CZ" dirty="0" smtClean="0"/>
              <a:t>  /7.min./</a:t>
            </a:r>
            <a:endParaRPr lang="cs-CZ"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1951 - kinematografie</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lstStyle/>
          <a:p>
            <a:r>
              <a:rPr lang="cs-CZ" dirty="0" smtClean="0"/>
              <a:t>Za první čtyři roky dekády – jen 30 filmů; březen – dokument ÚV SED: Boj proti formalismu v umění a literatuře (</a:t>
            </a:r>
            <a:r>
              <a:rPr lang="cs-CZ" dirty="0" err="1" smtClean="0"/>
              <a:t>Schubbe</a:t>
            </a:r>
            <a:r>
              <a:rPr lang="cs-CZ" dirty="0" smtClean="0"/>
              <a:t>, </a:t>
            </a:r>
            <a:r>
              <a:rPr lang="cs-CZ" dirty="0" err="1" smtClean="0"/>
              <a:t>Elmir</a:t>
            </a:r>
            <a:r>
              <a:rPr lang="cs-CZ" dirty="0" smtClean="0"/>
              <a:t> </a:t>
            </a:r>
            <a:r>
              <a:rPr lang="cs-CZ" dirty="0" err="1" smtClean="0"/>
              <a:t>ed</a:t>
            </a:r>
            <a:r>
              <a:rPr lang="cs-CZ" dirty="0" smtClean="0"/>
              <a:t>.: Dokumente </a:t>
            </a:r>
            <a:r>
              <a:rPr lang="cs-CZ" dirty="0" err="1" smtClean="0"/>
              <a:t>zur</a:t>
            </a:r>
            <a:r>
              <a:rPr lang="cs-CZ" dirty="0" smtClean="0"/>
              <a:t> </a:t>
            </a:r>
            <a:r>
              <a:rPr lang="cs-CZ" dirty="0" err="1" smtClean="0"/>
              <a:t>Kunst</a:t>
            </a:r>
            <a:r>
              <a:rPr lang="cs-CZ" dirty="0" smtClean="0"/>
              <a:t>-, Literatur- </a:t>
            </a:r>
            <a:r>
              <a:rPr lang="cs-CZ" dirty="0" err="1" smtClean="0"/>
              <a:t>und</a:t>
            </a:r>
            <a:r>
              <a:rPr lang="cs-CZ" dirty="0" smtClean="0"/>
              <a:t> </a:t>
            </a:r>
            <a:r>
              <a:rPr lang="cs-CZ" dirty="0" err="1" smtClean="0"/>
              <a:t>Kulturpolitik</a:t>
            </a:r>
            <a:r>
              <a:rPr lang="cs-CZ" dirty="0" smtClean="0"/>
              <a:t> der SED. Stuttgart: </a:t>
            </a:r>
            <a:r>
              <a:rPr lang="cs-CZ" dirty="0" err="1" smtClean="0"/>
              <a:t>Seewald</a:t>
            </a:r>
            <a:r>
              <a:rPr lang="cs-CZ" smtClean="0"/>
              <a:t> 1972); </a:t>
            </a:r>
          </a:p>
          <a:p>
            <a:endParaRPr lang="cs-CZ" dirty="0"/>
          </a:p>
        </p:txBody>
      </p:sp>
      <p:sp>
        <p:nvSpPr>
          <p:cNvPr id="7" name="Zástupný symbol pro text 6"/>
          <p:cNvSpPr>
            <a:spLocks noGrp="1"/>
          </p:cNvSpPr>
          <p:nvPr>
            <p:ph type="body" sz="quarter" idx="3"/>
          </p:nvPr>
        </p:nvSpPr>
        <p:spPr>
          <a:xfrm>
            <a:off x="4716016" y="1268760"/>
            <a:ext cx="4041775" cy="639762"/>
          </a:xfrm>
        </p:spPr>
        <p:txBody>
          <a:bodyPr/>
          <a:lstStyle/>
          <a:p>
            <a:r>
              <a:rPr lang="cs-CZ" dirty="0" smtClean="0"/>
              <a:t>Polsko</a:t>
            </a:r>
            <a:endParaRPr lang="cs-CZ" dirty="0"/>
          </a:p>
        </p:txBody>
      </p:sp>
      <p:sp>
        <p:nvSpPr>
          <p:cNvPr id="8" name="Zástupný symbol pro obsah 7"/>
          <p:cNvSpPr>
            <a:spLocks noGrp="1"/>
          </p:cNvSpPr>
          <p:nvPr>
            <p:ph sz="quarter" idx="4"/>
          </p:nvPr>
        </p:nvSpPr>
        <p:spPr>
          <a:xfrm>
            <a:off x="4645025" y="1988840"/>
            <a:ext cx="4041775" cy="4137323"/>
          </a:xfrm>
        </p:spPr>
        <p:txBody>
          <a:bodyPr>
            <a:noAutofit/>
          </a:bodyPr>
          <a:lstStyle/>
          <a:p>
            <a:r>
              <a:rPr lang="cs-CZ" sz="2000" dirty="0" smtClean="0"/>
              <a:t>první číslo </a:t>
            </a:r>
            <a:r>
              <a:rPr lang="cs-CZ" sz="2000" dirty="0" err="1" smtClean="0"/>
              <a:t>Kwartalniku</a:t>
            </a:r>
            <a:r>
              <a:rPr lang="cs-CZ" sz="2000" dirty="0" smtClean="0"/>
              <a:t> </a:t>
            </a:r>
            <a:r>
              <a:rPr lang="cs-CZ" sz="2000" dirty="0" err="1" smtClean="0"/>
              <a:t>Filmowego</a:t>
            </a:r>
            <a:r>
              <a:rPr lang="cs-CZ" sz="2000" dirty="0" smtClean="0"/>
              <a:t>, vychází do r. 1965; sejm schválil zákon o </a:t>
            </a:r>
            <a:r>
              <a:rPr lang="cs-CZ" sz="2000" dirty="0" err="1" smtClean="0"/>
              <a:t>kinematorgrafii</a:t>
            </a:r>
            <a:r>
              <a:rPr lang="cs-CZ" sz="2000" dirty="0" smtClean="0"/>
              <a:t> - vzniká </a:t>
            </a:r>
            <a:r>
              <a:rPr lang="cs-CZ" sz="2000" dirty="0" err="1" smtClean="0"/>
              <a:t>Centralny</a:t>
            </a:r>
            <a:r>
              <a:rPr lang="cs-CZ" sz="2000" dirty="0" smtClean="0"/>
              <a:t> </a:t>
            </a:r>
            <a:r>
              <a:rPr lang="cs-CZ" sz="2000" dirty="0" err="1" smtClean="0"/>
              <a:t>Urzad</a:t>
            </a:r>
            <a:r>
              <a:rPr lang="cs-CZ" sz="2000" dirty="0" smtClean="0"/>
              <a:t> Kinematografii; první polský dabing - Mury </a:t>
            </a:r>
            <a:r>
              <a:rPr lang="cs-CZ" sz="2000" dirty="0" err="1" smtClean="0"/>
              <a:t>Malapagy</a:t>
            </a:r>
            <a:r>
              <a:rPr lang="cs-CZ" sz="2000" dirty="0" smtClean="0"/>
              <a:t> - </a:t>
            </a:r>
            <a:r>
              <a:rPr lang="cs-CZ" sz="2000" dirty="0" err="1" smtClean="0"/>
              <a:t>Le</a:t>
            </a:r>
            <a:r>
              <a:rPr lang="cs-CZ" sz="2000" dirty="0" smtClean="0"/>
              <a:t> Mura </a:t>
            </a:r>
            <a:r>
              <a:rPr lang="cs-CZ" sz="2000" dirty="0" err="1" smtClean="0"/>
              <a:t>di</a:t>
            </a:r>
            <a:r>
              <a:rPr lang="cs-CZ" sz="2000" dirty="0" smtClean="0"/>
              <a:t> </a:t>
            </a:r>
            <a:r>
              <a:rPr lang="cs-CZ" sz="2000" dirty="0" err="1" smtClean="0"/>
              <a:t>Malapaga</a:t>
            </a:r>
            <a:r>
              <a:rPr lang="cs-CZ" sz="2000" dirty="0" smtClean="0"/>
              <a:t>, 1949, René </a:t>
            </a:r>
            <a:r>
              <a:rPr lang="cs-CZ" sz="2000" dirty="0" err="1" smtClean="0"/>
              <a:t>Clément</a:t>
            </a:r>
            <a:r>
              <a:rPr lang="cs-CZ" sz="2000" dirty="0" smtClean="0"/>
              <a:t>, hr.Jean </a:t>
            </a:r>
            <a:r>
              <a:rPr lang="cs-CZ" sz="2000" dirty="0" err="1" smtClean="0"/>
              <a:t>Gabin</a:t>
            </a:r>
            <a:r>
              <a:rPr lang="cs-CZ" sz="2000" dirty="0" smtClean="0"/>
              <a:t>. pokles premiér: 59 </a:t>
            </a:r>
            <a:r>
              <a:rPr lang="cs-CZ" sz="2000" dirty="0" err="1" smtClean="0"/>
              <a:t>soc</a:t>
            </a:r>
            <a:r>
              <a:rPr lang="cs-CZ" sz="2000" dirty="0" smtClean="0"/>
              <a:t>. a 7 kap. filmů;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62500" lnSpcReduction="20000"/>
          </a:bodyPr>
          <a:lstStyle/>
          <a:p>
            <a:r>
              <a:rPr lang="cs-CZ" dirty="0" smtClean="0"/>
              <a:t>teoreticko-metodologický úvod</a:t>
            </a:r>
          </a:p>
          <a:p>
            <a:r>
              <a:rPr lang="cs-CZ" dirty="0" smtClean="0"/>
              <a:t>historický a filmově-historický kontext: NDR, Polsko</a:t>
            </a:r>
          </a:p>
          <a:p>
            <a:r>
              <a:rPr lang="cs-CZ" dirty="0" smtClean="0"/>
              <a:t>koprodukce I</a:t>
            </a:r>
          </a:p>
          <a:p>
            <a:r>
              <a:rPr lang="cs-CZ" dirty="0" smtClean="0"/>
              <a:t>koprodukce II, filmové žánry a hvězdy</a:t>
            </a:r>
          </a:p>
          <a:p>
            <a:r>
              <a:rPr lang="cs-CZ" dirty="0" smtClean="0"/>
              <a:t>festivaly a konference</a:t>
            </a:r>
          </a:p>
          <a:p>
            <a:r>
              <a:rPr lang="cs-CZ" dirty="0" smtClean="0"/>
              <a:t>distribuce</a:t>
            </a:r>
          </a:p>
          <a:p>
            <a:r>
              <a:rPr lang="cs-CZ" dirty="0" smtClean="0"/>
              <a:t>uvádění, lokální filmová kultura – Brno, Lipsko, Poznaň </a:t>
            </a:r>
          </a:p>
          <a:p>
            <a:r>
              <a:rPr lang="cs-CZ" dirty="0" smtClean="0"/>
              <a:t>recepce</a:t>
            </a:r>
          </a:p>
          <a:p>
            <a:r>
              <a:rPr lang="cs-CZ" dirty="0" smtClean="0"/>
              <a:t>1/ písemný projekt: návrh výzkumu s jasně formulovanou </a:t>
            </a:r>
            <a:r>
              <a:rPr lang="cs-CZ" dirty="0" err="1" smtClean="0"/>
              <a:t>transnárodní</a:t>
            </a:r>
            <a:r>
              <a:rPr lang="cs-CZ" dirty="0" smtClean="0"/>
              <a:t> komparativní dimenzí, 5 stran – formulování hypotézy, konkrétní sekundární literatura, návrh možných využitelných primárních pramenů včetně konkrétních archivů, shrnutí dosavadních poznatků o tématu ze sekundární literatury i dílčího vlastního bádání, např. v dobových časopisech. </a:t>
            </a:r>
          </a:p>
          <a:p>
            <a:r>
              <a:rPr lang="cs-CZ" dirty="0" smtClean="0"/>
              <a:t>2/ krátký test z odpřednášené látky a dodaných textů</a:t>
            </a:r>
          </a:p>
          <a:p>
            <a:endParaRPr lang="cs-CZ"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1952 - souvislosti</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normAutofit fontScale="85000" lnSpcReduction="20000"/>
          </a:bodyPr>
          <a:lstStyle/>
          <a:p>
            <a:r>
              <a:rPr lang="cs-CZ" dirty="0" smtClean="0"/>
              <a:t>Vznik ministerstva státní bezpečnosti (Ministerium </a:t>
            </a:r>
            <a:r>
              <a:rPr lang="cs-CZ" dirty="0" err="1" smtClean="0"/>
              <a:t>für</a:t>
            </a:r>
            <a:r>
              <a:rPr lang="cs-CZ" dirty="0" smtClean="0"/>
              <a:t> </a:t>
            </a:r>
            <a:r>
              <a:rPr lang="cs-CZ" dirty="0" err="1" smtClean="0"/>
              <a:t>Staatssicherheit</a:t>
            </a:r>
            <a:r>
              <a:rPr lang="cs-CZ" dirty="0" smtClean="0"/>
              <a:t> – STASI); červenec – 2. konference SED, vyhlášení programu výstavby socialismu; změna správního uspořádání – místo zemí – </a:t>
            </a:r>
            <a:r>
              <a:rPr lang="cs-CZ" i="1" dirty="0" err="1" smtClean="0"/>
              <a:t>Länder</a:t>
            </a:r>
            <a:r>
              <a:rPr lang="cs-CZ" dirty="0" smtClean="0"/>
              <a:t> /Berlín, Braniborsko, Durynsko, Meklenbursko, Sasko, </a:t>
            </a:r>
            <a:r>
              <a:rPr lang="cs-CZ" dirty="0" err="1" smtClean="0"/>
              <a:t>Sasko</a:t>
            </a:r>
            <a:r>
              <a:rPr lang="cs-CZ" dirty="0" smtClean="0"/>
              <a:t>-</a:t>
            </a:r>
            <a:r>
              <a:rPr lang="cs-CZ" dirty="0" err="1" smtClean="0"/>
              <a:t>Anhaltsko</a:t>
            </a:r>
            <a:r>
              <a:rPr lang="cs-CZ" dirty="0" smtClean="0"/>
              <a:t>/ – 15 krajů (</a:t>
            </a:r>
            <a:r>
              <a:rPr lang="cs-CZ" i="1" dirty="0" err="1" smtClean="0"/>
              <a:t>Bezirke</a:t>
            </a:r>
            <a:r>
              <a:rPr lang="cs-CZ" dirty="0" smtClean="0"/>
              <a:t>) a okresy (</a:t>
            </a:r>
            <a:r>
              <a:rPr lang="cs-CZ" i="1" dirty="0" err="1" smtClean="0"/>
              <a:t>Kreise</a:t>
            </a:r>
            <a:r>
              <a:rPr lang="cs-CZ" dirty="0" smtClean="0"/>
              <a:t>); začíná výstavba bariér a minových polí na hranici se SRN; počet uprchlíků: 1953 – 331 000, 1954: 184 </a:t>
            </a:r>
            <a:r>
              <a:rPr lang="cs-CZ" dirty="0" err="1" smtClean="0"/>
              <a:t>t</a:t>
            </a:r>
            <a:r>
              <a:rPr lang="cs-CZ" dirty="0" smtClean="0"/>
              <a:t>., 1955: 252 </a:t>
            </a:r>
            <a:r>
              <a:rPr lang="cs-CZ" dirty="0" err="1" smtClean="0"/>
              <a:t>t</a:t>
            </a:r>
            <a:r>
              <a:rPr lang="cs-CZ" dirty="0" smtClean="0"/>
              <a:t>.; </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a:bodyPr>
          <a:lstStyle/>
          <a:p>
            <a:r>
              <a:rPr lang="cs-CZ" dirty="0" smtClean="0"/>
              <a:t>nová ústava; nový název státu: Polská lidová republika; listopad - B. </a:t>
            </a:r>
            <a:r>
              <a:rPr lang="cs-CZ" dirty="0" err="1" smtClean="0"/>
              <a:t>Bierut</a:t>
            </a:r>
            <a:r>
              <a:rPr lang="cs-CZ" dirty="0" smtClean="0"/>
              <a:t> předsedou vlády. </a:t>
            </a:r>
            <a:endParaRPr lang="cs-CZ"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1952 - kinematografie</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7" name="Zástupný symbol pro text 6"/>
          <p:cNvSpPr>
            <a:spLocks noGrp="1"/>
          </p:cNvSpPr>
          <p:nvPr>
            <p:ph type="body" sz="quarter" idx="3"/>
          </p:nvPr>
        </p:nvSpPr>
        <p:spPr>
          <a:xfrm>
            <a:off x="4716016" y="1268760"/>
            <a:ext cx="4041775" cy="639762"/>
          </a:xfrm>
        </p:spPr>
        <p:txBody>
          <a:bodyPr/>
          <a:lstStyle/>
          <a:p>
            <a:r>
              <a:rPr lang="cs-CZ" dirty="0" smtClean="0"/>
              <a:t>Polsko</a:t>
            </a:r>
            <a:endParaRPr lang="cs-CZ" dirty="0"/>
          </a:p>
        </p:txBody>
      </p:sp>
      <p:sp>
        <p:nvSpPr>
          <p:cNvPr id="8" name="Zástupný symbol pro obsah 7"/>
          <p:cNvSpPr>
            <a:spLocks noGrp="1"/>
          </p:cNvSpPr>
          <p:nvPr>
            <p:ph sz="quarter" idx="4"/>
          </p:nvPr>
        </p:nvSpPr>
        <p:spPr>
          <a:xfrm>
            <a:off x="4645025" y="1988840"/>
            <a:ext cx="4041775" cy="4137323"/>
          </a:xfrm>
        </p:spPr>
        <p:txBody>
          <a:bodyPr>
            <a:noAutofit/>
          </a:bodyPr>
          <a:lstStyle/>
          <a:p>
            <a:r>
              <a:rPr lang="cs-CZ" sz="2000" dirty="0" smtClean="0"/>
              <a:t>Festival sovětského filmu ve Varšavě, Lodži, Krakově, </a:t>
            </a:r>
            <a:r>
              <a:rPr lang="cs-CZ" sz="2000" dirty="0" err="1" smtClean="0"/>
              <a:t>Štětíně</a:t>
            </a:r>
            <a:r>
              <a:rPr lang="cs-CZ" sz="2000" dirty="0" smtClean="0"/>
              <a:t> a Vratislavi. Uváděna do provozu </a:t>
            </a:r>
            <a:r>
              <a:rPr lang="cs-CZ" sz="2000" dirty="0" err="1" smtClean="0"/>
              <a:t>Centralnym</a:t>
            </a:r>
            <a:r>
              <a:rPr lang="cs-CZ" sz="2000" dirty="0" smtClean="0"/>
              <a:t> </a:t>
            </a:r>
            <a:r>
              <a:rPr lang="cs-CZ" sz="2000" dirty="0" err="1" smtClean="0"/>
              <a:t>Zarzadom</a:t>
            </a:r>
            <a:r>
              <a:rPr lang="cs-CZ" sz="2000" dirty="0" smtClean="0"/>
              <a:t> Kin (Ústřední správou kin) "kina </a:t>
            </a:r>
            <a:r>
              <a:rPr lang="cs-CZ" sz="2000" dirty="0" err="1" smtClean="0"/>
              <a:t>wersji</a:t>
            </a:r>
            <a:r>
              <a:rPr lang="cs-CZ" sz="2000" dirty="0" smtClean="0"/>
              <a:t> </a:t>
            </a:r>
            <a:r>
              <a:rPr lang="cs-CZ" sz="2000" dirty="0" err="1" smtClean="0"/>
              <a:t>originalnej</a:t>
            </a:r>
            <a:r>
              <a:rPr lang="cs-CZ" sz="2000" dirty="0" smtClean="0"/>
              <a:t>" - uvádějící filmy v ruštině. Splnění plánu dabingu: 9 celovečerních filmů; premiéry: 59 filmů, z toho 7 ze západní Evropy</a:t>
            </a:r>
          </a:p>
          <a:p>
            <a:endParaRPr lang="cs-CZ" sz="1200" dirty="0" smtClean="0"/>
          </a:p>
        </p:txBody>
      </p:sp>
      <p:sp>
        <p:nvSpPr>
          <p:cNvPr id="9" name="Zástupný symbol pro obsah 8"/>
          <p:cNvSpPr>
            <a:spLocks noGrp="1"/>
          </p:cNvSpPr>
          <p:nvPr>
            <p:ph sz="half" idx="2"/>
          </p:nvPr>
        </p:nvSpPr>
        <p:spPr/>
        <p:txBody>
          <a:bodyPr/>
          <a:lstStyle/>
          <a:p>
            <a:r>
              <a:rPr lang="cs-CZ" dirty="0" err="1" smtClean="0"/>
              <a:t>Staatliche</a:t>
            </a:r>
            <a:r>
              <a:rPr lang="cs-CZ" dirty="0" smtClean="0"/>
              <a:t> </a:t>
            </a:r>
            <a:r>
              <a:rPr lang="cs-CZ" dirty="0" err="1" smtClean="0"/>
              <a:t>Komitee</a:t>
            </a:r>
            <a:r>
              <a:rPr lang="cs-CZ" dirty="0" smtClean="0"/>
              <a:t> </a:t>
            </a:r>
            <a:r>
              <a:rPr lang="cs-CZ" dirty="0" err="1" smtClean="0"/>
              <a:t>für</a:t>
            </a:r>
            <a:r>
              <a:rPr lang="cs-CZ" dirty="0" smtClean="0"/>
              <a:t> </a:t>
            </a:r>
            <a:r>
              <a:rPr lang="cs-CZ" dirty="0" err="1" smtClean="0"/>
              <a:t>Filmwesen</a:t>
            </a:r>
            <a:r>
              <a:rPr lang="cs-CZ" dirty="0" smtClean="0"/>
              <a:t> – zřízena ministerskou radou (vládou) na návrh politbyra SED (v čele </a:t>
            </a:r>
            <a:r>
              <a:rPr lang="cs-CZ" dirty="0" err="1" smtClean="0"/>
              <a:t>Sepp</a:t>
            </a:r>
            <a:r>
              <a:rPr lang="cs-CZ" dirty="0" smtClean="0"/>
              <a:t> </a:t>
            </a:r>
            <a:r>
              <a:rPr lang="cs-CZ" dirty="0" err="1" smtClean="0"/>
              <a:t>Schwab</a:t>
            </a:r>
            <a:r>
              <a:rPr lang="cs-CZ" dirty="0" smtClean="0"/>
              <a:t>);  </a:t>
            </a:r>
            <a:endParaRPr lang="cs-CZ"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normAutofit fontScale="55000" lnSpcReduction="20000"/>
          </a:bodyPr>
          <a:lstStyle/>
          <a:p>
            <a:r>
              <a:rPr lang="cs-CZ" dirty="0" smtClean="0"/>
              <a:t>1952 – dvoupatrový vlak, 4 vagony, s klubovnou, knihovnou, kinem, </a:t>
            </a:r>
            <a:r>
              <a:rPr lang="cs-CZ" dirty="0" err="1" smtClean="0"/>
              <a:t>radioposluchárnou</a:t>
            </a:r>
            <a:r>
              <a:rPr lang="cs-CZ" dirty="0" smtClean="0"/>
              <a:t> a spacím oddělením. </a:t>
            </a:r>
            <a:endParaRPr lang="cs-CZ" dirty="0"/>
          </a:p>
        </p:txBody>
      </p:sp>
      <p:sp>
        <p:nvSpPr>
          <p:cNvPr id="5" name="Zástupný symbol pro text 4"/>
          <p:cNvSpPr>
            <a:spLocks noGrp="1"/>
          </p:cNvSpPr>
          <p:nvPr>
            <p:ph type="body" sz="quarter" idx="3"/>
          </p:nvPr>
        </p:nvSpPr>
        <p:spPr/>
        <p:txBody>
          <a:bodyPr/>
          <a:lstStyle/>
          <a:p>
            <a:endParaRPr lang="cs-CZ"/>
          </a:p>
        </p:txBody>
      </p:sp>
      <p:sp>
        <p:nvSpPr>
          <p:cNvPr id="6" name="Zástupný symbol pro obsah 5"/>
          <p:cNvSpPr>
            <a:spLocks noGrp="1"/>
          </p:cNvSpPr>
          <p:nvPr>
            <p:ph sz="quarter" idx="4"/>
          </p:nvPr>
        </p:nvSpPr>
        <p:spPr/>
        <p:txBody>
          <a:bodyPr/>
          <a:lstStyle/>
          <a:p>
            <a:endParaRPr lang="cs-CZ"/>
          </a:p>
        </p:txBody>
      </p:sp>
      <p:pic>
        <p:nvPicPr>
          <p:cNvPr id="7" name="Picture 2"/>
          <p:cNvPicPr>
            <a:picLocks noGrp="1" noChangeAspect="1" noChangeArrowheads="1"/>
          </p:cNvPicPr>
          <p:nvPr>
            <p:ph sz="half" idx="2"/>
          </p:nvPr>
        </p:nvPicPr>
        <p:blipFill>
          <a:blip r:embed="rId2" cstate="print"/>
          <a:srcRect/>
          <a:stretch>
            <a:fillRect/>
          </a:stretch>
        </p:blipFill>
        <p:spPr bwMode="auto">
          <a:xfrm>
            <a:off x="467544" y="2924944"/>
            <a:ext cx="4040188" cy="2884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1953 - souvislosti</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normAutofit fontScale="77500" lnSpcReduction="20000"/>
          </a:bodyPr>
          <a:lstStyle/>
          <a:p>
            <a:r>
              <a:rPr lang="cs-CZ" dirty="0" smtClean="0"/>
              <a:t>Červen - sovětské komuniké – výzva k uvolnění politické situace; reakce SED: vyhlášení „nového kurzu“ 9. června, přijato vládou jako závazná instrukce; v platnosti ale zůstalo zvýšení výkonnostních norem z května --- 16. června dělníci v ulicích, den poté povstání – cca půl milionů lidí, především dělníci; vyhlášeno stanné právo, nasazeny tanky, 50 mrtvých demonstrantů, 40 sovětských vojáků; reakce SED – šlo o „fašistickou provokaci proti NDR“, ale i mírná sebekritika a posílení spotřební orientace ekonomiky; </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77500" lnSpcReduction="20000"/>
          </a:bodyPr>
          <a:lstStyle/>
          <a:p>
            <a:r>
              <a:rPr lang="cs-CZ" dirty="0" smtClean="0">
                <a:hlinkClick r:id="rId2"/>
              </a:rPr>
              <a:t>http://www.</a:t>
            </a:r>
            <a:r>
              <a:rPr lang="cs-CZ" dirty="0" err="1" smtClean="0">
                <a:hlinkClick r:id="rId2"/>
              </a:rPr>
              <a:t>youtube.com</a:t>
            </a:r>
            <a:r>
              <a:rPr lang="cs-CZ" dirty="0" smtClean="0">
                <a:hlinkClick r:id="rId2"/>
              </a:rPr>
              <a:t>/</a:t>
            </a:r>
            <a:r>
              <a:rPr lang="cs-CZ" dirty="0" err="1" smtClean="0">
                <a:hlinkClick r:id="rId2"/>
              </a:rPr>
              <a:t>watch</a:t>
            </a:r>
            <a:r>
              <a:rPr lang="cs-CZ" dirty="0" smtClean="0">
                <a:hlinkClick r:id="rId2"/>
              </a:rPr>
              <a:t>?v=9MfftkT-</a:t>
            </a:r>
            <a:r>
              <a:rPr lang="cs-CZ" dirty="0" err="1" smtClean="0">
                <a:hlinkClick r:id="rId2"/>
              </a:rPr>
              <a:t>oSk</a:t>
            </a:r>
            <a:r>
              <a:rPr lang="cs-CZ" dirty="0" smtClean="0">
                <a:hlinkClick r:id="rId2"/>
              </a:rPr>
              <a:t>&amp;feature=</a:t>
            </a:r>
            <a:r>
              <a:rPr lang="cs-CZ" dirty="0" err="1" smtClean="0">
                <a:hlinkClick r:id="rId2"/>
              </a:rPr>
              <a:t>related</a:t>
            </a:r>
            <a:r>
              <a:rPr lang="cs-CZ" dirty="0" smtClean="0"/>
              <a:t> </a:t>
            </a:r>
            <a:br>
              <a:rPr lang="cs-CZ" dirty="0" smtClean="0"/>
            </a:br>
            <a:r>
              <a:rPr lang="cs-CZ" dirty="0" smtClean="0"/>
              <a:t>5.3. zemřel Stalin.</a:t>
            </a:r>
          </a:p>
          <a:p>
            <a:r>
              <a:rPr lang="cs-CZ" dirty="0" smtClean="0"/>
              <a:t>7.3. </a:t>
            </a:r>
            <a:r>
              <a:rPr lang="cs-CZ" dirty="0" err="1" smtClean="0"/>
              <a:t>katowice</a:t>
            </a:r>
            <a:r>
              <a:rPr lang="cs-CZ" dirty="0" smtClean="0"/>
              <a:t> přejmenované na </a:t>
            </a:r>
            <a:r>
              <a:rPr lang="cs-CZ" dirty="0" err="1" smtClean="0"/>
              <a:t>Stalinogród</a:t>
            </a:r>
            <a:r>
              <a:rPr lang="cs-CZ" dirty="0" smtClean="0"/>
              <a:t> (do r. 1956). </a:t>
            </a:r>
            <a:r>
              <a:rPr lang="cs-CZ" dirty="0" err="1" smtClean="0"/>
              <a:t>Józef</a:t>
            </a:r>
            <a:r>
              <a:rPr lang="cs-CZ" dirty="0" smtClean="0"/>
              <a:t> </a:t>
            </a:r>
            <a:r>
              <a:rPr lang="cs-CZ" dirty="0" err="1" smtClean="0"/>
              <a:t>Swiatlo</a:t>
            </a:r>
            <a:r>
              <a:rPr lang="cs-CZ" dirty="0" smtClean="0"/>
              <a:t> z ministerstva veřejné bezpečnosti utekl do Západního Berlína a v roce 1954 začala série pořadů na Rádiu Svobodná Evropa,kde popisoval rysy polského režimu. začalo propouštění některých členů strany, zatčených ministerstvem veřejné bezpečnosti - ministerstvo bylo v r. 1954 rozpuštěno. </a:t>
            </a:r>
            <a:endParaRPr lang="cs-CZ"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1953 - kinematografie</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normAutofit/>
          </a:bodyPr>
          <a:lstStyle/>
          <a:p>
            <a:r>
              <a:rPr lang="cs-CZ" dirty="0" smtClean="0"/>
              <a:t>1.1.1953 – znárodnění studia DEFA – VEB DEFA, </a:t>
            </a:r>
            <a:r>
              <a:rPr lang="cs-CZ" dirty="0" err="1" smtClean="0"/>
              <a:t>Volkseigener</a:t>
            </a:r>
            <a:r>
              <a:rPr lang="cs-CZ" dirty="0" smtClean="0"/>
              <a:t> </a:t>
            </a:r>
            <a:r>
              <a:rPr lang="cs-CZ" dirty="0" err="1" smtClean="0"/>
              <a:t>Betrieb</a:t>
            </a:r>
            <a:r>
              <a:rPr lang="cs-CZ" dirty="0" smtClean="0"/>
              <a:t>; Sověti předali zbylé akciové společnosti NDR (kromě </a:t>
            </a:r>
            <a:r>
              <a:rPr lang="cs-CZ" dirty="0" err="1" smtClean="0"/>
              <a:t>Wismut</a:t>
            </a:r>
            <a:r>
              <a:rPr lang="cs-CZ" dirty="0" smtClean="0"/>
              <a:t> – těžba uranu); </a:t>
            </a:r>
          </a:p>
          <a:p>
            <a:endParaRPr lang="cs-CZ" dirty="0"/>
          </a:p>
        </p:txBody>
      </p:sp>
      <p:sp>
        <p:nvSpPr>
          <p:cNvPr id="7" name="Zástupný symbol pro text 6"/>
          <p:cNvSpPr>
            <a:spLocks noGrp="1"/>
          </p:cNvSpPr>
          <p:nvPr>
            <p:ph type="body" sz="quarter" idx="3"/>
          </p:nvPr>
        </p:nvSpPr>
        <p:spPr>
          <a:xfrm>
            <a:off x="4716016" y="1268760"/>
            <a:ext cx="4041775" cy="639762"/>
          </a:xfrm>
        </p:spPr>
        <p:txBody>
          <a:bodyPr/>
          <a:lstStyle/>
          <a:p>
            <a:r>
              <a:rPr lang="cs-CZ" dirty="0" smtClean="0"/>
              <a:t>Polsko</a:t>
            </a:r>
            <a:endParaRPr lang="cs-CZ" dirty="0"/>
          </a:p>
        </p:txBody>
      </p:sp>
      <p:sp>
        <p:nvSpPr>
          <p:cNvPr id="8" name="Zástupný symbol pro obsah 7"/>
          <p:cNvSpPr>
            <a:spLocks noGrp="1"/>
          </p:cNvSpPr>
          <p:nvPr>
            <p:ph sz="quarter" idx="4"/>
          </p:nvPr>
        </p:nvSpPr>
        <p:spPr>
          <a:xfrm>
            <a:off x="4645025" y="1988840"/>
            <a:ext cx="4041775" cy="4137323"/>
          </a:xfrm>
        </p:spPr>
        <p:txBody>
          <a:bodyPr>
            <a:noAutofit/>
          </a:bodyPr>
          <a:lstStyle/>
          <a:p>
            <a:endParaRPr lang="cs-CZ" sz="1200" dirty="0" smtClean="0"/>
          </a:p>
          <a:p>
            <a:r>
              <a:rPr lang="cs-CZ" sz="1800" dirty="0" smtClean="0"/>
              <a:t>leden - začíná televizní vysílání - jednou týdně, v pátek v 17.00; </a:t>
            </a:r>
            <a:r>
              <a:rPr lang="cs-CZ" sz="1800" dirty="0" err="1" smtClean="0"/>
              <a:t>Centrala</a:t>
            </a:r>
            <a:r>
              <a:rPr lang="cs-CZ" sz="1800" dirty="0" smtClean="0"/>
              <a:t> </a:t>
            </a:r>
            <a:r>
              <a:rPr lang="cs-CZ" sz="1800" dirty="0" err="1" smtClean="0"/>
              <a:t>Wynajmu</a:t>
            </a:r>
            <a:r>
              <a:rPr lang="cs-CZ" sz="1800" dirty="0" smtClean="0"/>
              <a:t> </a:t>
            </a:r>
            <a:r>
              <a:rPr lang="cs-CZ" sz="1800" dirty="0" err="1" smtClean="0"/>
              <a:t>Filmow</a:t>
            </a:r>
            <a:r>
              <a:rPr lang="cs-CZ" sz="1800" dirty="0" smtClean="0"/>
              <a:t> v březnu pro uctění památky Stalina vytipovává kina, která mají budou promítat filmy spojené s životem a dílem "nesmrtelného vůdce a učitele"; vznikají nádražní kina ve </a:t>
            </a:r>
            <a:r>
              <a:rPr lang="cs-CZ" sz="1800" dirty="0" err="1" smtClean="0"/>
              <a:t>Vroclavi</a:t>
            </a:r>
            <a:r>
              <a:rPr lang="cs-CZ" sz="1800" dirty="0" smtClean="0"/>
              <a:t>, Poznani, </a:t>
            </a:r>
            <a:r>
              <a:rPr lang="cs-CZ" sz="1800" dirty="0" err="1" smtClean="0"/>
              <a:t>Bydgoszcz</a:t>
            </a:r>
            <a:r>
              <a:rPr lang="cs-CZ" sz="1800" dirty="0" smtClean="0"/>
              <a:t>, </a:t>
            </a:r>
            <a:r>
              <a:rPr lang="cs-CZ" sz="1800" dirty="0" err="1" smtClean="0"/>
              <a:t>Slupsku</a:t>
            </a:r>
            <a:r>
              <a:rPr lang="cs-CZ" sz="1800" dirty="0" smtClean="0"/>
              <a:t>, Krakově a dalších 3 městech. Otevřen ateliér ve </a:t>
            </a:r>
            <a:r>
              <a:rPr lang="cs-CZ" sz="1800" dirty="0" err="1" smtClean="0"/>
              <a:t>Vroclavi</a:t>
            </a:r>
            <a:r>
              <a:rPr lang="cs-CZ" sz="1800" dirty="0" smtClean="0"/>
              <a:t>. Premiéru mělo 54 filmů, z toho 9 ze Západu - mj. </a:t>
            </a:r>
            <a:r>
              <a:rPr lang="cs-CZ" sz="1800" dirty="0" err="1" smtClean="0"/>
              <a:t>Fanfán</a:t>
            </a:r>
            <a:r>
              <a:rPr lang="cs-CZ" sz="1800" dirty="0" smtClean="0"/>
              <a:t> Tulipán a Zázrak v Miláně.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1954 - souvislosti</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92500" lnSpcReduction="10000"/>
          </a:bodyPr>
          <a:lstStyle/>
          <a:p>
            <a:r>
              <a:rPr lang="cs-CZ" dirty="0" smtClean="0"/>
              <a:t>březen - sjezd strany - funkce předsedy vlády oddělena od funkce šéfa strany - prvním tajemníkem zůstal </a:t>
            </a:r>
            <a:r>
              <a:rPr lang="cs-CZ" dirty="0" err="1" smtClean="0"/>
              <a:t>Bierut</a:t>
            </a:r>
            <a:r>
              <a:rPr lang="cs-CZ" dirty="0" smtClean="0"/>
              <a:t>; zasedání Kulturní rady při ministerstvu kultury a umění - oslabení dosud závazného uměleckého kánonu; návštěva </a:t>
            </a:r>
            <a:r>
              <a:rPr lang="cs-CZ" dirty="0" err="1" smtClean="0"/>
              <a:t>Gérarda</a:t>
            </a:r>
            <a:r>
              <a:rPr lang="cs-CZ" dirty="0" smtClean="0"/>
              <a:t> </a:t>
            </a:r>
            <a:r>
              <a:rPr lang="cs-CZ" dirty="0" err="1" smtClean="0"/>
              <a:t>Philipa</a:t>
            </a:r>
            <a:r>
              <a:rPr lang="cs-CZ" dirty="0" smtClean="0"/>
              <a:t> a </a:t>
            </a:r>
            <a:r>
              <a:rPr lang="cs-CZ" dirty="0" err="1" smtClean="0"/>
              <a:t>Théatre</a:t>
            </a:r>
            <a:r>
              <a:rPr lang="cs-CZ" dirty="0" smtClean="0"/>
              <a:t> </a:t>
            </a:r>
            <a:r>
              <a:rPr lang="cs-CZ" dirty="0" err="1" smtClean="0"/>
              <a:t>National</a:t>
            </a:r>
            <a:r>
              <a:rPr lang="cs-CZ" dirty="0" smtClean="0"/>
              <a:t> </a:t>
            </a:r>
            <a:r>
              <a:rPr lang="cs-CZ" dirty="0" err="1" smtClean="0"/>
              <a:t>Populaire</a:t>
            </a:r>
            <a:r>
              <a:rPr lang="cs-CZ" dirty="0" smtClean="0"/>
              <a:t> v Polsku. V prosinci </a:t>
            </a:r>
            <a:r>
              <a:rPr lang="cs-CZ" dirty="0" err="1" smtClean="0"/>
              <a:t>Wladyslaw</a:t>
            </a:r>
            <a:r>
              <a:rPr lang="cs-CZ" dirty="0" smtClean="0"/>
              <a:t> </a:t>
            </a:r>
            <a:r>
              <a:rPr lang="cs-CZ" dirty="0" err="1" smtClean="0"/>
              <a:t>Gomulka</a:t>
            </a:r>
            <a:r>
              <a:rPr lang="cs-CZ" dirty="0" smtClean="0"/>
              <a:t> propuštěn z vězení;</a:t>
            </a:r>
            <a:endParaRPr lang="cs-CZ"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1954 - kinematografie</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normAutofit fontScale="92500" lnSpcReduction="10000"/>
          </a:bodyPr>
          <a:lstStyle/>
          <a:p>
            <a:r>
              <a:rPr lang="cs-CZ" dirty="0" smtClean="0"/>
              <a:t>Zřízení ministerstva kultury – v čele </a:t>
            </a:r>
            <a:r>
              <a:rPr lang="cs-CZ" dirty="0" err="1" smtClean="0"/>
              <a:t>Johannes</a:t>
            </a:r>
            <a:r>
              <a:rPr lang="cs-CZ" dirty="0" smtClean="0"/>
              <a:t> </a:t>
            </a:r>
            <a:r>
              <a:rPr lang="cs-CZ" dirty="0" err="1" smtClean="0"/>
              <a:t>Becher</a:t>
            </a:r>
            <a:r>
              <a:rPr lang="cs-CZ" dirty="0" smtClean="0"/>
              <a:t>; </a:t>
            </a:r>
            <a:r>
              <a:rPr lang="cs-CZ" i="1" dirty="0" err="1" smtClean="0"/>
              <a:t>Hauptwervaltung</a:t>
            </a:r>
            <a:r>
              <a:rPr lang="cs-CZ" i="1" dirty="0" smtClean="0"/>
              <a:t> Film </a:t>
            </a:r>
            <a:r>
              <a:rPr lang="cs-CZ" dirty="0" smtClean="0"/>
              <a:t>– v rámci ministerstva kultury – nahradilo dosavadní </a:t>
            </a:r>
            <a:r>
              <a:rPr lang="cs-CZ" i="1" dirty="0" err="1" smtClean="0"/>
              <a:t>Staatliche</a:t>
            </a:r>
            <a:r>
              <a:rPr lang="cs-CZ" i="1" dirty="0" smtClean="0"/>
              <a:t> </a:t>
            </a:r>
            <a:r>
              <a:rPr lang="cs-CZ" i="1" dirty="0" err="1" smtClean="0"/>
              <a:t>Komitee</a:t>
            </a:r>
            <a:r>
              <a:rPr lang="cs-CZ" i="1" dirty="0" smtClean="0"/>
              <a:t> </a:t>
            </a:r>
            <a:r>
              <a:rPr lang="cs-CZ" i="1" dirty="0" err="1" smtClean="0"/>
              <a:t>für</a:t>
            </a:r>
            <a:r>
              <a:rPr lang="cs-CZ" i="1" dirty="0" smtClean="0"/>
              <a:t> </a:t>
            </a:r>
            <a:r>
              <a:rPr lang="cs-CZ" i="1" dirty="0" err="1" smtClean="0"/>
              <a:t>Filmwesen</a:t>
            </a:r>
            <a:r>
              <a:rPr lang="cs-CZ" dirty="0" smtClean="0"/>
              <a:t>, v čele zástupce ministra kultury, součástí byl censurní orgán </a:t>
            </a:r>
            <a:r>
              <a:rPr lang="cs-CZ" i="1" dirty="0" err="1" smtClean="0"/>
              <a:t>Staatliche</a:t>
            </a:r>
            <a:r>
              <a:rPr lang="cs-CZ" i="1" dirty="0" smtClean="0"/>
              <a:t> </a:t>
            </a:r>
            <a:r>
              <a:rPr lang="cs-CZ" i="1" dirty="0" err="1" smtClean="0"/>
              <a:t>Filmabnahme</a:t>
            </a:r>
            <a:r>
              <a:rPr lang="cs-CZ" dirty="0" smtClean="0"/>
              <a:t>; HV bylo zodpovědné ministrovi, resp. kolegiu ministra; počet členů – mezi 81 a 75</a:t>
            </a:r>
            <a:endParaRPr lang="cs-CZ" dirty="0"/>
          </a:p>
        </p:txBody>
      </p:sp>
      <p:sp>
        <p:nvSpPr>
          <p:cNvPr id="7" name="Zástupný symbol pro text 6"/>
          <p:cNvSpPr>
            <a:spLocks noGrp="1"/>
          </p:cNvSpPr>
          <p:nvPr>
            <p:ph type="body" sz="quarter" idx="3"/>
          </p:nvPr>
        </p:nvSpPr>
        <p:spPr>
          <a:xfrm>
            <a:off x="4716016" y="1268760"/>
            <a:ext cx="4041775" cy="639762"/>
          </a:xfrm>
        </p:spPr>
        <p:txBody>
          <a:bodyPr/>
          <a:lstStyle/>
          <a:p>
            <a:r>
              <a:rPr lang="cs-CZ" dirty="0" smtClean="0"/>
              <a:t>Polsko</a:t>
            </a:r>
            <a:endParaRPr lang="cs-CZ" dirty="0"/>
          </a:p>
        </p:txBody>
      </p:sp>
      <p:sp>
        <p:nvSpPr>
          <p:cNvPr id="8" name="Zástupný symbol pro obsah 7"/>
          <p:cNvSpPr>
            <a:spLocks noGrp="1"/>
          </p:cNvSpPr>
          <p:nvPr>
            <p:ph sz="quarter" idx="4"/>
          </p:nvPr>
        </p:nvSpPr>
        <p:spPr>
          <a:xfrm>
            <a:off x="4645025" y="1988840"/>
            <a:ext cx="4041775" cy="4137323"/>
          </a:xfrm>
        </p:spPr>
        <p:txBody>
          <a:bodyPr>
            <a:noAutofit/>
          </a:bodyPr>
          <a:lstStyle/>
          <a:p>
            <a:r>
              <a:rPr lang="cs-CZ" sz="1200" dirty="0" smtClean="0"/>
              <a:t>leden - premiéra prvního polského barevného filmu Příhoda na </a:t>
            </a:r>
            <a:r>
              <a:rPr lang="cs-CZ" sz="1200" dirty="0" err="1" smtClean="0"/>
              <a:t>Marienštadtě</a:t>
            </a:r>
            <a:r>
              <a:rPr lang="cs-CZ" sz="1200" dirty="0" smtClean="0"/>
              <a:t>: </a:t>
            </a:r>
            <a:br>
              <a:rPr lang="cs-CZ" sz="1200" dirty="0" smtClean="0"/>
            </a:br>
            <a:r>
              <a:rPr lang="cs-CZ" sz="1200" i="1" dirty="0" smtClean="0"/>
              <a:t>Polská barevná veselohra o budovatelích nové Varšavy. Vypráví o Hance </a:t>
            </a:r>
            <a:r>
              <a:rPr lang="cs-CZ" sz="1200" i="1" dirty="0" err="1" smtClean="0"/>
              <a:t>Ruczajové</a:t>
            </a:r>
            <a:r>
              <a:rPr lang="cs-CZ" sz="1200" i="1" dirty="0" smtClean="0"/>
              <a:t>, která s vesnickým uměleckým souborem navštíví Varšavu. Město ji nadchne; má na tom zásluhu také sympatický zedník Janek </a:t>
            </a:r>
            <a:r>
              <a:rPr lang="cs-CZ" sz="1200" i="1" dirty="0" err="1" smtClean="0"/>
              <a:t>Szarliňský</a:t>
            </a:r>
            <a:r>
              <a:rPr lang="cs-CZ" sz="1200" i="1" dirty="0" smtClean="0"/>
              <a:t>, s kterým se tam seznámila. Brzy odjede Hanka do Varšavy natrvalo jako zednička a pracuje v Jankově partě. Mistru </a:t>
            </a:r>
            <a:r>
              <a:rPr lang="cs-CZ" sz="1200" i="1" dirty="0" err="1" smtClean="0"/>
              <a:t>Ciepielewskému</a:t>
            </a:r>
            <a:r>
              <a:rPr lang="cs-CZ" sz="1200" i="1" dirty="0" smtClean="0"/>
              <a:t>, který nevěří, že by z ženy mohl být dobrý zedník, se podaří vnést nedorozumění mezi Hanku a Janka. Rozejdou se a Hanka odchází na jinou stavbu. Se svou ženskou partou se jí podaří dosáhnout vysokého výkonu a postavit v brigádnických hodinách, z ušetřeného materiálu Dům zedníků. Při jeho slavnostním otevření se Janek s Hankou smíří a mistr </a:t>
            </a:r>
            <a:r>
              <a:rPr lang="cs-CZ" sz="1200" i="1" dirty="0" err="1" smtClean="0"/>
              <a:t>Ciepielewský</a:t>
            </a:r>
            <a:r>
              <a:rPr lang="cs-CZ" sz="1200" i="1" dirty="0" smtClean="0"/>
              <a:t> kapituluje před zedničkami. </a:t>
            </a:r>
            <a:r>
              <a:rPr lang="cs-CZ" sz="1200" dirty="0" smtClean="0"/>
              <a:t>(FILMOVÝ PŘEHLED 29 / 1954); premiéra filmu Pětka z </a:t>
            </a:r>
            <a:r>
              <a:rPr lang="cs-CZ" sz="1200" dirty="0" err="1" smtClean="0"/>
              <a:t>Barské</a:t>
            </a:r>
            <a:r>
              <a:rPr lang="cs-CZ" sz="1200" dirty="0" smtClean="0"/>
              <a:t> ulice - film z r. 1952 nebyl původně puštěn do distribuce; porada filmové sekce </a:t>
            </a:r>
            <a:r>
              <a:rPr lang="cs-CZ" sz="1200" dirty="0" err="1" smtClean="0"/>
              <a:t>SPATiFu</a:t>
            </a:r>
            <a:r>
              <a:rPr lang="cs-CZ" sz="1200" dirty="0" smtClean="0"/>
              <a:t> - náznak oblevy v polské kinematografii: kritika některých </a:t>
            </a:r>
            <a:r>
              <a:rPr lang="cs-CZ" sz="1200" dirty="0" err="1" smtClean="0"/>
              <a:t>soc</a:t>
            </a:r>
            <a:r>
              <a:rPr lang="cs-CZ" sz="1200" dirty="0" smtClean="0"/>
              <a:t>-</a:t>
            </a:r>
            <a:r>
              <a:rPr lang="cs-CZ" sz="1200" dirty="0" err="1" smtClean="0"/>
              <a:t>real</a:t>
            </a:r>
            <a:r>
              <a:rPr lang="cs-CZ" sz="1200" dirty="0" smtClean="0"/>
              <a:t>. filmů během diskuze; z 68 filmů v distribuci bylo 14 ze Západu, mj. Řím, otevřené město a Prázdniny pana </a:t>
            </a:r>
            <a:r>
              <a:rPr lang="cs-CZ" sz="1200" dirty="0" err="1" smtClean="0"/>
              <a:t>Hulota</a:t>
            </a:r>
            <a:r>
              <a:rPr lang="cs-CZ" sz="1200" dirty="0" smtClean="0"/>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1955 - souvislosti</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normAutofit/>
          </a:bodyPr>
          <a:lstStyle/>
          <a:p>
            <a:r>
              <a:rPr lang="cs-CZ" dirty="0" smtClean="0"/>
              <a:t>SRN členem NATO, NDR členem Varšavské smlouvy – konec návrhů na sjednocení Německa; reakce SRN na sovětské uznání NDR: </a:t>
            </a:r>
            <a:r>
              <a:rPr lang="cs-CZ" dirty="0" err="1" smtClean="0"/>
              <a:t>Hallsteinova</a:t>
            </a:r>
            <a:r>
              <a:rPr lang="cs-CZ" dirty="0" smtClean="0"/>
              <a:t> doktrína; listopad – </a:t>
            </a:r>
            <a:r>
              <a:rPr lang="cs-CZ" dirty="0" err="1" smtClean="0"/>
              <a:t>Chruščov</a:t>
            </a:r>
            <a:r>
              <a:rPr lang="cs-CZ" dirty="0" smtClean="0"/>
              <a:t> prosazuje status celého Berlína jako „svobodného“ demilitarizovaného města</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92500" lnSpcReduction="20000"/>
          </a:bodyPr>
          <a:lstStyle/>
          <a:p>
            <a:r>
              <a:rPr lang="cs-CZ" dirty="0" smtClean="0"/>
              <a:t>plenární zasedání PSDS přijalo rezoluci o překonávání "přehmatů". V březnu vyšlo v polštině Tání od Ilji </a:t>
            </a:r>
            <a:r>
              <a:rPr lang="cs-CZ" dirty="0" err="1" smtClean="0"/>
              <a:t>Erenburga</a:t>
            </a:r>
            <a:r>
              <a:rPr lang="cs-CZ" dirty="0" smtClean="0"/>
              <a:t>. Adam </a:t>
            </a:r>
            <a:r>
              <a:rPr lang="cs-CZ" dirty="0" err="1" smtClean="0"/>
              <a:t>Wazyk</a:t>
            </a:r>
            <a:r>
              <a:rPr lang="cs-CZ" dirty="0" smtClean="0"/>
              <a:t> vydal soubor básní Poéma pro dospělé, do té doby jeden z hlavních představitelů socrealismu - distancoval se od stalinismu. Aktivizují se nezávislé skupiny intelektuálů, např. Klub </a:t>
            </a:r>
            <a:r>
              <a:rPr lang="cs-CZ" dirty="0" err="1" smtClean="0"/>
              <a:t>Krzywego</a:t>
            </a:r>
            <a:r>
              <a:rPr lang="cs-CZ" dirty="0" smtClean="0"/>
              <a:t> Kola, odtud vzešel týdeník Po Prostu.</a:t>
            </a:r>
            <a:endParaRPr lang="cs-CZ"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1955 - kinematografie</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normAutofit fontScale="77500" lnSpcReduction="20000"/>
          </a:bodyPr>
          <a:lstStyle/>
          <a:p>
            <a:r>
              <a:rPr lang="cs-CZ" dirty="0" smtClean="0"/>
              <a:t>v </a:t>
            </a:r>
            <a:r>
              <a:rPr lang="cs-CZ" dirty="0" err="1" smtClean="0"/>
              <a:t>pol</a:t>
            </a:r>
            <a:r>
              <a:rPr lang="cs-CZ" dirty="0" smtClean="0"/>
              <a:t>. r. 1955 bylo uvádění sov. filmů předáno státní spol. </a:t>
            </a:r>
            <a:r>
              <a:rPr lang="cs-CZ" dirty="0" err="1" smtClean="0"/>
              <a:t>Progress</a:t>
            </a:r>
            <a:r>
              <a:rPr lang="cs-CZ" dirty="0" smtClean="0"/>
              <a:t> film, a také dabování a ozvučení sov. filmů; 92 kin, které byly dříve vlastnictvím </a:t>
            </a:r>
            <a:r>
              <a:rPr lang="cs-CZ" dirty="0" err="1" smtClean="0"/>
              <a:t>Sovexportfilmu</a:t>
            </a:r>
            <a:r>
              <a:rPr lang="cs-CZ" dirty="0" smtClean="0"/>
              <a:t> – se staly vlast. NDR. sestavování repertoáru přešlo plně do rukou programové komise.</a:t>
            </a:r>
          </a:p>
          <a:p>
            <a:r>
              <a:rPr lang="cs-CZ" dirty="0" smtClean="0"/>
              <a:t>V NDR – 1538 stálých kin, 1726 cestovních kin, z nich 328 na úzký film, a 3390 promítacích zařízení v různých státních , stranických, mládežnických, ženských aj. organizacích. 35 kin upraveno pro </a:t>
            </a:r>
            <a:r>
              <a:rPr lang="cs-CZ" dirty="0" err="1" smtClean="0"/>
              <a:t>prom</a:t>
            </a:r>
            <a:r>
              <a:rPr lang="cs-CZ" dirty="0" smtClean="0"/>
              <a:t>. </a:t>
            </a:r>
            <a:r>
              <a:rPr lang="cs-CZ" dirty="0" err="1" smtClean="0"/>
              <a:t>šú</a:t>
            </a:r>
            <a:r>
              <a:rPr lang="cs-CZ" dirty="0" smtClean="0"/>
              <a:t> filmů se </a:t>
            </a:r>
            <a:r>
              <a:rPr lang="cs-CZ" dirty="0" err="1" smtClean="0"/>
              <a:t>stereof</a:t>
            </a:r>
            <a:r>
              <a:rPr lang="cs-CZ" dirty="0" smtClean="0"/>
              <a:t>. zvukem. </a:t>
            </a:r>
          </a:p>
          <a:p>
            <a:endParaRPr lang="cs-CZ" dirty="0" smtClean="0"/>
          </a:p>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77500" lnSpcReduction="20000"/>
          </a:bodyPr>
          <a:lstStyle/>
          <a:p>
            <a:r>
              <a:rPr lang="cs-CZ" dirty="0" smtClean="0"/>
              <a:t>vytvořeny nové tvůrčí kolektivy (po krátkodobých pokusech v letech 1947, 1949 a 1952); týdeník Film otiskl část projevu zástupce ředitele Hlavní správy kinematografie Leonarda </a:t>
            </a:r>
            <a:r>
              <a:rPr lang="cs-CZ" dirty="0" err="1" smtClean="0"/>
              <a:t>Borkowicze</a:t>
            </a:r>
            <a:r>
              <a:rPr lang="cs-CZ" dirty="0" smtClean="0"/>
              <a:t> pod názvem </a:t>
            </a:r>
            <a:r>
              <a:rPr lang="cs-CZ" i="1" dirty="0" smtClean="0"/>
              <a:t>Metoda socialistického realismu není uměleckým zákonem</a:t>
            </a:r>
            <a:r>
              <a:rPr lang="cs-CZ" dirty="0" smtClean="0"/>
              <a:t>. Ve Varšavě první projekce širokoúhlého filmu v Polsku; Oblastní správa kin - </a:t>
            </a:r>
            <a:r>
              <a:rPr lang="cs-CZ" dirty="0" err="1" smtClean="0"/>
              <a:t>Okregovy</a:t>
            </a:r>
            <a:r>
              <a:rPr lang="cs-CZ" dirty="0" smtClean="0"/>
              <a:t> </a:t>
            </a:r>
            <a:r>
              <a:rPr lang="cs-CZ" dirty="0" err="1" smtClean="0"/>
              <a:t>Zarzad</a:t>
            </a:r>
            <a:r>
              <a:rPr lang="cs-CZ" dirty="0" smtClean="0"/>
              <a:t> Kin - v Krakově zahájila provoz pojízdného kina pro 60 diváků v železničním vagóně; ze 111 filmů v distribuci - 24 ze Západu.</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1956 - souvislosti</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lstStyle/>
          <a:p>
            <a:r>
              <a:rPr lang="cs-CZ" dirty="0" smtClean="0"/>
              <a:t>reakce na stalinismus: 3. celostátní konference SED – kritika </a:t>
            </a:r>
            <a:r>
              <a:rPr lang="cs-CZ" dirty="0" err="1" smtClean="0"/>
              <a:t>Ulbrichta</a:t>
            </a:r>
            <a:r>
              <a:rPr lang="cs-CZ" dirty="0" smtClean="0"/>
              <a:t>, ale podle tiskového orgánu strany – </a:t>
            </a:r>
            <a:r>
              <a:rPr lang="cs-CZ" dirty="0" err="1" smtClean="0"/>
              <a:t>Neues</a:t>
            </a:r>
            <a:r>
              <a:rPr lang="cs-CZ" dirty="0" smtClean="0"/>
              <a:t> </a:t>
            </a:r>
            <a:r>
              <a:rPr lang="cs-CZ" dirty="0" err="1" smtClean="0"/>
              <a:t>Deutschland</a:t>
            </a:r>
            <a:r>
              <a:rPr lang="cs-CZ" dirty="0" smtClean="0"/>
              <a:t> – v NDR a SED kult osobnosti neexistoval a není tedy důvod k debatám o jeho překonání; </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77500" lnSpcReduction="20000"/>
          </a:bodyPr>
          <a:lstStyle/>
          <a:p>
            <a:r>
              <a:rPr lang="cs-CZ" dirty="0" smtClean="0"/>
              <a:t>20. sjezd KSSS, aktiv PSDS komentoval poté otázku „pravicově-nacionalistické úchylky“ – příprava rehabilitace </a:t>
            </a:r>
            <a:r>
              <a:rPr lang="cs-CZ" dirty="0" err="1" smtClean="0"/>
              <a:t>Gomulky</a:t>
            </a:r>
            <a:r>
              <a:rPr lang="cs-CZ" dirty="0" smtClean="0"/>
              <a:t>; zemřel </a:t>
            </a:r>
            <a:r>
              <a:rPr lang="cs-CZ" dirty="0" err="1" smtClean="0"/>
              <a:t>Bierut</a:t>
            </a:r>
            <a:r>
              <a:rPr lang="cs-CZ" dirty="0" smtClean="0"/>
              <a:t>; do čela strany po dohodě s </a:t>
            </a:r>
            <a:r>
              <a:rPr lang="cs-CZ" dirty="0" err="1" smtClean="0"/>
              <a:t>Chruščovem</a:t>
            </a:r>
            <a:r>
              <a:rPr lang="cs-CZ" dirty="0" smtClean="0"/>
              <a:t>: Edward Ochab. Rehabilitace komunistů, obviněných z nacionalismu: mj. W. </a:t>
            </a:r>
            <a:r>
              <a:rPr lang="cs-CZ" dirty="0" err="1" smtClean="0"/>
              <a:t>Gomulky</a:t>
            </a:r>
            <a:r>
              <a:rPr lang="cs-CZ" dirty="0" smtClean="0"/>
              <a:t>. 28. 6. dělnická vzpoura ve Stalinových závodech v Poznani, vojenský zásah, 78 mrtvých. Pohyb sovětských vojsk směrem k polské hranici. </a:t>
            </a:r>
            <a:r>
              <a:rPr lang="cs-CZ" dirty="0" err="1" smtClean="0"/>
              <a:t>Gomulka</a:t>
            </a:r>
            <a:r>
              <a:rPr lang="cs-CZ" dirty="0" smtClean="0"/>
              <a:t> se stává prvním tajemníkem PSDS. Stalinismus nahrazen koncepcí „polské cesty k socialismu“.  </a:t>
            </a:r>
            <a:endParaRPr lang="cs-CZ"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smtClean="0"/>
              <a:t>Histoire</a:t>
            </a:r>
            <a:r>
              <a:rPr lang="cs-CZ" dirty="0" smtClean="0"/>
              <a:t> </a:t>
            </a:r>
            <a:r>
              <a:rPr lang="cs-CZ" dirty="0" err="1" smtClean="0"/>
              <a:t>Croisée</a:t>
            </a:r>
            <a:r>
              <a:rPr lang="cs-CZ" dirty="0" smtClean="0"/>
              <a:t> (</a:t>
            </a:r>
            <a:r>
              <a:rPr lang="cs-CZ" i="1" dirty="0" err="1" smtClean="0"/>
              <a:t>entangled</a:t>
            </a:r>
            <a:r>
              <a:rPr lang="cs-CZ" i="1" dirty="0" smtClean="0"/>
              <a:t> </a:t>
            </a:r>
            <a:r>
              <a:rPr lang="cs-CZ" i="1" dirty="0" err="1" smtClean="0"/>
              <a:t>history</a:t>
            </a:r>
            <a:r>
              <a:rPr lang="cs-CZ" dirty="0" smtClean="0"/>
              <a:t> ) – Michael Werner – </a:t>
            </a:r>
            <a:r>
              <a:rPr lang="cs-CZ" dirty="0" err="1" smtClean="0"/>
              <a:t>Bénédicte</a:t>
            </a:r>
            <a:r>
              <a:rPr lang="cs-CZ" dirty="0" smtClean="0"/>
              <a:t> Zimmermann</a:t>
            </a:r>
          </a:p>
          <a:p>
            <a:r>
              <a:rPr lang="cs-CZ" dirty="0" smtClean="0"/>
              <a:t>transfer </a:t>
            </a:r>
            <a:r>
              <a:rPr lang="cs-CZ" dirty="0" err="1" smtClean="0"/>
              <a:t>studies</a:t>
            </a:r>
            <a:r>
              <a:rPr lang="cs-CZ" dirty="0" smtClean="0"/>
              <a:t>: </a:t>
            </a:r>
            <a:r>
              <a:rPr lang="cs-CZ" dirty="0" err="1" smtClean="0"/>
              <a:t>Michel</a:t>
            </a:r>
            <a:r>
              <a:rPr lang="cs-CZ" dirty="0" smtClean="0"/>
              <a:t> </a:t>
            </a:r>
            <a:r>
              <a:rPr lang="cs-CZ" dirty="0" err="1" smtClean="0"/>
              <a:t>Espagne</a:t>
            </a:r>
            <a:r>
              <a:rPr lang="cs-CZ" dirty="0" smtClean="0"/>
              <a:t> a Michael Werner </a:t>
            </a:r>
            <a:endParaRPr lang="cs-CZ"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1956 - kinematografie</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77500" lnSpcReduction="20000"/>
          </a:bodyPr>
          <a:lstStyle/>
          <a:p>
            <a:r>
              <a:rPr lang="cs-CZ" dirty="0" smtClean="0"/>
              <a:t>Vytvořena Hlavní správa kinematografie jako součást ministerstva kultury /namísto dosavadního Hlavního úřadu kinematografie/ (namísto účast na MFF v Cannes; vytvoření Polské federaci diskusních filmových klubů; uzavření smlouvy o nákupu amerických filmů; anketa týdeníku </a:t>
            </a:r>
            <a:r>
              <a:rPr lang="cs-CZ" i="1" dirty="0" smtClean="0"/>
              <a:t>Film</a:t>
            </a:r>
            <a:r>
              <a:rPr lang="cs-CZ" dirty="0" smtClean="0"/>
              <a:t>, přišlo skoro 3 tisíce odpovědí: nejpopulárnější herci polští: Adolf </a:t>
            </a:r>
            <a:r>
              <a:rPr lang="cs-CZ" dirty="0" err="1" smtClean="0"/>
              <a:t>Dymsza</a:t>
            </a:r>
            <a:r>
              <a:rPr lang="cs-CZ" dirty="0" smtClean="0"/>
              <a:t>, zahraniční: </a:t>
            </a:r>
            <a:r>
              <a:rPr lang="cs-CZ" dirty="0" err="1" smtClean="0"/>
              <a:t>Gérard</a:t>
            </a:r>
            <a:r>
              <a:rPr lang="cs-CZ" dirty="0" smtClean="0"/>
              <a:t> </a:t>
            </a:r>
            <a:r>
              <a:rPr lang="cs-CZ" dirty="0" err="1" smtClean="0"/>
              <a:t>Philipe</a:t>
            </a:r>
            <a:r>
              <a:rPr lang="cs-CZ" dirty="0" smtClean="0"/>
              <a:t> 1833 hlasů, </a:t>
            </a:r>
            <a:r>
              <a:rPr lang="cs-CZ" dirty="0" err="1" smtClean="0"/>
              <a:t>Gina</a:t>
            </a:r>
            <a:r>
              <a:rPr lang="cs-CZ" dirty="0" smtClean="0"/>
              <a:t> </a:t>
            </a:r>
            <a:r>
              <a:rPr lang="cs-CZ" dirty="0" err="1" smtClean="0"/>
              <a:t>Lollobrigida</a:t>
            </a:r>
            <a:r>
              <a:rPr lang="cs-CZ" dirty="0" smtClean="0"/>
              <a:t> 1601 h., nejlepší polské filmy: Irena do domu (zde hraje </a:t>
            </a:r>
            <a:r>
              <a:rPr lang="cs-CZ" dirty="0" err="1" smtClean="0"/>
              <a:t>Dymsza</a:t>
            </a:r>
            <a:r>
              <a:rPr lang="cs-CZ" dirty="0" smtClean="0"/>
              <a:t>), zahraniční: Krásky noci (G. </a:t>
            </a:r>
            <a:r>
              <a:rPr lang="cs-CZ" dirty="0" err="1" smtClean="0"/>
              <a:t>Philipe</a:t>
            </a:r>
            <a:r>
              <a:rPr lang="cs-CZ" dirty="0" smtClean="0"/>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1957 - souvislosti</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a:bodyPr>
          <a:lstStyle/>
          <a:p>
            <a:r>
              <a:rPr lang="cs-CZ" dirty="0" smtClean="0"/>
              <a:t>Potlačení maďarské revoluce 1956 --- snaha Moskvy tlumit destalinizaci v Polsku. </a:t>
            </a:r>
            <a:r>
              <a:rPr lang="cs-CZ" dirty="0" err="1" smtClean="0"/>
              <a:t>Gomulka</a:t>
            </a:r>
            <a:r>
              <a:rPr lang="cs-CZ" dirty="0" smtClean="0"/>
              <a:t> provedl čistku ve státním a stranickém aparátu. Založen časopis </a:t>
            </a:r>
            <a:r>
              <a:rPr lang="cs-CZ" i="1" dirty="0" err="1" smtClean="0"/>
              <a:t>Polityka</a:t>
            </a:r>
            <a:r>
              <a:rPr lang="cs-CZ" dirty="0" smtClean="0"/>
              <a:t> jako protiváha k </a:t>
            </a:r>
            <a:r>
              <a:rPr lang="cs-CZ" i="1" dirty="0" smtClean="0"/>
              <a:t>Po prostu</a:t>
            </a:r>
            <a:r>
              <a:rPr lang="cs-CZ" dirty="0" smtClean="0"/>
              <a:t>, jehož vydávání bylo poté zastaveno. </a:t>
            </a:r>
            <a:endParaRPr lang="cs-CZ"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1957 - kinematografie</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lstStyle/>
          <a:p>
            <a:r>
              <a:rPr lang="cs-CZ" dirty="0" smtClean="0"/>
              <a:t>1957: klauzule 60/40 max. 40% jakéhokoli veřejného hudebního programu – v radiu, na </a:t>
            </a:r>
            <a:r>
              <a:rPr lang="cs-CZ" dirty="0" err="1" smtClean="0"/>
              <a:t>juke</a:t>
            </a:r>
            <a:r>
              <a:rPr lang="cs-CZ" dirty="0" smtClean="0"/>
              <a:t> boxech, tanečních zábavách – může být ze Západu.</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85000" lnSpcReduction="20000"/>
          </a:bodyPr>
          <a:lstStyle/>
          <a:p>
            <a:r>
              <a:rPr lang="cs-CZ" dirty="0" smtClean="0"/>
              <a:t>Vznik Výboru pro kinematografii – má na starosti mj. repertoárovou politiku; vychází první číslo filmově-televizního časopisu </a:t>
            </a:r>
            <a:r>
              <a:rPr lang="cs-CZ" dirty="0" err="1" smtClean="0"/>
              <a:t>Ekran</a:t>
            </a:r>
            <a:r>
              <a:rPr lang="cs-CZ" dirty="0" smtClean="0"/>
              <a:t>; první polské </a:t>
            </a:r>
            <a:r>
              <a:rPr lang="cs-CZ" dirty="0" err="1" smtClean="0"/>
              <a:t>šú</a:t>
            </a:r>
            <a:r>
              <a:rPr lang="cs-CZ" dirty="0" smtClean="0"/>
              <a:t> filmy (dokumenty); založena </a:t>
            </a:r>
            <a:r>
              <a:rPr lang="cs-CZ" dirty="0" err="1" smtClean="0"/>
              <a:t>Filmowa</a:t>
            </a:r>
            <a:r>
              <a:rPr lang="cs-CZ" dirty="0" smtClean="0"/>
              <a:t> Rada </a:t>
            </a:r>
            <a:r>
              <a:rPr lang="cs-CZ" dirty="0" err="1" smtClean="0"/>
              <a:t>Repertuarowa</a:t>
            </a:r>
            <a:r>
              <a:rPr lang="cs-CZ" dirty="0" smtClean="0"/>
              <a:t> pod vedením J. </a:t>
            </a:r>
            <a:r>
              <a:rPr lang="cs-CZ" dirty="0" err="1" smtClean="0"/>
              <a:t>Toeplitze</a:t>
            </a:r>
            <a:r>
              <a:rPr lang="cs-CZ" dirty="0" smtClean="0"/>
              <a:t>; na konci 50. let se uvádělo do distribuce 170-180 nových filmů ročně, např. v r. 1960 to bylo 42 sovětských, 27 francouzských, 21 amerických, 20 polských, 18 anglických, 17 československých, 9 italských, 6 z NDR, 5 švédských, 5 z NDR. </a:t>
            </a:r>
            <a:endParaRPr lang="cs-CZ"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1958 - souvislosti</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a:bodyPr>
          <a:lstStyle/>
          <a:p>
            <a:r>
              <a:rPr lang="cs-CZ" dirty="0" smtClean="0"/>
              <a:t>3. sjezd PSDS, </a:t>
            </a:r>
            <a:r>
              <a:rPr lang="cs-CZ" dirty="0" err="1" smtClean="0"/>
              <a:t>Gomulka</a:t>
            </a:r>
            <a:r>
              <a:rPr lang="cs-CZ" dirty="0" smtClean="0"/>
              <a:t> už kontroluje situaci, začíná období „malé stabilizace“; v květnu </a:t>
            </a:r>
            <a:r>
              <a:rPr lang="cs-CZ" dirty="0" err="1" smtClean="0"/>
              <a:t>Gomulka</a:t>
            </a:r>
            <a:r>
              <a:rPr lang="cs-CZ" dirty="0" smtClean="0"/>
              <a:t> poprvé označuje podzimní události v Polsku za „kontrarevoluci“.  </a:t>
            </a:r>
            <a:endParaRPr lang="cs-CZ"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1958 - kinematografie</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normAutofit fontScale="77500" lnSpcReduction="20000"/>
          </a:bodyPr>
          <a:lstStyle/>
          <a:p>
            <a:r>
              <a:rPr lang="cs-CZ" dirty="0" smtClean="0"/>
              <a:t>Červenec – filmová konference  - ministr kultury Alexander </a:t>
            </a:r>
            <a:r>
              <a:rPr lang="cs-CZ" dirty="0" err="1" smtClean="0"/>
              <a:t>Abusch</a:t>
            </a:r>
            <a:r>
              <a:rPr lang="cs-CZ" dirty="0" smtClean="0"/>
              <a:t>:  „někteří filmaři provedli absurdně přehnanou kritiku dogmatických rysů každodennosti a podlehli dojmu, že našli univerzální klíč k filmové tvorbě  … estetika italského neorealismu , zacílená na odhalení antagonismu kapitalistické společnosti a podporuje její členy k odporu proti ní … tato estetika není vhodná pro filmy odehrávající se ve státě dělníků a rolníků…“. /</a:t>
            </a:r>
            <a:r>
              <a:rPr lang="cs-CZ" dirty="0" err="1" smtClean="0"/>
              <a:t>Gerhard</a:t>
            </a:r>
            <a:r>
              <a:rPr lang="cs-CZ" dirty="0" smtClean="0"/>
              <a:t> Klein, Wolfgang </a:t>
            </a:r>
            <a:r>
              <a:rPr lang="cs-CZ" dirty="0" err="1" smtClean="0"/>
              <a:t>Kohlhaase</a:t>
            </a:r>
            <a:r>
              <a:rPr lang="cs-CZ" dirty="0" smtClean="0"/>
              <a:t>, Berlin </a:t>
            </a:r>
            <a:r>
              <a:rPr lang="cs-CZ" dirty="0" err="1" smtClean="0"/>
              <a:t>Ecke</a:t>
            </a:r>
            <a:r>
              <a:rPr lang="cs-CZ" dirty="0" smtClean="0"/>
              <a:t> </a:t>
            </a:r>
            <a:r>
              <a:rPr lang="cs-CZ" dirty="0" err="1" smtClean="0"/>
              <a:t>Schönhauser</a:t>
            </a:r>
            <a:r>
              <a:rPr lang="cs-CZ" dirty="0" smtClean="0"/>
              <a:t> ad./</a:t>
            </a:r>
          </a:p>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92500" lnSpcReduction="20000"/>
          </a:bodyPr>
          <a:lstStyle/>
          <a:p>
            <a:r>
              <a:rPr lang="cs-CZ" dirty="0" smtClean="0"/>
              <a:t>Zvýšení cen vstupného do kin, návštěvnost poklesla o 3,4%; v provozu 3 329 kin stálých a cestovních;  srpen: zřízen </a:t>
            </a:r>
            <a:r>
              <a:rPr lang="cs-CZ" dirty="0" err="1" smtClean="0"/>
              <a:t>Naczelny</a:t>
            </a:r>
            <a:r>
              <a:rPr lang="cs-CZ" dirty="0" smtClean="0"/>
              <a:t> </a:t>
            </a:r>
            <a:r>
              <a:rPr lang="cs-CZ" dirty="0" err="1" smtClean="0"/>
              <a:t>Zarzad</a:t>
            </a:r>
            <a:r>
              <a:rPr lang="cs-CZ" dirty="0" smtClean="0"/>
              <a:t> Kinematografii – Hlavní správa kinematografie; rozhodnutím vlády nebyl puštěn do distribuce koprodukční film (se Západním Německem) </a:t>
            </a:r>
            <a:r>
              <a:rPr lang="cs-CZ" dirty="0" err="1" smtClean="0"/>
              <a:t>Ósmy</a:t>
            </a:r>
            <a:r>
              <a:rPr lang="cs-CZ" dirty="0" smtClean="0"/>
              <a:t> </a:t>
            </a:r>
            <a:r>
              <a:rPr lang="cs-CZ" dirty="0" err="1" smtClean="0"/>
              <a:t>dzień</a:t>
            </a:r>
            <a:r>
              <a:rPr lang="cs-CZ" dirty="0" smtClean="0"/>
              <a:t> </a:t>
            </a:r>
            <a:r>
              <a:rPr lang="cs-CZ" dirty="0" err="1" smtClean="0"/>
              <a:t>tygodnia</a:t>
            </a:r>
            <a:r>
              <a:rPr lang="cs-CZ" dirty="0" smtClean="0"/>
              <a:t> – r. Alexander Ford – poprvé v distribuci až 1983; povinnost uvádět krátké filmy jako součást představení; </a:t>
            </a:r>
            <a:endParaRPr lang="cs-CZ"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1959 - souvislosti</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a:bodyPr>
          <a:lstStyle/>
          <a:p>
            <a:r>
              <a:rPr lang="cs-CZ" dirty="0" smtClean="0"/>
              <a:t>Březen: 3. sjezd strany, útok na revizionismus mj. v oblasti kultury, formulace závazných úkolů pro kulturní politiku 60. let; srpen – třídenní návštěva prezidenta </a:t>
            </a:r>
            <a:r>
              <a:rPr lang="cs-CZ" dirty="0" err="1" smtClean="0"/>
              <a:t>Nixona</a:t>
            </a:r>
            <a:r>
              <a:rPr lang="cs-CZ" dirty="0" smtClean="0"/>
              <a:t>. </a:t>
            </a:r>
            <a:endParaRPr lang="cs-CZ"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1959 - kinematografie</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r>
              <a:rPr lang="cs-CZ" dirty="0" err="1" smtClean="0"/>
              <a:t>Bitterfeldská</a:t>
            </a:r>
            <a:r>
              <a:rPr lang="cs-CZ" dirty="0" smtClean="0"/>
              <a:t> konference – požadavek většího podílu žánrových filmů (současně také stažení několika západoněmeckých či rakouských filmů z distribuce)</a:t>
            </a:r>
          </a:p>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a:bodyPr>
          <a:lstStyle/>
          <a:p>
            <a:r>
              <a:rPr lang="cs-CZ" dirty="0" smtClean="0"/>
              <a:t>Leden – porada tvůrčích pracovníků kinematografie: diskuze o novém omezení uměleckých svobod vládou – neměla žádný konkrétní dopad; kino </a:t>
            </a:r>
            <a:r>
              <a:rPr lang="cs-CZ" dirty="0" err="1" smtClean="0"/>
              <a:t>Adria</a:t>
            </a:r>
            <a:r>
              <a:rPr lang="cs-CZ" dirty="0" smtClean="0"/>
              <a:t> v </a:t>
            </a:r>
            <a:r>
              <a:rPr lang="cs-CZ" dirty="0" err="1" smtClean="0"/>
              <a:t>Lodzi</a:t>
            </a:r>
            <a:r>
              <a:rPr lang="cs-CZ" dirty="0" smtClean="0"/>
              <a:t> – první studijní kino v Polsku. </a:t>
            </a:r>
            <a:endParaRPr lang="cs-CZ"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1960 - souvislosti</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r>
              <a:rPr lang="cs-CZ" dirty="0" smtClean="0"/>
              <a:t>Po smrti </a:t>
            </a:r>
            <a:r>
              <a:rPr lang="cs-CZ" dirty="0" err="1" smtClean="0"/>
              <a:t>Wilhelma</a:t>
            </a:r>
            <a:r>
              <a:rPr lang="cs-CZ" dirty="0" smtClean="0"/>
              <a:t> </a:t>
            </a:r>
            <a:r>
              <a:rPr lang="cs-CZ" dirty="0" err="1" smtClean="0"/>
              <a:t>Piecka</a:t>
            </a:r>
            <a:r>
              <a:rPr lang="cs-CZ" dirty="0" smtClean="0"/>
              <a:t> zrušen úřad prezidenta – kompetence přešly na nově zřízenou Státní radu (jako kolektivní hlavu státu, odpovídající sovětskému Nejvyššímu sovětu); </a:t>
            </a:r>
            <a:endParaRPr lang="cs-CZ" dirty="0"/>
          </a:p>
        </p:txBody>
      </p:sp>
      <p:sp>
        <p:nvSpPr>
          <p:cNvPr id="7" name="Zástupný symbol pro text 6"/>
          <p:cNvSpPr>
            <a:spLocks noGrp="1"/>
          </p:cNvSpPr>
          <p:nvPr>
            <p:ph type="body" sz="quarter" idx="3"/>
          </p:nvPr>
        </p:nvSpPr>
        <p:spPr>
          <a:xfrm>
            <a:off x="4645025" y="1268761"/>
            <a:ext cx="4041775" cy="504055"/>
          </a:xfrm>
        </p:spPr>
        <p:txBody>
          <a:bodyPr>
            <a:normAutofit/>
          </a:bodyPr>
          <a:lstStyle/>
          <a:p>
            <a:r>
              <a:rPr lang="cs-CZ" dirty="0" smtClean="0"/>
              <a:t>Polsko</a:t>
            </a:r>
            <a:endParaRPr lang="cs-CZ" dirty="0"/>
          </a:p>
        </p:txBody>
      </p:sp>
      <p:sp>
        <p:nvSpPr>
          <p:cNvPr id="8" name="Zástupný symbol pro obsah 7"/>
          <p:cNvSpPr>
            <a:spLocks noGrp="1"/>
          </p:cNvSpPr>
          <p:nvPr>
            <p:ph sz="quarter" idx="4"/>
          </p:nvPr>
        </p:nvSpPr>
        <p:spPr>
          <a:xfrm>
            <a:off x="4645025" y="1844824"/>
            <a:ext cx="4247455" cy="4824535"/>
          </a:xfrm>
        </p:spPr>
        <p:txBody>
          <a:bodyPr>
            <a:noAutofit/>
          </a:bodyPr>
          <a:lstStyle/>
          <a:p>
            <a:r>
              <a:rPr lang="cs-CZ" sz="1400" dirty="0" smtClean="0"/>
              <a:t> </a:t>
            </a:r>
          </a:p>
          <a:p>
            <a:r>
              <a:rPr lang="cs-CZ" sz="1400" dirty="0" smtClean="0"/>
              <a:t> </a:t>
            </a:r>
            <a:endParaRPr lang="cs-CZ" sz="1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1960 - kinematografie</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endParaRPr lang="cs-CZ" dirty="0"/>
          </a:p>
        </p:txBody>
      </p:sp>
      <p:sp>
        <p:nvSpPr>
          <p:cNvPr id="7" name="Zástupný symbol pro text 6"/>
          <p:cNvSpPr>
            <a:spLocks noGrp="1"/>
          </p:cNvSpPr>
          <p:nvPr>
            <p:ph type="body" sz="quarter" idx="3"/>
          </p:nvPr>
        </p:nvSpPr>
        <p:spPr>
          <a:xfrm>
            <a:off x="4645025" y="1196753"/>
            <a:ext cx="4041775" cy="504056"/>
          </a:xfrm>
        </p:spPr>
        <p:txBody>
          <a:bodyPr/>
          <a:lstStyle/>
          <a:p>
            <a:r>
              <a:rPr lang="cs-CZ" dirty="0" smtClean="0"/>
              <a:t>Polsko</a:t>
            </a:r>
            <a:endParaRPr lang="cs-CZ" dirty="0"/>
          </a:p>
        </p:txBody>
      </p:sp>
      <p:sp>
        <p:nvSpPr>
          <p:cNvPr id="8" name="Zástupný symbol pro obsah 7"/>
          <p:cNvSpPr>
            <a:spLocks noGrp="1"/>
          </p:cNvSpPr>
          <p:nvPr>
            <p:ph sz="quarter" idx="4"/>
          </p:nvPr>
        </p:nvSpPr>
        <p:spPr>
          <a:xfrm>
            <a:off x="4645025" y="1700808"/>
            <a:ext cx="4247455" cy="4968552"/>
          </a:xfrm>
        </p:spPr>
        <p:txBody>
          <a:bodyPr>
            <a:normAutofit fontScale="62500" lnSpcReduction="20000"/>
          </a:bodyPr>
          <a:lstStyle/>
          <a:p>
            <a:r>
              <a:rPr lang="de-DE" dirty="0" err="1" smtClean="0"/>
              <a:t>Var</a:t>
            </a:r>
            <a:r>
              <a:rPr lang="cs-CZ" dirty="0" err="1" smtClean="0"/>
              <a:t>šava</a:t>
            </a:r>
            <a:r>
              <a:rPr lang="cs-CZ" dirty="0" smtClean="0"/>
              <a:t> – otevřeno první polské kino určené pro promítání filmů „s vysokou uměleckou hodnotou“ (kino </a:t>
            </a:r>
            <a:r>
              <a:rPr lang="cs-CZ" dirty="0" err="1" smtClean="0"/>
              <a:t>Wiedza</a:t>
            </a:r>
            <a:r>
              <a:rPr lang="cs-CZ" dirty="0" smtClean="0"/>
              <a:t> – vědomost); usnesení sekretariátu ÚV PSDS: „</a:t>
            </a:r>
            <a:r>
              <a:rPr lang="de-DE" dirty="0" err="1" smtClean="0"/>
              <a:t>polsk</a:t>
            </a:r>
            <a:r>
              <a:rPr lang="cs-CZ" dirty="0" smtClean="0"/>
              <a:t>ý film nepřispívá k </a:t>
            </a:r>
            <a:r>
              <a:rPr lang="cs-CZ" dirty="0" err="1" smtClean="0"/>
              <a:t>soc</a:t>
            </a:r>
            <a:r>
              <a:rPr lang="cs-CZ" dirty="0" smtClean="0"/>
              <a:t>. ideologii, neodpovídá výchovným potřebám společnosti, až na výjimky je málo angažovaný… zdroje těchto slabin: vliv revizionismu a liberálně-buržoazní </a:t>
            </a:r>
            <a:r>
              <a:rPr lang="cs-CZ" dirty="0" err="1" smtClean="0"/>
              <a:t>postojepodléhání</a:t>
            </a:r>
            <a:r>
              <a:rPr lang="cs-CZ" dirty="0" smtClean="0"/>
              <a:t> snobismu a </a:t>
            </a:r>
            <a:r>
              <a:rPr lang="cs-CZ" dirty="0" err="1" smtClean="0"/>
              <a:t>dekandentním</a:t>
            </a:r>
            <a:r>
              <a:rPr lang="cs-CZ" dirty="0" smtClean="0"/>
              <a:t> tendencím umění na Západě. Chybné směřování filmové kritiky. Nedostatek inspirace od strany a resortu kultury, především v letech 1956-58. Nutno řídit se těmito směrnicemi: věnovat se tématům, která slouží potřebám státu budujícího socialismus; současně s angažovanými filmy je nutno rozvíjet produkci filmů zábavních, komediálních… ale ty se nemusí oprostit od společenské angažovanosti v </a:t>
            </a:r>
            <a:r>
              <a:rPr lang="cs-CZ" dirty="0" err="1" smtClean="0"/>
              <a:t>soc</a:t>
            </a:r>
            <a:r>
              <a:rPr lang="cs-CZ" dirty="0" smtClean="0"/>
              <a:t>. duchu. V oblasti kritiky přijmout kritéria hodnocení z pozic socialistické ideologie, odmítnout subjektivismus a estetismus. Vedení redakcí jsou povinny chápat recenze ne jako výraz individuálního pohledu kritika, ale jako stanovisko redakce.</a:t>
            </a:r>
            <a:endParaRPr lang="cs-CZ"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1961 - souvislosti</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r>
              <a:rPr lang="cs-CZ" dirty="0" smtClean="0"/>
              <a:t>Pokračující emigrace – v letech 1949-1961 odešlo téměř 2 700 000 lidí --- stavba berlínské zdi – 13.8. – „</a:t>
            </a:r>
            <a:r>
              <a:rPr lang="cs-CZ" dirty="0" err="1" smtClean="0"/>
              <a:t>antifaschistischer</a:t>
            </a:r>
            <a:r>
              <a:rPr lang="cs-CZ" dirty="0" smtClean="0"/>
              <a:t> </a:t>
            </a:r>
            <a:r>
              <a:rPr lang="cs-CZ" dirty="0" err="1" smtClean="0"/>
              <a:t>Schutzfall</a:t>
            </a:r>
            <a:r>
              <a:rPr lang="cs-CZ" dirty="0" smtClean="0"/>
              <a:t>“ </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a:bodyPr>
          <a:lstStyle/>
          <a:p>
            <a:r>
              <a:rPr lang="cs-CZ" dirty="0" smtClean="0"/>
              <a:t>V letech 1961 – 66 konání „kulatých stolů“, kontakty se západními státy – polsko-německý, - americký, - dánský stůl)</a:t>
            </a:r>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55000" lnSpcReduction="20000"/>
          </a:bodyPr>
          <a:lstStyle/>
          <a:p>
            <a:r>
              <a:rPr lang="cs-CZ" dirty="0" err="1" smtClean="0"/>
              <a:t>Deboran</a:t>
            </a:r>
            <a:r>
              <a:rPr lang="cs-CZ" dirty="0" smtClean="0"/>
              <a:t> </a:t>
            </a:r>
            <a:r>
              <a:rPr lang="cs-CZ" dirty="0" err="1" smtClean="0"/>
              <a:t>Cohen</a:t>
            </a:r>
            <a:r>
              <a:rPr lang="cs-CZ" dirty="0" smtClean="0"/>
              <a:t> – Maura O´</a:t>
            </a:r>
            <a:r>
              <a:rPr lang="cs-CZ" dirty="0" err="1" smtClean="0"/>
              <a:t>Connor</a:t>
            </a:r>
            <a:r>
              <a:rPr lang="cs-CZ" dirty="0" smtClean="0"/>
              <a:t>, </a:t>
            </a:r>
            <a:r>
              <a:rPr lang="cs-CZ" dirty="0" err="1" smtClean="0"/>
              <a:t>eds</a:t>
            </a:r>
            <a:r>
              <a:rPr lang="cs-CZ" dirty="0" smtClean="0"/>
              <a:t>.: </a:t>
            </a:r>
            <a:r>
              <a:rPr lang="cs-CZ" dirty="0" err="1" smtClean="0"/>
              <a:t>Comparison</a:t>
            </a:r>
            <a:r>
              <a:rPr lang="cs-CZ" dirty="0" smtClean="0"/>
              <a:t> </a:t>
            </a:r>
            <a:r>
              <a:rPr lang="cs-CZ" dirty="0" err="1" smtClean="0"/>
              <a:t>and</a:t>
            </a:r>
            <a:r>
              <a:rPr lang="cs-CZ" dirty="0" smtClean="0"/>
              <a:t> </a:t>
            </a:r>
            <a:r>
              <a:rPr lang="cs-CZ" dirty="0" err="1" smtClean="0"/>
              <a:t>History</a:t>
            </a:r>
            <a:r>
              <a:rPr lang="cs-CZ" dirty="0" smtClean="0"/>
              <a:t>. </a:t>
            </a:r>
            <a:r>
              <a:rPr lang="cs-CZ" dirty="0" err="1" smtClean="0"/>
              <a:t>Europe</a:t>
            </a:r>
            <a:r>
              <a:rPr lang="cs-CZ" dirty="0" smtClean="0"/>
              <a:t> in </a:t>
            </a:r>
            <a:r>
              <a:rPr lang="cs-CZ" dirty="0" err="1" smtClean="0"/>
              <a:t>Cross</a:t>
            </a:r>
            <a:r>
              <a:rPr lang="cs-CZ" dirty="0" smtClean="0"/>
              <a:t>-</a:t>
            </a:r>
            <a:r>
              <a:rPr lang="cs-CZ" dirty="0" err="1" smtClean="0"/>
              <a:t>National</a:t>
            </a:r>
            <a:r>
              <a:rPr lang="cs-CZ" dirty="0" smtClean="0"/>
              <a:t> </a:t>
            </a:r>
            <a:r>
              <a:rPr lang="cs-CZ" dirty="0" err="1" smtClean="0"/>
              <a:t>Perspective</a:t>
            </a:r>
            <a:r>
              <a:rPr lang="cs-CZ" dirty="0" smtClean="0"/>
              <a:t>. London – New York: </a:t>
            </a:r>
            <a:r>
              <a:rPr lang="cs-CZ" dirty="0" err="1" smtClean="0"/>
              <a:t>Routledge</a:t>
            </a:r>
            <a:r>
              <a:rPr lang="cs-CZ" dirty="0" smtClean="0"/>
              <a:t> 2004, zde především: </a:t>
            </a:r>
          </a:p>
          <a:p>
            <a:r>
              <a:rPr lang="cs-CZ" dirty="0" err="1" smtClean="0"/>
              <a:t>Heinz</a:t>
            </a:r>
            <a:r>
              <a:rPr lang="cs-CZ" dirty="0" smtClean="0"/>
              <a:t>-</a:t>
            </a:r>
            <a:r>
              <a:rPr lang="cs-CZ" dirty="0" err="1" smtClean="0"/>
              <a:t>Gerhard</a:t>
            </a:r>
            <a:r>
              <a:rPr lang="cs-CZ" dirty="0" smtClean="0"/>
              <a:t> </a:t>
            </a:r>
            <a:r>
              <a:rPr lang="cs-CZ" dirty="0" err="1" smtClean="0"/>
              <a:t>Haupt</a:t>
            </a:r>
            <a:r>
              <a:rPr lang="cs-CZ" dirty="0" smtClean="0"/>
              <a:t> – </a:t>
            </a:r>
            <a:r>
              <a:rPr lang="cs-CZ" dirty="0" err="1" smtClean="0"/>
              <a:t>Jürgen</a:t>
            </a:r>
            <a:r>
              <a:rPr lang="cs-CZ" dirty="0" smtClean="0"/>
              <a:t> </a:t>
            </a:r>
            <a:r>
              <a:rPr lang="cs-CZ" dirty="0" err="1" smtClean="0"/>
              <a:t>Kocka</a:t>
            </a:r>
            <a:r>
              <a:rPr lang="cs-CZ" dirty="0" smtClean="0"/>
              <a:t>: </a:t>
            </a:r>
            <a:r>
              <a:rPr lang="cs-CZ" dirty="0" err="1" smtClean="0"/>
              <a:t>Comparative</a:t>
            </a:r>
            <a:r>
              <a:rPr lang="cs-CZ" dirty="0" smtClean="0"/>
              <a:t> </a:t>
            </a:r>
            <a:r>
              <a:rPr lang="cs-CZ" dirty="0" err="1" smtClean="0"/>
              <a:t>History</a:t>
            </a:r>
            <a:r>
              <a:rPr lang="cs-CZ" dirty="0" smtClean="0"/>
              <a:t>: </a:t>
            </a:r>
            <a:r>
              <a:rPr lang="cs-CZ" dirty="0" err="1" smtClean="0"/>
              <a:t>Methods</a:t>
            </a:r>
            <a:r>
              <a:rPr lang="cs-CZ" dirty="0" smtClean="0"/>
              <a:t>, </a:t>
            </a:r>
            <a:r>
              <a:rPr lang="cs-CZ" dirty="0" err="1" smtClean="0"/>
              <a:t>Aims</a:t>
            </a:r>
            <a:r>
              <a:rPr lang="cs-CZ" dirty="0" smtClean="0"/>
              <a:t>, </a:t>
            </a:r>
            <a:r>
              <a:rPr lang="cs-CZ" dirty="0" err="1" smtClean="0"/>
              <a:t>Problems</a:t>
            </a:r>
            <a:endParaRPr lang="cs-CZ" dirty="0" smtClean="0"/>
          </a:p>
          <a:p>
            <a:r>
              <a:rPr lang="cs-CZ" dirty="0" smtClean="0"/>
              <a:t>Michael Werner – </a:t>
            </a:r>
            <a:r>
              <a:rPr lang="cs-CZ" dirty="0" err="1" smtClean="0"/>
              <a:t>Bénédicte</a:t>
            </a:r>
            <a:r>
              <a:rPr lang="cs-CZ" dirty="0" smtClean="0"/>
              <a:t> Zimmermann: </a:t>
            </a:r>
            <a:r>
              <a:rPr lang="cs-CZ" dirty="0" err="1" smtClean="0"/>
              <a:t>Beyond</a:t>
            </a:r>
            <a:r>
              <a:rPr lang="cs-CZ" dirty="0" smtClean="0"/>
              <a:t> </a:t>
            </a:r>
            <a:r>
              <a:rPr lang="cs-CZ" dirty="0" err="1" smtClean="0"/>
              <a:t>Comparison</a:t>
            </a:r>
            <a:r>
              <a:rPr lang="cs-CZ" dirty="0" smtClean="0"/>
              <a:t>: </a:t>
            </a:r>
            <a:r>
              <a:rPr lang="cs-CZ" dirty="0" err="1" smtClean="0"/>
              <a:t>Histoire</a:t>
            </a:r>
            <a:r>
              <a:rPr lang="cs-CZ" dirty="0" smtClean="0"/>
              <a:t> </a:t>
            </a:r>
            <a:r>
              <a:rPr lang="cs-CZ" dirty="0" err="1" smtClean="0"/>
              <a:t>Croisée</a:t>
            </a:r>
            <a:r>
              <a:rPr lang="cs-CZ" dirty="0" smtClean="0"/>
              <a:t> </a:t>
            </a:r>
            <a:r>
              <a:rPr lang="cs-CZ" dirty="0" err="1" smtClean="0"/>
              <a:t>and</a:t>
            </a:r>
            <a:r>
              <a:rPr lang="cs-CZ" dirty="0" smtClean="0"/>
              <a:t> </a:t>
            </a:r>
            <a:r>
              <a:rPr lang="cs-CZ" dirty="0" err="1" smtClean="0"/>
              <a:t>the</a:t>
            </a:r>
            <a:r>
              <a:rPr lang="cs-CZ" dirty="0" smtClean="0"/>
              <a:t> </a:t>
            </a:r>
            <a:r>
              <a:rPr lang="cs-CZ" dirty="0" err="1" smtClean="0"/>
              <a:t>Challenge</a:t>
            </a:r>
            <a:r>
              <a:rPr lang="cs-CZ" dirty="0" smtClean="0"/>
              <a:t> </a:t>
            </a:r>
            <a:r>
              <a:rPr lang="cs-CZ" dirty="0" err="1" smtClean="0"/>
              <a:t>of</a:t>
            </a:r>
            <a:r>
              <a:rPr lang="cs-CZ" dirty="0" smtClean="0"/>
              <a:t> reflexivity. </a:t>
            </a:r>
            <a:r>
              <a:rPr lang="cs-CZ" dirty="0" err="1" smtClean="0"/>
              <a:t>History</a:t>
            </a:r>
            <a:r>
              <a:rPr lang="cs-CZ" dirty="0" smtClean="0"/>
              <a:t> </a:t>
            </a:r>
            <a:r>
              <a:rPr lang="cs-CZ" dirty="0" err="1" smtClean="0"/>
              <a:t>and</a:t>
            </a:r>
            <a:r>
              <a:rPr lang="cs-CZ" dirty="0" smtClean="0"/>
              <a:t> </a:t>
            </a:r>
            <a:r>
              <a:rPr lang="cs-CZ" dirty="0" err="1" smtClean="0"/>
              <a:t>Theory</a:t>
            </a:r>
            <a:r>
              <a:rPr lang="cs-CZ" dirty="0" smtClean="0"/>
              <a:t> 45, 2006, s. 30-50. </a:t>
            </a:r>
          </a:p>
          <a:p>
            <a:r>
              <a:rPr lang="cs-CZ" dirty="0" smtClean="0"/>
              <a:t>navazuje na argumenty in: </a:t>
            </a:r>
            <a:r>
              <a:rPr lang="cs-CZ" dirty="0" err="1" smtClean="0"/>
              <a:t>Annales</a:t>
            </a:r>
            <a:r>
              <a:rPr lang="cs-CZ" dirty="0" smtClean="0"/>
              <a:t> HSS 58:1, 2003; a na De la </a:t>
            </a:r>
            <a:r>
              <a:rPr lang="cs-CZ" dirty="0" err="1" smtClean="0"/>
              <a:t>comparaison</a:t>
            </a:r>
            <a:r>
              <a:rPr lang="cs-CZ" dirty="0" smtClean="0"/>
              <a:t> à </a:t>
            </a:r>
            <a:r>
              <a:rPr lang="cs-CZ" dirty="0" err="1" smtClean="0"/>
              <a:t>ľhistoire</a:t>
            </a:r>
            <a:r>
              <a:rPr lang="cs-CZ" dirty="0" smtClean="0"/>
              <a:t> </a:t>
            </a:r>
            <a:r>
              <a:rPr lang="cs-CZ" dirty="0" err="1" smtClean="0"/>
              <a:t>croisée</a:t>
            </a:r>
            <a:r>
              <a:rPr lang="cs-CZ" dirty="0" smtClean="0"/>
              <a:t>, </a:t>
            </a:r>
            <a:r>
              <a:rPr lang="cs-CZ" dirty="0" err="1" smtClean="0"/>
              <a:t>ed</a:t>
            </a:r>
            <a:r>
              <a:rPr lang="cs-CZ" dirty="0" smtClean="0"/>
              <a:t>. M.W. – B.Z. Paris: </a:t>
            </a:r>
            <a:r>
              <a:rPr lang="cs-CZ" dirty="0" err="1" smtClean="0"/>
              <a:t>Seuil</a:t>
            </a:r>
            <a:r>
              <a:rPr lang="cs-CZ" dirty="0" smtClean="0"/>
              <a:t>, 2004, s. 15-49. </a:t>
            </a:r>
          </a:p>
          <a:p>
            <a:r>
              <a:rPr lang="cs-CZ" dirty="0" smtClean="0"/>
              <a:t>M. Werner – B. Zimmermann: </a:t>
            </a:r>
            <a:r>
              <a:rPr lang="cs-CZ" dirty="0" err="1" smtClean="0"/>
              <a:t>Vergleich</a:t>
            </a:r>
            <a:r>
              <a:rPr lang="cs-CZ" dirty="0" smtClean="0"/>
              <a:t>, Transfer, </a:t>
            </a:r>
            <a:r>
              <a:rPr lang="cs-CZ" dirty="0" err="1" smtClean="0"/>
              <a:t>Verflechtung</a:t>
            </a:r>
            <a:r>
              <a:rPr lang="cs-CZ" dirty="0" smtClean="0"/>
              <a:t>: Der </a:t>
            </a:r>
            <a:r>
              <a:rPr lang="cs-CZ" dirty="0" err="1" smtClean="0"/>
              <a:t>Ansatz</a:t>
            </a:r>
            <a:r>
              <a:rPr lang="cs-CZ" dirty="0" smtClean="0"/>
              <a:t> der </a:t>
            </a:r>
            <a:r>
              <a:rPr lang="cs-CZ" dirty="0" err="1" smtClean="0"/>
              <a:t>Histoire</a:t>
            </a:r>
            <a:r>
              <a:rPr lang="cs-CZ" dirty="0" smtClean="0"/>
              <a:t> </a:t>
            </a:r>
            <a:r>
              <a:rPr lang="cs-CZ" dirty="0" err="1" smtClean="0"/>
              <a:t>croisée</a:t>
            </a:r>
            <a:r>
              <a:rPr lang="cs-CZ" dirty="0" smtClean="0"/>
              <a:t> </a:t>
            </a:r>
            <a:r>
              <a:rPr lang="cs-CZ" dirty="0" err="1" smtClean="0"/>
              <a:t>und</a:t>
            </a:r>
            <a:r>
              <a:rPr lang="cs-CZ" dirty="0" smtClean="0"/>
              <a:t> </a:t>
            </a:r>
            <a:r>
              <a:rPr lang="cs-CZ" dirty="0" err="1" smtClean="0"/>
              <a:t>die</a:t>
            </a:r>
            <a:r>
              <a:rPr lang="cs-CZ" dirty="0" smtClean="0"/>
              <a:t> </a:t>
            </a:r>
            <a:r>
              <a:rPr lang="cs-CZ" dirty="0" err="1" smtClean="0"/>
              <a:t>Herausforderung</a:t>
            </a:r>
            <a:r>
              <a:rPr lang="cs-CZ" dirty="0" smtClean="0"/>
              <a:t> des </a:t>
            </a:r>
            <a:r>
              <a:rPr lang="cs-CZ" dirty="0" err="1" smtClean="0"/>
              <a:t>Transnationalen</a:t>
            </a:r>
            <a:r>
              <a:rPr lang="cs-CZ" dirty="0" smtClean="0"/>
              <a:t>. In: </a:t>
            </a:r>
            <a:r>
              <a:rPr lang="cs-CZ" dirty="0" err="1" smtClean="0"/>
              <a:t>Geschichte</a:t>
            </a:r>
            <a:r>
              <a:rPr lang="cs-CZ" dirty="0" smtClean="0"/>
              <a:t> </a:t>
            </a:r>
            <a:r>
              <a:rPr lang="cs-CZ" dirty="0" err="1" smtClean="0"/>
              <a:t>und</a:t>
            </a:r>
            <a:r>
              <a:rPr lang="cs-CZ" dirty="0" smtClean="0"/>
              <a:t> </a:t>
            </a:r>
            <a:r>
              <a:rPr lang="cs-CZ" dirty="0" err="1" smtClean="0"/>
              <a:t>Gesellschaft</a:t>
            </a:r>
            <a:r>
              <a:rPr lang="cs-CZ" dirty="0" smtClean="0"/>
              <a:t> 28, 2002, 607-636</a:t>
            </a:r>
          </a:p>
          <a:p>
            <a:r>
              <a:rPr lang="cs-CZ" dirty="0" smtClean="0"/>
              <a:t>Sebastian </a:t>
            </a:r>
            <a:r>
              <a:rPr lang="cs-CZ" dirty="0" err="1" smtClean="0"/>
              <a:t>Conrad</a:t>
            </a:r>
            <a:r>
              <a:rPr lang="cs-CZ" dirty="0" smtClean="0"/>
              <a:t>: </a:t>
            </a:r>
            <a:r>
              <a:rPr lang="cs-CZ" dirty="0" err="1" smtClean="0"/>
              <a:t>Entangled</a:t>
            </a:r>
            <a:r>
              <a:rPr lang="cs-CZ" dirty="0" smtClean="0"/>
              <a:t> </a:t>
            </a:r>
            <a:r>
              <a:rPr lang="cs-CZ" dirty="0" err="1" smtClean="0"/>
              <a:t>Memories</a:t>
            </a:r>
            <a:r>
              <a:rPr lang="cs-CZ" dirty="0" smtClean="0"/>
              <a:t>: </a:t>
            </a:r>
            <a:r>
              <a:rPr lang="cs-CZ" dirty="0" err="1" smtClean="0"/>
              <a:t>Versions</a:t>
            </a:r>
            <a:r>
              <a:rPr lang="cs-CZ" dirty="0" smtClean="0"/>
              <a:t> </a:t>
            </a:r>
            <a:r>
              <a:rPr lang="cs-CZ" dirty="0" err="1" smtClean="0"/>
              <a:t>of</a:t>
            </a:r>
            <a:r>
              <a:rPr lang="cs-CZ" dirty="0" smtClean="0"/>
              <a:t> </a:t>
            </a:r>
            <a:r>
              <a:rPr lang="cs-CZ" dirty="0" err="1" smtClean="0"/>
              <a:t>the</a:t>
            </a:r>
            <a:r>
              <a:rPr lang="cs-CZ" dirty="0" smtClean="0"/>
              <a:t> Past in </a:t>
            </a:r>
            <a:r>
              <a:rPr lang="cs-CZ" dirty="0" err="1" smtClean="0"/>
              <a:t>Germany</a:t>
            </a:r>
            <a:r>
              <a:rPr lang="cs-CZ" dirty="0" smtClean="0"/>
              <a:t> </a:t>
            </a:r>
            <a:r>
              <a:rPr lang="cs-CZ" dirty="0" err="1" smtClean="0"/>
              <a:t>and</a:t>
            </a:r>
            <a:r>
              <a:rPr lang="cs-CZ" dirty="0" smtClean="0"/>
              <a:t> Japan, 1945-2001. </a:t>
            </a:r>
            <a:r>
              <a:rPr lang="cs-CZ" dirty="0" err="1" smtClean="0"/>
              <a:t>Journal</a:t>
            </a:r>
            <a:r>
              <a:rPr lang="cs-CZ" dirty="0" smtClean="0"/>
              <a:t> </a:t>
            </a:r>
            <a:r>
              <a:rPr lang="cs-CZ" dirty="0" err="1" smtClean="0"/>
              <a:t>of</a:t>
            </a:r>
            <a:r>
              <a:rPr lang="cs-CZ" dirty="0" smtClean="0"/>
              <a:t> </a:t>
            </a:r>
            <a:r>
              <a:rPr lang="cs-CZ" dirty="0" err="1" smtClean="0"/>
              <a:t>Contemporary</a:t>
            </a:r>
            <a:r>
              <a:rPr lang="cs-CZ" dirty="0" smtClean="0"/>
              <a:t> </a:t>
            </a:r>
            <a:r>
              <a:rPr lang="cs-CZ" dirty="0" err="1" smtClean="0"/>
              <a:t>History</a:t>
            </a:r>
            <a:r>
              <a:rPr lang="cs-CZ" dirty="0" smtClean="0"/>
              <a:t> 38, č. 1, 2003</a:t>
            </a:r>
          </a:p>
          <a:p>
            <a:r>
              <a:rPr lang="cs-CZ" dirty="0" err="1" smtClean="0"/>
              <a:t>Jani</a:t>
            </a:r>
            <a:r>
              <a:rPr lang="cs-CZ" dirty="0" smtClean="0"/>
              <a:t> </a:t>
            </a:r>
            <a:r>
              <a:rPr lang="cs-CZ" dirty="0" err="1" smtClean="0"/>
              <a:t>Marjanen</a:t>
            </a:r>
            <a:r>
              <a:rPr lang="cs-CZ" dirty="0" smtClean="0"/>
              <a:t>: </a:t>
            </a:r>
            <a:r>
              <a:rPr lang="cs-CZ" dirty="0" err="1" smtClean="0"/>
              <a:t>Undermining</a:t>
            </a:r>
            <a:r>
              <a:rPr lang="cs-CZ" dirty="0" smtClean="0"/>
              <a:t> </a:t>
            </a:r>
            <a:r>
              <a:rPr lang="cs-CZ" dirty="0" err="1" smtClean="0"/>
              <a:t>Methodological</a:t>
            </a:r>
            <a:r>
              <a:rPr lang="cs-CZ" dirty="0" smtClean="0"/>
              <a:t> </a:t>
            </a:r>
            <a:r>
              <a:rPr lang="cs-CZ" dirty="0" err="1" smtClean="0"/>
              <a:t>Nationalism</a:t>
            </a:r>
            <a:r>
              <a:rPr lang="cs-CZ" dirty="0" smtClean="0"/>
              <a:t>. </a:t>
            </a:r>
            <a:r>
              <a:rPr lang="cs-CZ" dirty="0" err="1" smtClean="0"/>
              <a:t>Histoire</a:t>
            </a:r>
            <a:r>
              <a:rPr lang="cs-CZ" dirty="0" smtClean="0"/>
              <a:t> </a:t>
            </a:r>
            <a:r>
              <a:rPr lang="cs-CZ" dirty="0" err="1" smtClean="0"/>
              <a:t>croisée</a:t>
            </a:r>
            <a:r>
              <a:rPr lang="cs-CZ" dirty="0" smtClean="0"/>
              <a:t> as </a:t>
            </a:r>
            <a:r>
              <a:rPr lang="cs-CZ" dirty="0" err="1" smtClean="0"/>
              <a:t>Transnational</a:t>
            </a:r>
            <a:r>
              <a:rPr lang="cs-CZ" dirty="0" smtClean="0"/>
              <a:t> </a:t>
            </a:r>
            <a:r>
              <a:rPr lang="cs-CZ" dirty="0" err="1" smtClean="0"/>
              <a:t>History</a:t>
            </a:r>
            <a:r>
              <a:rPr lang="cs-CZ" dirty="0" smtClean="0"/>
              <a:t>. In: </a:t>
            </a:r>
            <a:r>
              <a:rPr lang="cs-CZ" dirty="0" err="1" smtClean="0"/>
              <a:t>Mathias</a:t>
            </a:r>
            <a:r>
              <a:rPr lang="cs-CZ" dirty="0" smtClean="0"/>
              <a:t> Albert – </a:t>
            </a:r>
            <a:r>
              <a:rPr lang="cs-CZ" dirty="0" err="1" smtClean="0"/>
              <a:t>Gesa</a:t>
            </a:r>
            <a:r>
              <a:rPr lang="cs-CZ" dirty="0" smtClean="0"/>
              <a:t> </a:t>
            </a:r>
            <a:r>
              <a:rPr lang="cs-CZ" dirty="0" err="1" smtClean="0"/>
              <a:t>Bluhm</a:t>
            </a:r>
            <a:r>
              <a:rPr lang="cs-CZ" dirty="0" smtClean="0"/>
              <a:t> – Jan </a:t>
            </a:r>
            <a:r>
              <a:rPr lang="cs-CZ" dirty="0" err="1" smtClean="0"/>
              <a:t>Helmig</a:t>
            </a:r>
            <a:r>
              <a:rPr lang="cs-CZ" dirty="0" smtClean="0"/>
              <a:t> – </a:t>
            </a:r>
            <a:r>
              <a:rPr lang="cs-CZ" dirty="0" err="1" smtClean="0"/>
              <a:t>Andreas</a:t>
            </a:r>
            <a:r>
              <a:rPr lang="cs-CZ" dirty="0" smtClean="0"/>
              <a:t> </a:t>
            </a:r>
            <a:r>
              <a:rPr lang="cs-CZ" dirty="0" err="1" smtClean="0"/>
              <a:t>Leutzsch</a:t>
            </a:r>
            <a:r>
              <a:rPr lang="cs-CZ" dirty="0" smtClean="0"/>
              <a:t> – </a:t>
            </a:r>
            <a:r>
              <a:rPr lang="cs-CZ" dirty="0" err="1" smtClean="0"/>
              <a:t>Jochen</a:t>
            </a:r>
            <a:r>
              <a:rPr lang="cs-CZ" dirty="0" smtClean="0"/>
              <a:t> </a:t>
            </a:r>
            <a:r>
              <a:rPr lang="cs-CZ" dirty="0" err="1" smtClean="0"/>
              <a:t>Walters</a:t>
            </a:r>
            <a:r>
              <a:rPr lang="cs-CZ" dirty="0" smtClean="0"/>
              <a:t> (</a:t>
            </a:r>
            <a:r>
              <a:rPr lang="cs-CZ" dirty="0" err="1" smtClean="0"/>
              <a:t>eds</a:t>
            </a:r>
            <a:r>
              <a:rPr lang="cs-CZ" dirty="0" smtClean="0"/>
              <a:t>.): </a:t>
            </a:r>
            <a:r>
              <a:rPr lang="cs-CZ" dirty="0" err="1" smtClean="0"/>
              <a:t>Transnational</a:t>
            </a:r>
            <a:r>
              <a:rPr lang="cs-CZ" dirty="0" smtClean="0"/>
              <a:t> </a:t>
            </a:r>
            <a:r>
              <a:rPr lang="cs-CZ" dirty="0" err="1" smtClean="0"/>
              <a:t>Political</a:t>
            </a:r>
            <a:r>
              <a:rPr lang="cs-CZ" dirty="0" smtClean="0"/>
              <a:t> </a:t>
            </a:r>
            <a:r>
              <a:rPr lang="cs-CZ" dirty="0" err="1" smtClean="0"/>
              <a:t>Spaces</a:t>
            </a:r>
            <a:r>
              <a:rPr lang="cs-CZ" dirty="0" smtClean="0"/>
              <a:t>: </a:t>
            </a:r>
            <a:r>
              <a:rPr lang="cs-CZ" dirty="0" err="1" smtClean="0"/>
              <a:t>Agents</a:t>
            </a:r>
            <a:r>
              <a:rPr lang="cs-CZ" dirty="0" smtClean="0"/>
              <a:t> – </a:t>
            </a:r>
            <a:r>
              <a:rPr lang="cs-CZ" dirty="0" err="1" smtClean="0"/>
              <a:t>Structures</a:t>
            </a:r>
            <a:r>
              <a:rPr lang="cs-CZ" dirty="0" smtClean="0"/>
              <a:t> – </a:t>
            </a:r>
            <a:r>
              <a:rPr lang="cs-CZ" dirty="0" err="1" smtClean="0"/>
              <a:t>Encounters</a:t>
            </a:r>
            <a:r>
              <a:rPr lang="cs-CZ" dirty="0" smtClean="0"/>
              <a:t>. Frankfurt – New York: </a:t>
            </a:r>
            <a:r>
              <a:rPr lang="cs-CZ" dirty="0" err="1" smtClean="0"/>
              <a:t>Campus</a:t>
            </a:r>
            <a:r>
              <a:rPr lang="cs-CZ" dirty="0" smtClean="0"/>
              <a:t> 2009, s. 239-263</a:t>
            </a:r>
          </a:p>
          <a:p>
            <a:endParaRPr lang="cs-CZ"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1961 - kinematografie</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92500"/>
          </a:bodyPr>
          <a:lstStyle/>
          <a:p>
            <a:r>
              <a:rPr lang="cs-CZ" dirty="0" smtClean="0"/>
              <a:t>Nařízení Ministerstva kultury a umění: podíl filmů ze </a:t>
            </a:r>
            <a:r>
              <a:rPr lang="cs-CZ" dirty="0" err="1" smtClean="0"/>
              <a:t>soc</a:t>
            </a:r>
            <a:r>
              <a:rPr lang="cs-CZ" dirty="0" smtClean="0"/>
              <a:t>. států musí činit minimálně 50% titulů a v místech, kde je pouze jedno kino, 60%; podle informací Hlavní statistické správy: 186 mil. diváků, o 2% méně než v r. 1960; 3530 kin, 648 tisíc registrovaných TV; existuje 170 filmových klubů. </a:t>
            </a:r>
            <a:endParaRPr lang="cs-CZ"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1962 - souvislosti</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a:bodyPr>
          <a:lstStyle/>
          <a:p>
            <a:endParaRPr lang="cs-CZ"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1962 - kinematografie</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lnSpcReduction="10000"/>
          </a:bodyPr>
          <a:lstStyle/>
          <a:p>
            <a:r>
              <a:rPr lang="cs-CZ" dirty="0" smtClean="0"/>
              <a:t>Zhodnocení filmové produkce ministrem kultury a umění </a:t>
            </a:r>
            <a:r>
              <a:rPr lang="cs-CZ" dirty="0" err="1" smtClean="0"/>
              <a:t>Tadeuszem</a:t>
            </a:r>
            <a:r>
              <a:rPr lang="cs-CZ" dirty="0" smtClean="0"/>
              <a:t> </a:t>
            </a:r>
            <a:r>
              <a:rPr lang="cs-CZ" dirty="0" err="1" smtClean="0"/>
              <a:t>Galinskim</a:t>
            </a:r>
            <a:r>
              <a:rPr lang="cs-CZ" dirty="0" smtClean="0"/>
              <a:t>: „rok 1962 nepřinesl vynikající polské filmy, ale byl to rok oživení diskuze, rok návratu desáté múzy na zemi. Diskuze prokázaly možnosti filmu realistického, ideového..“ </a:t>
            </a:r>
            <a:r>
              <a:rPr lang="cs-CZ" i="1" dirty="0" smtClean="0"/>
              <a:t>Tribuna </a:t>
            </a:r>
            <a:r>
              <a:rPr lang="cs-CZ" i="1" dirty="0" err="1" smtClean="0"/>
              <a:t>Ludu</a:t>
            </a:r>
            <a:r>
              <a:rPr lang="cs-CZ" dirty="0" smtClean="0"/>
              <a:t>. </a:t>
            </a:r>
          </a:p>
          <a:p>
            <a:endParaRPr lang="cs-CZ"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1963 - souvislosti</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normAutofit fontScale="92500"/>
          </a:bodyPr>
          <a:lstStyle/>
          <a:p>
            <a:r>
              <a:rPr lang="cs-CZ" dirty="0" smtClean="0"/>
              <a:t>Ekonomická reforma: „Nový ekonomický systém řízení a plánování“; liberální kurs – např. umožněno vystupování písničkáře Wolfa </a:t>
            </a:r>
            <a:r>
              <a:rPr lang="cs-CZ" dirty="0" err="1" smtClean="0"/>
              <a:t>Biermanna</a:t>
            </a:r>
            <a:r>
              <a:rPr lang="cs-CZ" dirty="0" smtClean="0"/>
              <a:t>; smlouva mezi NDR a NSR o kontaktech občanů obou států, vydáno 1 300 000 propustek pro návštěvu východního Berlína (na podzim 1966 tyto možnosti návštěv skončily)</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a:bodyPr>
          <a:lstStyle/>
          <a:p>
            <a:endParaRPr lang="cs-CZ"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1963 - kinematografie</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92500" lnSpcReduction="20000"/>
          </a:bodyPr>
          <a:lstStyle/>
          <a:p>
            <a:r>
              <a:rPr lang="cs-CZ" dirty="0" smtClean="0"/>
              <a:t> 13. zasedání ÚV PSDS – referát </a:t>
            </a:r>
            <a:r>
              <a:rPr lang="cs-CZ" dirty="0" err="1" smtClean="0"/>
              <a:t>Gomulky</a:t>
            </a:r>
            <a:r>
              <a:rPr lang="cs-CZ" dirty="0" smtClean="0"/>
              <a:t> o „aktuálních problémech ideologické práce strany“ – útok na polské filmy „odtržené od konkrétních podmínek společenské reality Polska budujícího socialismus nebo pesimistické v přístupu k osudu člověka“. Uměleckou kritiku odsuzuje pro „subjektivismus, nedostatek principiálnosti, libovůli, povrchnost posuzování.“ </a:t>
            </a:r>
          </a:p>
          <a:p>
            <a:endParaRPr lang="cs-CZ"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1964 - souvislosti</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lnSpcReduction="10000"/>
          </a:bodyPr>
          <a:lstStyle/>
          <a:p>
            <a:r>
              <a:rPr lang="cs-CZ" dirty="0" smtClean="0"/>
              <a:t>Kritika situace, především ze strany „lidí Října“ – např. aféra s „dopisem 34“ z března 1964 – 34 intelektuálů se obrátilo na premiéra </a:t>
            </a:r>
            <a:r>
              <a:rPr lang="cs-CZ" dirty="0" err="1" smtClean="0"/>
              <a:t>Cyrankiewicze</a:t>
            </a:r>
            <a:r>
              <a:rPr lang="cs-CZ" dirty="0" smtClean="0"/>
              <a:t> kvůli cenzuře, omezování přídělu papíru na vydávání knih a časopisů… ; rádio a </a:t>
            </a:r>
            <a:r>
              <a:rPr lang="cs-CZ" dirty="0" err="1" smtClean="0"/>
              <a:t>tv</a:t>
            </a:r>
            <a:r>
              <a:rPr lang="cs-CZ" dirty="0" smtClean="0"/>
              <a:t> zakazuje spolupráci se signatáři „dopisu 34“; </a:t>
            </a:r>
            <a:endParaRPr lang="cs-CZ"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1965 - souvislosti</a:t>
            </a:r>
            <a:endParaRPr lang="cs-CZ" dirty="0"/>
          </a:p>
        </p:txBody>
      </p:sp>
      <p:sp>
        <p:nvSpPr>
          <p:cNvPr id="5" name="Zástupný symbol pro text 4"/>
          <p:cNvSpPr>
            <a:spLocks noGrp="1"/>
          </p:cNvSpPr>
          <p:nvPr>
            <p:ph type="body" idx="1"/>
          </p:nvPr>
        </p:nvSpPr>
        <p:spPr/>
        <p:txBody>
          <a:bodyPr/>
          <a:lstStyle/>
          <a:p>
            <a:r>
              <a:rPr lang="cs-CZ" dirty="0" smtClean="0"/>
              <a:t>NDR</a:t>
            </a:r>
            <a:endParaRPr lang="cs-CZ" dirty="0"/>
          </a:p>
        </p:txBody>
      </p:sp>
      <p:sp>
        <p:nvSpPr>
          <p:cNvPr id="6" name="Zástupný symbol pro obsah 5"/>
          <p:cNvSpPr>
            <a:spLocks noGrp="1"/>
          </p:cNvSpPr>
          <p:nvPr>
            <p:ph sz="half" idx="2"/>
          </p:nvPr>
        </p:nvSpPr>
        <p:spPr/>
        <p:txBody>
          <a:bodyPr>
            <a:normAutofit fontScale="47500" lnSpcReduction="20000"/>
          </a:bodyPr>
          <a:lstStyle/>
          <a:p>
            <a:r>
              <a:rPr lang="cs-CZ" dirty="0" smtClean="0"/>
              <a:t>Prosinec – „</a:t>
            </a:r>
            <a:r>
              <a:rPr lang="cs-CZ" dirty="0" err="1" smtClean="0"/>
              <a:t>Kahlschlag</a:t>
            </a:r>
            <a:r>
              <a:rPr lang="cs-CZ" dirty="0" smtClean="0"/>
              <a:t>“ -  útok na „škodlivé tendence“ v kultuře; </a:t>
            </a:r>
          </a:p>
          <a:p>
            <a:r>
              <a:rPr lang="cs-CZ" dirty="0" smtClean="0"/>
              <a:t>11. plénum ÚV SED – 16.-18. prosince 1965 - 11 filmů zasažených zasedáním pléna:</a:t>
            </a:r>
          </a:p>
          <a:p>
            <a:r>
              <a:rPr lang="cs-CZ" dirty="0" smtClean="0"/>
              <a:t>dva měly premiéru, pak zakázány: Der </a:t>
            </a:r>
            <a:r>
              <a:rPr lang="cs-CZ" dirty="0" err="1" smtClean="0"/>
              <a:t>Frühling</a:t>
            </a:r>
            <a:r>
              <a:rPr lang="cs-CZ" dirty="0" smtClean="0"/>
              <a:t> </a:t>
            </a:r>
            <a:r>
              <a:rPr lang="cs-CZ" dirty="0" err="1" smtClean="0"/>
              <a:t>braucht</a:t>
            </a:r>
            <a:r>
              <a:rPr lang="cs-CZ" dirty="0" smtClean="0"/>
              <a:t> </a:t>
            </a:r>
            <a:r>
              <a:rPr lang="cs-CZ" dirty="0" err="1" smtClean="0"/>
              <a:t>Zeit</a:t>
            </a:r>
            <a:r>
              <a:rPr lang="cs-CZ" dirty="0" smtClean="0"/>
              <a:t> (</a:t>
            </a:r>
            <a:r>
              <a:rPr lang="cs-CZ" dirty="0" err="1" smtClean="0"/>
              <a:t>Günther</a:t>
            </a:r>
            <a:r>
              <a:rPr lang="cs-CZ" dirty="0" smtClean="0"/>
              <a:t> </a:t>
            </a:r>
            <a:r>
              <a:rPr lang="cs-CZ" dirty="0" err="1" smtClean="0"/>
              <a:t>Stahnke</a:t>
            </a:r>
            <a:r>
              <a:rPr lang="cs-CZ" dirty="0" smtClean="0"/>
              <a:t>, 1965); </a:t>
            </a:r>
            <a:r>
              <a:rPr lang="cs-CZ" dirty="0" err="1" smtClean="0"/>
              <a:t>Spur</a:t>
            </a:r>
            <a:r>
              <a:rPr lang="cs-CZ" dirty="0" smtClean="0"/>
              <a:t> der Steine (Frank </a:t>
            </a:r>
            <a:r>
              <a:rPr lang="cs-CZ" dirty="0" err="1" smtClean="0"/>
              <a:t>Beyer</a:t>
            </a:r>
            <a:r>
              <a:rPr lang="cs-CZ" dirty="0" smtClean="0"/>
              <a:t>, 1966). </a:t>
            </a:r>
          </a:p>
          <a:p>
            <a:r>
              <a:rPr lang="cs-CZ" dirty="0" err="1" smtClean="0"/>
              <a:t>Denk</a:t>
            </a:r>
            <a:r>
              <a:rPr lang="cs-CZ" dirty="0" smtClean="0"/>
              <a:t> </a:t>
            </a:r>
            <a:r>
              <a:rPr lang="cs-CZ" dirty="0" err="1" smtClean="0"/>
              <a:t>bloss</a:t>
            </a:r>
            <a:r>
              <a:rPr lang="cs-CZ" dirty="0" smtClean="0"/>
              <a:t> </a:t>
            </a:r>
            <a:r>
              <a:rPr lang="cs-CZ" dirty="0" err="1" smtClean="0"/>
              <a:t>nicht</a:t>
            </a:r>
            <a:r>
              <a:rPr lang="cs-CZ" dirty="0" smtClean="0"/>
              <a:t>, </a:t>
            </a:r>
            <a:r>
              <a:rPr lang="cs-CZ" dirty="0" err="1" smtClean="0"/>
              <a:t>ich</a:t>
            </a:r>
            <a:r>
              <a:rPr lang="cs-CZ" dirty="0" smtClean="0"/>
              <a:t> </a:t>
            </a:r>
            <a:r>
              <a:rPr lang="cs-CZ" dirty="0" err="1" smtClean="0"/>
              <a:t>Heule</a:t>
            </a:r>
            <a:r>
              <a:rPr lang="cs-CZ" dirty="0" smtClean="0"/>
              <a:t>… (</a:t>
            </a:r>
            <a:r>
              <a:rPr lang="cs-CZ" dirty="0" err="1" smtClean="0"/>
              <a:t>Günther</a:t>
            </a:r>
            <a:r>
              <a:rPr lang="cs-CZ" dirty="0" smtClean="0"/>
              <a:t> </a:t>
            </a:r>
            <a:r>
              <a:rPr lang="cs-CZ" dirty="0" err="1" smtClean="0"/>
              <a:t>Stahnke</a:t>
            </a:r>
            <a:r>
              <a:rPr lang="cs-CZ" dirty="0" smtClean="0"/>
              <a:t>, 1965) – předveden testovacímu publiku; </a:t>
            </a:r>
          </a:p>
          <a:p>
            <a:r>
              <a:rPr lang="cs-CZ" dirty="0" smtClean="0"/>
              <a:t>další promítány jen v rámci studia: </a:t>
            </a:r>
          </a:p>
          <a:p>
            <a:r>
              <a:rPr lang="cs-CZ" dirty="0" smtClean="0"/>
              <a:t>Berlin um </a:t>
            </a:r>
            <a:r>
              <a:rPr lang="cs-CZ" dirty="0" err="1" smtClean="0"/>
              <a:t>die</a:t>
            </a:r>
            <a:r>
              <a:rPr lang="cs-CZ" dirty="0" smtClean="0"/>
              <a:t> </a:t>
            </a:r>
            <a:r>
              <a:rPr lang="cs-CZ" dirty="0" err="1" smtClean="0"/>
              <a:t>Ecke</a:t>
            </a:r>
            <a:r>
              <a:rPr lang="cs-CZ" dirty="0" smtClean="0"/>
              <a:t> (</a:t>
            </a:r>
            <a:r>
              <a:rPr lang="cs-CZ" dirty="0" err="1" smtClean="0"/>
              <a:t>Gerhard</a:t>
            </a:r>
            <a:r>
              <a:rPr lang="cs-CZ" dirty="0" smtClean="0"/>
              <a:t> Klein, 1966); </a:t>
            </a:r>
            <a:r>
              <a:rPr lang="cs-CZ" dirty="0" err="1" smtClean="0"/>
              <a:t>Jahrgang</a:t>
            </a:r>
            <a:r>
              <a:rPr lang="cs-CZ" dirty="0" smtClean="0"/>
              <a:t> 45´ (</a:t>
            </a:r>
            <a:r>
              <a:rPr lang="cs-CZ" dirty="0" err="1" smtClean="0"/>
              <a:t>Jürgen</a:t>
            </a:r>
            <a:r>
              <a:rPr lang="cs-CZ" dirty="0" smtClean="0"/>
              <a:t> </a:t>
            </a:r>
            <a:r>
              <a:rPr lang="cs-CZ" dirty="0" err="1" smtClean="0"/>
              <a:t>Böttcher</a:t>
            </a:r>
            <a:r>
              <a:rPr lang="cs-CZ" dirty="0" smtClean="0"/>
              <a:t>, 1966); </a:t>
            </a:r>
            <a:r>
              <a:rPr lang="cs-CZ" dirty="0" err="1" smtClean="0"/>
              <a:t>Das</a:t>
            </a:r>
            <a:r>
              <a:rPr lang="cs-CZ" dirty="0" smtClean="0"/>
              <a:t> </a:t>
            </a:r>
            <a:r>
              <a:rPr lang="cs-CZ" dirty="0" err="1" smtClean="0"/>
              <a:t>Kaninchen</a:t>
            </a:r>
            <a:r>
              <a:rPr lang="cs-CZ" dirty="0" smtClean="0"/>
              <a:t> </a:t>
            </a:r>
            <a:r>
              <a:rPr lang="cs-CZ" dirty="0" err="1" smtClean="0"/>
              <a:t>bin</a:t>
            </a:r>
            <a:r>
              <a:rPr lang="cs-CZ" dirty="0" smtClean="0"/>
              <a:t> </a:t>
            </a:r>
            <a:r>
              <a:rPr lang="cs-CZ" dirty="0" err="1" smtClean="0"/>
              <a:t>ich</a:t>
            </a:r>
            <a:r>
              <a:rPr lang="cs-CZ" dirty="0" smtClean="0"/>
              <a:t> (Kurt </a:t>
            </a:r>
            <a:r>
              <a:rPr lang="cs-CZ" dirty="0" err="1" smtClean="0"/>
              <a:t>Maetzig</a:t>
            </a:r>
            <a:r>
              <a:rPr lang="cs-CZ" dirty="0" smtClean="0"/>
              <a:t>, 1965); Karla (</a:t>
            </a:r>
            <a:r>
              <a:rPr lang="cs-CZ" dirty="0" err="1" smtClean="0"/>
              <a:t>Herrmann</a:t>
            </a:r>
            <a:r>
              <a:rPr lang="cs-CZ" dirty="0" smtClean="0"/>
              <a:t> </a:t>
            </a:r>
            <a:r>
              <a:rPr lang="cs-CZ" dirty="0" err="1" smtClean="0"/>
              <a:t>Zschoche</a:t>
            </a:r>
            <a:r>
              <a:rPr lang="cs-CZ" dirty="0" smtClean="0"/>
              <a:t>, 1966); Der </a:t>
            </a:r>
            <a:r>
              <a:rPr lang="cs-CZ" dirty="0" err="1" smtClean="0"/>
              <a:t>verlorene</a:t>
            </a:r>
            <a:r>
              <a:rPr lang="cs-CZ" dirty="0" smtClean="0"/>
              <a:t> </a:t>
            </a:r>
            <a:r>
              <a:rPr lang="cs-CZ" dirty="0" err="1" smtClean="0"/>
              <a:t>Engel</a:t>
            </a:r>
            <a:r>
              <a:rPr lang="cs-CZ" dirty="0" smtClean="0"/>
              <a:t> (</a:t>
            </a:r>
            <a:r>
              <a:rPr lang="cs-CZ" dirty="0" err="1" smtClean="0"/>
              <a:t>Ralf</a:t>
            </a:r>
            <a:r>
              <a:rPr lang="cs-CZ" dirty="0" smtClean="0"/>
              <a:t> </a:t>
            </a:r>
            <a:r>
              <a:rPr lang="cs-CZ" dirty="0" err="1" smtClean="0"/>
              <a:t>Kirsten</a:t>
            </a:r>
            <a:r>
              <a:rPr lang="cs-CZ" dirty="0" smtClean="0"/>
              <a:t>, 1966); </a:t>
            </a:r>
            <a:r>
              <a:rPr lang="cs-CZ" dirty="0" err="1" smtClean="0"/>
              <a:t>Wenn</a:t>
            </a:r>
            <a:r>
              <a:rPr lang="cs-CZ" dirty="0" smtClean="0"/>
              <a:t> </a:t>
            </a:r>
            <a:r>
              <a:rPr lang="cs-CZ" dirty="0" err="1" smtClean="0"/>
              <a:t>du</a:t>
            </a:r>
            <a:r>
              <a:rPr lang="cs-CZ" dirty="0" smtClean="0"/>
              <a:t> </a:t>
            </a:r>
            <a:r>
              <a:rPr lang="cs-CZ" dirty="0" err="1" smtClean="0"/>
              <a:t>gross</a:t>
            </a:r>
            <a:r>
              <a:rPr lang="cs-CZ" dirty="0" smtClean="0"/>
              <a:t> </a:t>
            </a:r>
            <a:r>
              <a:rPr lang="cs-CZ" dirty="0" err="1" smtClean="0"/>
              <a:t>bist</a:t>
            </a:r>
            <a:r>
              <a:rPr lang="cs-CZ" dirty="0" smtClean="0"/>
              <a:t>, </a:t>
            </a:r>
            <a:r>
              <a:rPr lang="cs-CZ" dirty="0" err="1" smtClean="0"/>
              <a:t>lieber</a:t>
            </a:r>
            <a:r>
              <a:rPr lang="cs-CZ" dirty="0" smtClean="0"/>
              <a:t> Adam (Egon </a:t>
            </a:r>
            <a:r>
              <a:rPr lang="cs-CZ" dirty="0" err="1" smtClean="0"/>
              <a:t>Günther</a:t>
            </a:r>
            <a:r>
              <a:rPr lang="cs-CZ" dirty="0" smtClean="0"/>
              <a:t>, 1966); </a:t>
            </a:r>
            <a:r>
              <a:rPr lang="cs-CZ" dirty="0" err="1" smtClean="0"/>
              <a:t>Fräulein</a:t>
            </a:r>
            <a:r>
              <a:rPr lang="cs-CZ" dirty="0" smtClean="0"/>
              <a:t> </a:t>
            </a:r>
            <a:r>
              <a:rPr lang="cs-CZ" dirty="0" err="1" smtClean="0"/>
              <a:t>Schmetterling</a:t>
            </a:r>
            <a:r>
              <a:rPr lang="cs-CZ" dirty="0" smtClean="0"/>
              <a:t> (Kurt </a:t>
            </a:r>
            <a:r>
              <a:rPr lang="cs-CZ" dirty="0" err="1" smtClean="0"/>
              <a:t>Barthel</a:t>
            </a:r>
            <a:r>
              <a:rPr lang="cs-CZ" dirty="0" smtClean="0"/>
              <a:t>, 1966), </a:t>
            </a:r>
            <a:r>
              <a:rPr lang="cs-CZ" dirty="0" err="1" smtClean="0"/>
              <a:t>Hände</a:t>
            </a:r>
            <a:r>
              <a:rPr lang="cs-CZ" dirty="0" smtClean="0"/>
              <a:t> hoch – oder </a:t>
            </a:r>
            <a:r>
              <a:rPr lang="cs-CZ" dirty="0" err="1" smtClean="0"/>
              <a:t>ich</a:t>
            </a:r>
            <a:r>
              <a:rPr lang="cs-CZ" dirty="0" smtClean="0"/>
              <a:t> </a:t>
            </a:r>
            <a:r>
              <a:rPr lang="cs-CZ" dirty="0" err="1" smtClean="0"/>
              <a:t>schiesse</a:t>
            </a:r>
            <a:r>
              <a:rPr lang="cs-CZ" dirty="0" smtClean="0"/>
              <a:t> (Hans-Joachim </a:t>
            </a:r>
            <a:r>
              <a:rPr lang="cs-CZ" dirty="0" err="1" smtClean="0"/>
              <a:t>Kasprzik</a:t>
            </a:r>
            <a:r>
              <a:rPr lang="cs-CZ" dirty="0" smtClean="0"/>
              <a:t>, 1966). </a:t>
            </a:r>
          </a:p>
          <a:p>
            <a:r>
              <a:rPr lang="cs-CZ" dirty="0" smtClean="0"/>
              <a:t>1971 byl uveden Der </a:t>
            </a:r>
            <a:r>
              <a:rPr lang="cs-CZ" dirty="0" err="1" smtClean="0"/>
              <a:t>verlorene</a:t>
            </a:r>
            <a:r>
              <a:rPr lang="cs-CZ" dirty="0" smtClean="0"/>
              <a:t> </a:t>
            </a:r>
            <a:r>
              <a:rPr lang="cs-CZ" dirty="0" err="1" smtClean="0"/>
              <a:t>Engel</a:t>
            </a:r>
            <a:r>
              <a:rPr lang="cs-CZ" dirty="0" smtClean="0"/>
              <a:t>; Berlin um </a:t>
            </a:r>
            <a:r>
              <a:rPr lang="cs-CZ" dirty="0" err="1" smtClean="0"/>
              <a:t>die</a:t>
            </a:r>
            <a:r>
              <a:rPr lang="cs-CZ" dirty="0" smtClean="0"/>
              <a:t> </a:t>
            </a:r>
            <a:r>
              <a:rPr lang="cs-CZ" dirty="0" err="1" smtClean="0"/>
              <a:t>Ecke</a:t>
            </a:r>
            <a:r>
              <a:rPr lang="cs-CZ" dirty="0" smtClean="0"/>
              <a:t> – několik promítání v </a:t>
            </a:r>
            <a:r>
              <a:rPr lang="cs-CZ" dirty="0" err="1" smtClean="0"/>
              <a:t>art</a:t>
            </a:r>
            <a:r>
              <a:rPr lang="cs-CZ" dirty="0" smtClean="0"/>
              <a:t> kinech koncem 80. let.; </a:t>
            </a:r>
          </a:p>
          <a:p>
            <a:r>
              <a:rPr lang="cs-CZ" dirty="0" smtClean="0"/>
              <a:t>Možné vysvětlení útoku na kulturu: odvedení pozornosti od ekonomických problémů , se kterými se potýkal rok předtím zpuštěný systém ekonomického plánování a řízení</a:t>
            </a:r>
            <a:endParaRPr lang="cs-CZ" dirty="0"/>
          </a:p>
        </p:txBody>
      </p:sp>
      <p:sp>
        <p:nvSpPr>
          <p:cNvPr id="7" name="Zástupný symbol pro text 6"/>
          <p:cNvSpPr>
            <a:spLocks noGrp="1"/>
          </p:cNvSpPr>
          <p:nvPr>
            <p:ph type="body" sz="quarter" idx="3"/>
          </p:nvPr>
        </p:nvSpPr>
        <p:spPr/>
        <p:txBody>
          <a:bodyPr/>
          <a:lstStyle/>
          <a:p>
            <a:endParaRPr lang="cs-CZ" dirty="0"/>
          </a:p>
        </p:txBody>
      </p:sp>
      <p:sp>
        <p:nvSpPr>
          <p:cNvPr id="8" name="Zástupný symbol pro obsah 7"/>
          <p:cNvSpPr>
            <a:spLocks noGrp="1"/>
          </p:cNvSpPr>
          <p:nvPr>
            <p:ph sz="quarter" idx="4"/>
          </p:nvPr>
        </p:nvSpPr>
        <p:spPr/>
        <p:txBody>
          <a:bodyPr>
            <a:normAutofit/>
          </a:bodyPr>
          <a:lstStyle/>
          <a:p>
            <a:endParaRPr lang="cs-CZ"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1967 - souvislosti</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r>
              <a:rPr lang="cs-CZ" dirty="0" smtClean="0"/>
              <a:t>W. </a:t>
            </a:r>
            <a:r>
              <a:rPr lang="cs-CZ" dirty="0" err="1" smtClean="0"/>
              <a:t>Ulbricht</a:t>
            </a:r>
            <a:r>
              <a:rPr lang="cs-CZ" dirty="0" smtClean="0"/>
              <a:t> – 7. sjezd SED – podpora „</a:t>
            </a:r>
            <a:r>
              <a:rPr lang="cs-CZ" dirty="0" err="1" smtClean="0"/>
              <a:t>Unterhaltungskunst</a:t>
            </a:r>
            <a:r>
              <a:rPr lang="cs-CZ" dirty="0" smtClean="0"/>
              <a:t>“ – zábavního umění – jako obrana proti západní „</a:t>
            </a:r>
            <a:r>
              <a:rPr lang="cs-CZ" dirty="0" err="1" smtClean="0"/>
              <a:t>Unkultur</a:t>
            </a:r>
            <a:r>
              <a:rPr lang="cs-CZ" dirty="0" smtClean="0"/>
              <a:t>“, která vzniká pod vlivem </a:t>
            </a:r>
            <a:r>
              <a:rPr lang="cs-CZ" dirty="0" err="1" smtClean="0"/>
              <a:t>minopolního</a:t>
            </a:r>
            <a:r>
              <a:rPr lang="cs-CZ" dirty="0" smtClean="0"/>
              <a:t> kapitalismu a v SRN produkuje „zkreslený pohled na člověka“; </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a:bodyPr>
          <a:lstStyle/>
          <a:p>
            <a:r>
              <a:rPr lang="cs-CZ" dirty="0" smtClean="0"/>
              <a:t> </a:t>
            </a:r>
            <a:endParaRPr lang="cs-CZ"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1967 - kinematografie</a:t>
            </a:r>
            <a:endParaRPr lang="cs-CZ" dirty="0"/>
          </a:p>
        </p:txBody>
      </p:sp>
      <p:sp>
        <p:nvSpPr>
          <p:cNvPr id="4" name="Zástupný symbol pro obsah 3"/>
          <p:cNvSpPr>
            <a:spLocks noGrp="1"/>
          </p:cNvSpPr>
          <p:nvPr>
            <p:ph sz="half" idx="2"/>
          </p:nvPr>
        </p:nvSpPr>
        <p:spPr>
          <a:xfrm>
            <a:off x="323528" y="1196752"/>
            <a:ext cx="8435280" cy="5328592"/>
          </a:xfrm>
        </p:spPr>
        <p:txBody>
          <a:bodyPr>
            <a:normAutofit/>
          </a:bodyPr>
          <a:lstStyle/>
          <a:p>
            <a:r>
              <a:rPr lang="cs-CZ" dirty="0" smtClean="0"/>
              <a:t>NDR: Ministerstvo kultury, plán produkce na rok 1967: filmy na podporu výstavby socialismu a řešení národní otázky Německa. Témata – výchova socialistického člověka, vývoj norem socialistické morálky vědecko-technické revoluce, role strany ve výstavbě socialismu, ... zvláštní úkol pro r. 1967 - 50. výročí VŘSR, koprodukce se SSSR </a:t>
            </a:r>
            <a:r>
              <a:rPr lang="cs-CZ" i="1" dirty="0" smtClean="0"/>
              <a:t>Die </a:t>
            </a:r>
            <a:r>
              <a:rPr lang="cs-CZ" i="1" dirty="0" err="1" smtClean="0"/>
              <a:t>Fahne</a:t>
            </a:r>
            <a:r>
              <a:rPr lang="cs-CZ" i="1" dirty="0" smtClean="0"/>
              <a:t> </a:t>
            </a:r>
            <a:r>
              <a:rPr lang="cs-CZ" i="1" dirty="0" err="1" smtClean="0"/>
              <a:t>von</a:t>
            </a:r>
            <a:r>
              <a:rPr lang="cs-CZ" i="1" dirty="0" smtClean="0"/>
              <a:t> </a:t>
            </a:r>
            <a:r>
              <a:rPr lang="cs-CZ" i="1" dirty="0" err="1" smtClean="0"/>
              <a:t>Kriwoj</a:t>
            </a:r>
            <a:r>
              <a:rPr lang="cs-CZ" i="1" dirty="0" smtClean="0"/>
              <a:t> </a:t>
            </a:r>
            <a:r>
              <a:rPr lang="cs-CZ" i="1" dirty="0" err="1" smtClean="0"/>
              <a:t>Rog</a:t>
            </a:r>
            <a:r>
              <a:rPr lang="cs-CZ" i="1" dirty="0" smtClean="0"/>
              <a:t> </a:t>
            </a:r>
            <a:r>
              <a:rPr lang="cs-CZ" dirty="0" smtClean="0"/>
              <a:t>dokončit tak, aby bylo možné uvést v obou zemích při 50. výročí. </a:t>
            </a:r>
          </a:p>
          <a:p>
            <a:r>
              <a:rPr lang="cs-CZ" dirty="0" smtClean="0"/>
              <a:t>Úkol rozšíření témat a rozšíření také žánrů, více úsilí o rozvoj komedií, muzikálů, zábavních filmů, zlepšit úspěch u publika i export; v roce 67 stejně jako v roce 66 natočit 19 filmů; začne se s natáčením </a:t>
            </a:r>
            <a:r>
              <a:rPr lang="cs-CZ" dirty="0" err="1" smtClean="0"/>
              <a:t>zvlášťnákladného</a:t>
            </a:r>
            <a:r>
              <a:rPr lang="cs-CZ" dirty="0" smtClean="0"/>
              <a:t> 70mm filmu,  dále alesponň50% filmů bude  </a:t>
            </a:r>
            <a:r>
              <a:rPr lang="cs-CZ" dirty="0" err="1" smtClean="0"/>
              <a:t>šú</a:t>
            </a:r>
            <a:r>
              <a:rPr lang="cs-CZ" dirty="0" smtClean="0"/>
              <a:t> a 40% v barvě. </a:t>
            </a:r>
          </a:p>
          <a:p>
            <a:endParaRPr lang="cs-CZ"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1968 - souvislosti</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r>
              <a:rPr lang="cs-CZ" dirty="0" smtClean="0"/>
              <a:t>Olympiáda v Mexiku: poprvé samostatný tým NDR (na 3. místě v počtu medailí); </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92500" lnSpcReduction="20000"/>
          </a:bodyPr>
          <a:lstStyle/>
          <a:p>
            <a:r>
              <a:rPr lang="cs-CZ" dirty="0" smtClean="0"/>
              <a:t> Svaz spisovatelů, kritika kulturní politiky režimu („diktatura tmářů“), zatčení tzv. </a:t>
            </a:r>
            <a:r>
              <a:rPr lang="cs-CZ" dirty="0" err="1" smtClean="0"/>
              <a:t>komandosů</a:t>
            </a:r>
            <a:r>
              <a:rPr lang="cs-CZ" dirty="0" smtClean="0"/>
              <a:t> („výsadkáři“ – opoziční skupina) – mj. Adam </a:t>
            </a:r>
            <a:r>
              <a:rPr lang="cs-CZ" dirty="0" err="1" smtClean="0"/>
              <a:t>Michnik</a:t>
            </a:r>
            <a:r>
              <a:rPr lang="cs-CZ" dirty="0" smtClean="0"/>
              <a:t>, z univerzit vyhozeni např. L. </a:t>
            </a:r>
            <a:r>
              <a:rPr lang="cs-CZ" dirty="0" err="1" smtClean="0"/>
              <a:t>Kolakowski</a:t>
            </a:r>
            <a:r>
              <a:rPr lang="cs-CZ" dirty="0" smtClean="0"/>
              <a:t>, Z. </a:t>
            </a:r>
            <a:r>
              <a:rPr lang="cs-CZ" dirty="0" err="1" smtClean="0"/>
              <a:t>Bauman</a:t>
            </a:r>
            <a:r>
              <a:rPr lang="cs-CZ" dirty="0" smtClean="0"/>
              <a:t>, studentské manifestace, emigrovalo přes 1.500 lidí, protižidovská kampaň. Pražské jaro označoval </a:t>
            </a:r>
            <a:r>
              <a:rPr lang="cs-CZ" dirty="0" err="1" smtClean="0"/>
              <a:t>Gomulka</a:t>
            </a:r>
            <a:r>
              <a:rPr lang="cs-CZ" dirty="0" smtClean="0"/>
              <a:t> za „plíživou kontrarevoluci“. </a:t>
            </a:r>
            <a:endParaRPr lang="cs-CZ"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některé otázky, spojené s komparativním přístupem: </a:t>
            </a:r>
          </a:p>
          <a:p>
            <a:pPr lvl="0"/>
            <a:r>
              <a:rPr lang="cs-CZ" b="1" dirty="0" smtClean="0"/>
              <a:t>obtíže spojené s pozicí pozorovatele</a:t>
            </a:r>
            <a:r>
              <a:rPr lang="cs-CZ" dirty="0" smtClean="0"/>
              <a:t>. </a:t>
            </a:r>
          </a:p>
          <a:p>
            <a:r>
              <a:rPr lang="cs-CZ" dirty="0" smtClean="0"/>
              <a:t>další problém: </a:t>
            </a:r>
            <a:r>
              <a:rPr lang="cs-CZ" b="1" dirty="0" smtClean="0"/>
              <a:t>měřítko srovnání</a:t>
            </a:r>
            <a:r>
              <a:rPr lang="cs-CZ" dirty="0" smtClean="0"/>
              <a:t>. </a:t>
            </a:r>
          </a:p>
          <a:p>
            <a:r>
              <a:rPr lang="cs-CZ" dirty="0" smtClean="0"/>
              <a:t>Tato otázka měřítka navíc ovlivňuje </a:t>
            </a:r>
            <a:r>
              <a:rPr lang="cs-CZ" b="1" dirty="0" smtClean="0"/>
              <a:t>definici objektu srovnávání</a:t>
            </a:r>
            <a:r>
              <a:rPr lang="cs-CZ" dirty="0" smtClean="0"/>
              <a:t>. </a:t>
            </a:r>
          </a:p>
          <a:p>
            <a:r>
              <a:rPr lang="cs-CZ" dirty="0" smtClean="0"/>
              <a:t>historizace může vést ke </a:t>
            </a:r>
            <a:r>
              <a:rPr lang="cs-CZ" b="1" dirty="0" smtClean="0"/>
              <a:t>konfliktu mezi synchronní a diachronní logikou</a:t>
            </a:r>
            <a:r>
              <a:rPr lang="cs-CZ" dirty="0" smtClean="0"/>
              <a:t>. </a:t>
            </a:r>
          </a:p>
          <a:p>
            <a:r>
              <a:rPr lang="cs-CZ" b="1" dirty="0" smtClean="0"/>
              <a:t>interakce mezi objekty srovnání</a:t>
            </a:r>
            <a:r>
              <a:rPr lang="cs-CZ" dirty="0" smtClean="0"/>
              <a:t> </a:t>
            </a:r>
          </a:p>
          <a:p>
            <a:endParaRPr lang="cs-CZ"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1968 - kinematografie</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normAutofit fontScale="92500" lnSpcReduction="20000"/>
          </a:bodyPr>
          <a:lstStyle/>
          <a:p>
            <a:r>
              <a:rPr lang="cs-CZ" dirty="0" smtClean="0"/>
              <a:t>Postoj ministerstva kultury k tématům studia DEFA pro rok 1968: plán se orientuje na látky vhodné pro formování socialistického člověka  - tedy </a:t>
            </a:r>
            <a:r>
              <a:rPr lang="cs-CZ" i="1" dirty="0" err="1" smtClean="0"/>
              <a:t>Gegenswartfilme</a:t>
            </a:r>
            <a:r>
              <a:rPr lang="cs-CZ" dirty="0" smtClean="0"/>
              <a:t>, ale tezovitější než před „plénem“. silná podpora – i finanční – některých </a:t>
            </a:r>
            <a:r>
              <a:rPr lang="cs-CZ" dirty="0" err="1" smtClean="0"/>
              <a:t>gegenswartthemen</a:t>
            </a:r>
            <a:r>
              <a:rPr lang="cs-CZ" dirty="0" smtClean="0"/>
              <a:t> – např. </a:t>
            </a:r>
            <a:r>
              <a:rPr lang="cs-CZ" dirty="0" err="1" smtClean="0"/>
              <a:t>Ralf</a:t>
            </a:r>
            <a:r>
              <a:rPr lang="cs-CZ" dirty="0" smtClean="0"/>
              <a:t> </a:t>
            </a:r>
            <a:r>
              <a:rPr lang="cs-CZ" dirty="0" err="1" smtClean="0"/>
              <a:t>Kirsten</a:t>
            </a:r>
            <a:r>
              <a:rPr lang="cs-CZ" dirty="0" smtClean="0"/>
              <a:t> – </a:t>
            </a:r>
            <a:r>
              <a:rPr lang="cs-CZ" dirty="0" err="1" smtClean="0"/>
              <a:t>Netzwerk</a:t>
            </a:r>
            <a:r>
              <a:rPr lang="cs-CZ" dirty="0" smtClean="0"/>
              <a:t>; současně snaha dodat filmům atraktivitu a udržet zájem publika -  70mm filmy (DR 1)</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62500" lnSpcReduction="20000"/>
          </a:bodyPr>
          <a:lstStyle/>
          <a:p>
            <a:r>
              <a:rPr lang="cs-CZ" dirty="0" smtClean="0"/>
              <a:t> rezoluce základní stranické organizace při Hlavní správě kinematografie: odsuzuje elementy přítomné u části akademické mládeže coby jalové experimentování, umělecké hochštaplerství, vyjadřuje pohoršení nad postojem části přednášejících a posluchačů na Vysoké škole divadelní a filmové v Lodži; v tisku – především čas. </a:t>
            </a:r>
            <a:r>
              <a:rPr lang="cs-CZ" dirty="0" err="1" smtClean="0"/>
              <a:t>Ekran</a:t>
            </a:r>
            <a:r>
              <a:rPr lang="cs-CZ" dirty="0" smtClean="0"/>
              <a:t> – útoky na nízké ideové hodnoty polských filmů; v Polsku existuje 241 diskusních filmových klubů a 18 studijních kin; stranická schůze  realizačních filmových kolektivů – kritika skupiny Studio a </a:t>
            </a:r>
            <a:r>
              <a:rPr lang="cs-CZ" dirty="0" err="1" smtClean="0"/>
              <a:t>Rytm</a:t>
            </a:r>
            <a:r>
              <a:rPr lang="cs-CZ" dirty="0" smtClean="0"/>
              <a:t> – za škodlivou iniciativu koprodukce se západoněmeckými koproducenty, mj. kontakt režiséra </a:t>
            </a:r>
            <a:r>
              <a:rPr lang="cs-CZ" dirty="0" err="1" smtClean="0"/>
              <a:t>Forda</a:t>
            </a:r>
            <a:r>
              <a:rPr lang="cs-CZ" dirty="0" smtClean="0"/>
              <a:t> se západoněmeckým „sionistou“ A. </a:t>
            </a:r>
            <a:r>
              <a:rPr lang="cs-CZ" dirty="0" err="1" smtClean="0"/>
              <a:t>Braunerem</a:t>
            </a:r>
            <a:r>
              <a:rPr lang="cs-CZ" dirty="0" smtClean="0"/>
              <a:t> (</a:t>
            </a:r>
            <a:r>
              <a:rPr lang="cs-CZ" dirty="0" err="1" smtClean="0"/>
              <a:t>Ósmy</a:t>
            </a:r>
            <a:r>
              <a:rPr lang="cs-CZ" dirty="0" smtClean="0"/>
              <a:t> </a:t>
            </a:r>
            <a:r>
              <a:rPr lang="cs-CZ" dirty="0" err="1" smtClean="0"/>
              <a:t>dzien</a:t>
            </a:r>
            <a:r>
              <a:rPr lang="cs-CZ" dirty="0" smtClean="0"/>
              <a:t> </a:t>
            </a:r>
            <a:r>
              <a:rPr lang="cs-CZ" dirty="0" err="1" smtClean="0"/>
              <a:t>tygodnia</a:t>
            </a:r>
            <a:r>
              <a:rPr lang="cs-CZ" dirty="0" smtClean="0"/>
              <a:t>, 1958)</a:t>
            </a:r>
            <a:endParaRPr lang="cs-CZ"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1969 - souvislosti</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r>
              <a:rPr lang="cs-CZ" dirty="0" err="1" smtClean="0"/>
              <a:t>Willy</a:t>
            </a:r>
            <a:r>
              <a:rPr lang="cs-CZ" dirty="0" smtClean="0"/>
              <a:t> </a:t>
            </a:r>
            <a:r>
              <a:rPr lang="cs-CZ" dirty="0" err="1" smtClean="0"/>
              <a:t>Brandt</a:t>
            </a:r>
            <a:r>
              <a:rPr lang="cs-CZ" dirty="0" smtClean="0"/>
              <a:t> předsedou vlády v SRN, zahájení </a:t>
            </a:r>
            <a:r>
              <a:rPr lang="cs-CZ" dirty="0" err="1" smtClean="0"/>
              <a:t>Ostpolitik</a:t>
            </a:r>
            <a:r>
              <a:rPr lang="cs-CZ" dirty="0" smtClean="0"/>
              <a:t>, zrušení </a:t>
            </a:r>
            <a:r>
              <a:rPr lang="cs-CZ" dirty="0" err="1" smtClean="0"/>
              <a:t>Hallsteinovy</a:t>
            </a:r>
            <a:r>
              <a:rPr lang="cs-CZ" dirty="0" smtClean="0"/>
              <a:t> doktríny</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a:bodyPr>
          <a:lstStyle/>
          <a:p>
            <a:r>
              <a:rPr lang="cs-CZ" dirty="0" smtClean="0"/>
              <a:t> </a:t>
            </a:r>
            <a:endParaRPr lang="cs-CZ"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1970 - souvislosti</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lstStyle/>
          <a:p>
            <a:r>
              <a:rPr lang="cs-CZ" i="1" dirty="0" err="1" smtClean="0"/>
              <a:t>Détente</a:t>
            </a:r>
            <a:r>
              <a:rPr lang="cs-CZ" dirty="0" smtClean="0"/>
              <a:t> – uvolňování napětí mezi bloky; 1971 nahradil ve vedení SED W. </a:t>
            </a:r>
            <a:r>
              <a:rPr lang="cs-CZ" dirty="0" err="1" smtClean="0"/>
              <a:t>Ulbrichta</a:t>
            </a:r>
            <a:r>
              <a:rPr lang="cs-CZ" dirty="0" smtClean="0"/>
              <a:t> Erich </a:t>
            </a:r>
            <a:r>
              <a:rPr lang="cs-CZ" dirty="0" err="1" smtClean="0"/>
              <a:t>Honecker</a:t>
            </a:r>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92500"/>
          </a:bodyPr>
          <a:lstStyle/>
          <a:p>
            <a:r>
              <a:rPr lang="cs-CZ" dirty="0" smtClean="0"/>
              <a:t> hospodářské problémy vedly ke zdražování zboží před vánočními svátky; prosinec – stávka v gdaňských loděnicích, vzpoura po celém baltském pobřeží; Moskva odmítla </a:t>
            </a:r>
            <a:r>
              <a:rPr lang="cs-CZ" dirty="0" err="1" smtClean="0"/>
              <a:t>Gomulkovu</a:t>
            </a:r>
            <a:r>
              <a:rPr lang="cs-CZ" dirty="0" smtClean="0"/>
              <a:t> žádost o intervenci; </a:t>
            </a:r>
            <a:r>
              <a:rPr lang="cs-CZ" dirty="0" err="1" smtClean="0"/>
              <a:t>Gomulka</a:t>
            </a:r>
            <a:r>
              <a:rPr lang="cs-CZ" dirty="0" smtClean="0"/>
              <a:t> rezignoval na funkci prvního tajemníka, nahrazen Edwardem </a:t>
            </a:r>
            <a:r>
              <a:rPr lang="cs-CZ" dirty="0" err="1" smtClean="0"/>
              <a:t>Gierekem</a:t>
            </a:r>
            <a:r>
              <a:rPr lang="cs-CZ" dirty="0" smtClean="0"/>
              <a:t>. </a:t>
            </a:r>
            <a:endParaRPr lang="cs-CZ"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1970 - kinematografie</a:t>
            </a:r>
            <a:endParaRPr lang="cs-CZ" dirty="0"/>
          </a:p>
        </p:txBody>
      </p:sp>
      <p:sp>
        <p:nvSpPr>
          <p:cNvPr id="5" name="Zástupný symbol pro text 4"/>
          <p:cNvSpPr>
            <a:spLocks noGrp="1"/>
          </p:cNvSpPr>
          <p:nvPr>
            <p:ph type="body" idx="1"/>
          </p:nvPr>
        </p:nvSpPr>
        <p:spPr/>
        <p:txBody>
          <a:bodyPr/>
          <a:lstStyle/>
          <a:p>
            <a:endParaRPr lang="cs-CZ" dirty="0"/>
          </a:p>
        </p:txBody>
      </p:sp>
      <p:sp>
        <p:nvSpPr>
          <p:cNvPr id="6" name="Zástupný symbol pro obsah 5"/>
          <p:cNvSpPr>
            <a:spLocks noGrp="1"/>
          </p:cNvSpPr>
          <p:nvPr>
            <p:ph sz="half" idx="2"/>
          </p:nvPr>
        </p:nvSpPr>
        <p:spPr/>
        <p:txBody>
          <a:bodyPr>
            <a:normAutofit/>
          </a:bodyPr>
          <a:lstStyle/>
          <a:p>
            <a:endParaRPr lang="cs-CZ" dirty="0"/>
          </a:p>
        </p:txBody>
      </p:sp>
      <p:sp>
        <p:nvSpPr>
          <p:cNvPr id="7" name="Zástupný symbol pro text 6"/>
          <p:cNvSpPr>
            <a:spLocks noGrp="1"/>
          </p:cNvSpPr>
          <p:nvPr>
            <p:ph type="body" sz="quarter" idx="3"/>
          </p:nvPr>
        </p:nvSpPr>
        <p:spPr/>
        <p:txBody>
          <a:bodyPr/>
          <a:lstStyle/>
          <a:p>
            <a:r>
              <a:rPr lang="cs-CZ" dirty="0" smtClean="0"/>
              <a:t>Polsko</a:t>
            </a:r>
            <a:endParaRPr lang="cs-CZ" dirty="0"/>
          </a:p>
        </p:txBody>
      </p:sp>
      <p:sp>
        <p:nvSpPr>
          <p:cNvPr id="8" name="Zástupný symbol pro obsah 7"/>
          <p:cNvSpPr>
            <a:spLocks noGrp="1"/>
          </p:cNvSpPr>
          <p:nvPr>
            <p:ph sz="quarter" idx="4"/>
          </p:nvPr>
        </p:nvSpPr>
        <p:spPr/>
        <p:txBody>
          <a:bodyPr>
            <a:normAutofit fontScale="92500" lnSpcReduction="20000"/>
          </a:bodyPr>
          <a:lstStyle/>
          <a:p>
            <a:r>
              <a:rPr lang="cs-CZ" dirty="0" smtClean="0"/>
              <a:t>Emigrace některých filmových praktiků, mj. rež. </a:t>
            </a:r>
            <a:r>
              <a:rPr lang="cs-CZ" dirty="0" err="1" smtClean="0"/>
              <a:t>Aleksander</a:t>
            </a:r>
            <a:r>
              <a:rPr lang="cs-CZ" dirty="0" smtClean="0"/>
              <a:t> Ford; během 70. let razantní snížení počtu kin – nejvyšší počet v roce 1965 – 3.935 kin, 732 tisíc sedadel; do poloviny 70. let sníženo na 1.296 kin a 180 tisíc sedadel – nejmenší počet sedadel na diváka po Albánii; ale počet klubů rostl – 241 v roce 1968, 351 v roce 1972; růst počtu </a:t>
            </a:r>
            <a:r>
              <a:rPr lang="cs-CZ" dirty="0" err="1" smtClean="0"/>
              <a:t>tv</a:t>
            </a:r>
            <a:r>
              <a:rPr lang="cs-CZ" dirty="0" smtClean="0"/>
              <a:t> přijímačů: z 3.389.000 v roce 1968 na 5.200.000 v roce 1972.</a:t>
            </a:r>
            <a:endParaRPr lang="cs-CZ"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text 2"/>
          <p:cNvSpPr>
            <a:spLocks noGrp="1"/>
          </p:cNvSpPr>
          <p:nvPr>
            <p:ph type="body"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sp>
        <p:nvSpPr>
          <p:cNvPr id="5" name="Zástupný symbol pro text 4"/>
          <p:cNvSpPr>
            <a:spLocks noGrp="1"/>
          </p:cNvSpPr>
          <p:nvPr>
            <p:ph type="body" sz="quarter" idx="3"/>
          </p:nvPr>
        </p:nvSpPr>
        <p:spPr/>
        <p:txBody>
          <a:bodyPr/>
          <a:lstStyle/>
          <a:p>
            <a:endParaRPr lang="cs-CZ"/>
          </a:p>
        </p:txBody>
      </p:sp>
      <p:sp>
        <p:nvSpPr>
          <p:cNvPr id="6" name="Zástupný symbol pro obsah 5"/>
          <p:cNvSpPr>
            <a:spLocks noGrp="1"/>
          </p:cNvSpPr>
          <p:nvPr>
            <p:ph sz="quarter" idx="4"/>
          </p:nvPr>
        </p:nvSpPr>
        <p:spPr/>
        <p:txBody>
          <a:bodyPr/>
          <a:lstStyle/>
          <a:p>
            <a:endParaRPr lang="cs-CZ"/>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Koprodukce </a:t>
            </a:r>
            <a:endParaRPr lang="cs-CZ" dirty="0"/>
          </a:p>
        </p:txBody>
      </p:sp>
      <p:sp>
        <p:nvSpPr>
          <p:cNvPr id="9" name="Zástupný symbol pro obsah 3"/>
          <p:cNvSpPr>
            <a:spLocks noGrp="1"/>
          </p:cNvSpPr>
          <p:nvPr>
            <p:ph idx="1"/>
          </p:nvPr>
        </p:nvSpPr>
        <p:spPr/>
        <p:txBody>
          <a:bodyPr>
            <a:normAutofit fontScale="55000" lnSpcReduction="20000"/>
          </a:bodyPr>
          <a:lstStyle/>
          <a:p>
            <a:r>
              <a:rPr lang="cs-CZ" dirty="0" err="1" smtClean="0"/>
              <a:t>Tim</a:t>
            </a:r>
            <a:r>
              <a:rPr lang="cs-CZ" dirty="0" smtClean="0"/>
              <a:t> </a:t>
            </a:r>
            <a:r>
              <a:rPr lang="cs-CZ" dirty="0" err="1" smtClean="0"/>
              <a:t>Bergfelder</a:t>
            </a:r>
            <a:r>
              <a:rPr lang="cs-CZ" dirty="0" smtClean="0"/>
              <a:t>, </a:t>
            </a:r>
            <a:r>
              <a:rPr lang="cs-CZ" dirty="0" err="1" smtClean="0"/>
              <a:t>International</a:t>
            </a:r>
            <a:r>
              <a:rPr lang="cs-CZ" dirty="0" smtClean="0"/>
              <a:t> </a:t>
            </a:r>
            <a:r>
              <a:rPr lang="cs-CZ" dirty="0" err="1" smtClean="0"/>
              <a:t>Adventures</a:t>
            </a:r>
            <a:r>
              <a:rPr lang="cs-CZ" dirty="0" smtClean="0"/>
              <a:t>. </a:t>
            </a:r>
            <a:r>
              <a:rPr lang="cs-CZ" dirty="0" err="1" smtClean="0"/>
              <a:t>German</a:t>
            </a:r>
            <a:r>
              <a:rPr lang="cs-CZ" dirty="0" smtClean="0"/>
              <a:t> </a:t>
            </a:r>
            <a:r>
              <a:rPr lang="cs-CZ" dirty="0" err="1" smtClean="0"/>
              <a:t>Popular</a:t>
            </a:r>
            <a:r>
              <a:rPr lang="cs-CZ" dirty="0" smtClean="0"/>
              <a:t> </a:t>
            </a:r>
            <a:r>
              <a:rPr lang="cs-CZ" dirty="0" err="1" smtClean="0"/>
              <a:t>Cinema</a:t>
            </a:r>
            <a:r>
              <a:rPr lang="cs-CZ" dirty="0" smtClean="0"/>
              <a:t> </a:t>
            </a:r>
            <a:r>
              <a:rPr lang="cs-CZ" dirty="0" err="1" smtClean="0"/>
              <a:t>and</a:t>
            </a:r>
            <a:r>
              <a:rPr lang="cs-CZ" dirty="0" smtClean="0"/>
              <a:t> </a:t>
            </a:r>
            <a:r>
              <a:rPr lang="cs-CZ" dirty="0" err="1" smtClean="0"/>
              <a:t>European</a:t>
            </a:r>
            <a:r>
              <a:rPr lang="cs-CZ" dirty="0" smtClean="0"/>
              <a:t> Co-</a:t>
            </a:r>
            <a:r>
              <a:rPr lang="cs-CZ" dirty="0" err="1" smtClean="0"/>
              <a:t>Productions</a:t>
            </a:r>
            <a:r>
              <a:rPr lang="cs-CZ" dirty="0" smtClean="0"/>
              <a:t> in </a:t>
            </a:r>
            <a:r>
              <a:rPr lang="cs-CZ" dirty="0" err="1" smtClean="0"/>
              <a:t>the</a:t>
            </a:r>
            <a:r>
              <a:rPr lang="cs-CZ" dirty="0" smtClean="0"/>
              <a:t> 1960s. New York – </a:t>
            </a:r>
            <a:r>
              <a:rPr lang="cs-CZ" dirty="0" err="1" smtClean="0"/>
              <a:t>Oxfrod</a:t>
            </a:r>
            <a:r>
              <a:rPr lang="cs-CZ" dirty="0" smtClean="0"/>
              <a:t>, </a:t>
            </a:r>
            <a:r>
              <a:rPr lang="cs-CZ" dirty="0" err="1" smtClean="0"/>
              <a:t>Berghahn</a:t>
            </a:r>
            <a:r>
              <a:rPr lang="cs-CZ" dirty="0" smtClean="0"/>
              <a:t> </a:t>
            </a:r>
            <a:r>
              <a:rPr lang="cs-CZ" dirty="0" err="1" smtClean="0"/>
              <a:t>Books</a:t>
            </a:r>
            <a:r>
              <a:rPr lang="cs-CZ" dirty="0" smtClean="0"/>
              <a:t> 2005</a:t>
            </a:r>
          </a:p>
          <a:p>
            <a:r>
              <a:rPr lang="cs-CZ" dirty="0" err="1" smtClean="0"/>
              <a:t>Anne</a:t>
            </a:r>
            <a:r>
              <a:rPr lang="cs-CZ" dirty="0" smtClean="0"/>
              <a:t> </a:t>
            </a:r>
            <a:r>
              <a:rPr lang="cs-CZ" dirty="0" err="1" smtClean="0"/>
              <a:t>Jäckel</a:t>
            </a:r>
            <a:r>
              <a:rPr lang="cs-CZ" dirty="0" smtClean="0"/>
              <a:t>, </a:t>
            </a:r>
            <a:r>
              <a:rPr lang="cs-CZ" dirty="0" err="1" smtClean="0"/>
              <a:t>European</a:t>
            </a:r>
            <a:r>
              <a:rPr lang="cs-CZ" dirty="0" smtClean="0"/>
              <a:t> Co-</a:t>
            </a:r>
            <a:r>
              <a:rPr lang="cs-CZ" dirty="0" err="1" smtClean="0"/>
              <a:t>Production</a:t>
            </a:r>
            <a:r>
              <a:rPr lang="cs-CZ" dirty="0" smtClean="0"/>
              <a:t> </a:t>
            </a:r>
            <a:r>
              <a:rPr lang="cs-CZ" dirty="0" err="1" smtClean="0"/>
              <a:t>Strategies</a:t>
            </a:r>
            <a:r>
              <a:rPr lang="cs-CZ" dirty="0" smtClean="0"/>
              <a:t>. </a:t>
            </a:r>
            <a:r>
              <a:rPr lang="cs-CZ" dirty="0" err="1" smtClean="0"/>
              <a:t>The</a:t>
            </a:r>
            <a:r>
              <a:rPr lang="cs-CZ" dirty="0" smtClean="0"/>
              <a:t> Case </a:t>
            </a:r>
            <a:r>
              <a:rPr lang="cs-CZ" dirty="0" err="1" smtClean="0"/>
              <a:t>of</a:t>
            </a:r>
            <a:r>
              <a:rPr lang="cs-CZ" dirty="0" smtClean="0"/>
              <a:t> France </a:t>
            </a:r>
            <a:r>
              <a:rPr lang="cs-CZ" dirty="0" err="1" smtClean="0"/>
              <a:t>and</a:t>
            </a:r>
            <a:r>
              <a:rPr lang="cs-CZ" dirty="0" smtClean="0"/>
              <a:t> </a:t>
            </a:r>
            <a:r>
              <a:rPr lang="cs-CZ" dirty="0" err="1" smtClean="0"/>
              <a:t>Britain</a:t>
            </a:r>
            <a:r>
              <a:rPr lang="cs-CZ" dirty="0" smtClean="0"/>
              <a:t>. In: Albert Moran (</a:t>
            </a:r>
            <a:r>
              <a:rPr lang="cs-CZ" dirty="0" err="1" smtClean="0"/>
              <a:t>ed</a:t>
            </a:r>
            <a:r>
              <a:rPr lang="cs-CZ" dirty="0" smtClean="0"/>
              <a:t>.), Film </a:t>
            </a:r>
            <a:r>
              <a:rPr lang="cs-CZ" dirty="0" err="1" smtClean="0"/>
              <a:t>Policy</a:t>
            </a:r>
            <a:r>
              <a:rPr lang="cs-CZ" dirty="0" smtClean="0"/>
              <a:t>. London 1996</a:t>
            </a:r>
          </a:p>
          <a:p>
            <a:r>
              <a:rPr lang="cs-CZ" dirty="0" err="1" smtClean="0"/>
              <a:t>Anne</a:t>
            </a:r>
            <a:r>
              <a:rPr lang="cs-CZ" dirty="0" smtClean="0"/>
              <a:t> </a:t>
            </a:r>
            <a:r>
              <a:rPr lang="cs-CZ" dirty="0" err="1" smtClean="0"/>
              <a:t>Jäckel</a:t>
            </a:r>
            <a:r>
              <a:rPr lang="cs-CZ" dirty="0" smtClean="0"/>
              <a:t>, </a:t>
            </a:r>
            <a:r>
              <a:rPr lang="cs-CZ" dirty="0" err="1" smtClean="0"/>
              <a:t>Dual</a:t>
            </a:r>
            <a:r>
              <a:rPr lang="cs-CZ" dirty="0" smtClean="0"/>
              <a:t> </a:t>
            </a:r>
            <a:r>
              <a:rPr lang="cs-CZ" dirty="0" err="1" smtClean="0"/>
              <a:t>Nationality</a:t>
            </a:r>
            <a:r>
              <a:rPr lang="cs-CZ" dirty="0" smtClean="0"/>
              <a:t> Film </a:t>
            </a:r>
            <a:r>
              <a:rPr lang="cs-CZ" dirty="0" err="1" smtClean="0"/>
              <a:t>Productions</a:t>
            </a:r>
            <a:r>
              <a:rPr lang="cs-CZ" dirty="0" smtClean="0"/>
              <a:t> in </a:t>
            </a:r>
            <a:r>
              <a:rPr lang="cs-CZ" dirty="0" err="1" smtClean="0"/>
              <a:t>Europe</a:t>
            </a:r>
            <a:r>
              <a:rPr lang="cs-CZ" dirty="0" smtClean="0"/>
              <a:t> </a:t>
            </a:r>
            <a:r>
              <a:rPr lang="cs-CZ" dirty="0" err="1" smtClean="0"/>
              <a:t>after</a:t>
            </a:r>
            <a:r>
              <a:rPr lang="cs-CZ" dirty="0" smtClean="0"/>
              <a:t> 1945. In: </a:t>
            </a:r>
            <a:r>
              <a:rPr lang="cs-CZ" dirty="0" err="1" smtClean="0"/>
              <a:t>Historical</a:t>
            </a:r>
            <a:r>
              <a:rPr lang="cs-CZ" dirty="0" smtClean="0"/>
              <a:t> </a:t>
            </a:r>
            <a:r>
              <a:rPr lang="cs-CZ" dirty="0" err="1" smtClean="0"/>
              <a:t>Journal</a:t>
            </a:r>
            <a:r>
              <a:rPr lang="cs-CZ" dirty="0" smtClean="0"/>
              <a:t> </a:t>
            </a:r>
            <a:r>
              <a:rPr lang="cs-CZ" dirty="0" err="1" smtClean="0"/>
              <a:t>of</a:t>
            </a:r>
            <a:r>
              <a:rPr lang="cs-CZ" dirty="0" smtClean="0"/>
              <a:t> Film, </a:t>
            </a:r>
            <a:r>
              <a:rPr lang="cs-CZ" dirty="0" err="1" smtClean="0"/>
              <a:t>Radio</a:t>
            </a:r>
            <a:r>
              <a:rPr lang="cs-CZ" dirty="0" smtClean="0"/>
              <a:t> </a:t>
            </a:r>
            <a:r>
              <a:rPr lang="cs-CZ" dirty="0" err="1" smtClean="0"/>
              <a:t>and</a:t>
            </a:r>
            <a:r>
              <a:rPr lang="cs-CZ" dirty="0" smtClean="0"/>
              <a:t> </a:t>
            </a:r>
            <a:r>
              <a:rPr lang="cs-CZ" dirty="0" err="1" smtClean="0"/>
              <a:t>Television</a:t>
            </a:r>
            <a:r>
              <a:rPr lang="cs-CZ" dirty="0" smtClean="0"/>
              <a:t> 23, č. 3, 2003</a:t>
            </a:r>
          </a:p>
          <a:p>
            <a:r>
              <a:rPr lang="cs-CZ" cap="all" smtClean="0"/>
              <a:t>Fomin</a:t>
            </a:r>
            <a:r>
              <a:rPr lang="cs-CZ" dirty="0" smtClean="0"/>
              <a:t>, </a:t>
            </a:r>
            <a:r>
              <a:rPr lang="cs-CZ" dirty="0" err="1" smtClean="0"/>
              <a:t>Valerij</a:t>
            </a:r>
            <a:r>
              <a:rPr lang="cs-CZ" dirty="0" smtClean="0"/>
              <a:t>: 2005 „</a:t>
            </a:r>
            <a:r>
              <a:rPr lang="cs-CZ" dirty="0" err="1" smtClean="0"/>
              <a:t>Političeskij</a:t>
            </a:r>
            <a:r>
              <a:rPr lang="cs-CZ" dirty="0" smtClean="0"/>
              <a:t> </a:t>
            </a:r>
            <a:r>
              <a:rPr lang="cs-CZ" dirty="0" err="1" smtClean="0"/>
              <a:t>effekt</a:t>
            </a:r>
            <a:r>
              <a:rPr lang="cs-CZ" dirty="0" smtClean="0"/>
              <a:t> </a:t>
            </a:r>
            <a:r>
              <a:rPr lang="cs-CZ" dirty="0" err="1" smtClean="0"/>
              <a:t>filma</a:t>
            </a:r>
            <a:r>
              <a:rPr lang="cs-CZ" dirty="0" smtClean="0"/>
              <a:t> ,</a:t>
            </a:r>
            <a:r>
              <a:rPr lang="cs-CZ" dirty="0" err="1" smtClean="0"/>
              <a:t>Russkyj</a:t>
            </a:r>
            <a:r>
              <a:rPr lang="cs-CZ" dirty="0" smtClean="0"/>
              <a:t> </a:t>
            </a:r>
            <a:r>
              <a:rPr lang="cs-CZ" dirty="0" err="1" smtClean="0"/>
              <a:t>vopros</a:t>
            </a:r>
            <a:r>
              <a:rPr lang="cs-CZ" dirty="0" smtClean="0"/>
              <a:t>‘ </a:t>
            </a:r>
            <a:r>
              <a:rPr lang="cs-CZ" dirty="0" err="1" smtClean="0"/>
              <a:t>propadajet</a:t>
            </a:r>
            <a:r>
              <a:rPr lang="cs-CZ" dirty="0" smtClean="0"/>
              <a:t>… </a:t>
            </a:r>
            <a:r>
              <a:rPr lang="cs-CZ" dirty="0" err="1" smtClean="0"/>
              <a:t>Iz</a:t>
            </a:r>
            <a:r>
              <a:rPr lang="cs-CZ" dirty="0" smtClean="0"/>
              <a:t> </a:t>
            </a:r>
            <a:r>
              <a:rPr lang="cs-CZ" dirty="0" err="1" smtClean="0"/>
              <a:t>opyta</a:t>
            </a:r>
            <a:r>
              <a:rPr lang="cs-CZ" dirty="0" smtClean="0"/>
              <a:t> </a:t>
            </a:r>
            <a:r>
              <a:rPr lang="cs-CZ" dirty="0" err="1" smtClean="0"/>
              <a:t>sovetizacii</a:t>
            </a:r>
            <a:r>
              <a:rPr lang="cs-CZ" dirty="0" smtClean="0"/>
              <a:t> </a:t>
            </a:r>
            <a:r>
              <a:rPr lang="cs-CZ" dirty="0" err="1" smtClean="0"/>
              <a:t>poslevoennogo</a:t>
            </a:r>
            <a:r>
              <a:rPr lang="cs-CZ" dirty="0" smtClean="0"/>
              <a:t> </a:t>
            </a:r>
            <a:r>
              <a:rPr lang="cs-CZ" dirty="0" err="1" smtClean="0"/>
              <a:t>kinoprokata</a:t>
            </a:r>
            <a:r>
              <a:rPr lang="cs-CZ" dirty="0" smtClean="0"/>
              <a:t> i </a:t>
            </a:r>
            <a:r>
              <a:rPr lang="cs-CZ" dirty="0" err="1" smtClean="0"/>
              <a:t>kinoproizvodstava</a:t>
            </a:r>
            <a:r>
              <a:rPr lang="cs-CZ" dirty="0" smtClean="0"/>
              <a:t> v </a:t>
            </a:r>
            <a:r>
              <a:rPr lang="cs-CZ" dirty="0" err="1" smtClean="0"/>
              <a:t>Centralnoj</a:t>
            </a:r>
            <a:r>
              <a:rPr lang="cs-CZ" dirty="0" smtClean="0"/>
              <a:t> i </a:t>
            </a:r>
            <a:r>
              <a:rPr lang="cs-CZ" dirty="0" err="1" smtClean="0"/>
              <a:t>Vostočnoj</a:t>
            </a:r>
            <a:r>
              <a:rPr lang="cs-CZ" dirty="0" smtClean="0"/>
              <a:t> </a:t>
            </a:r>
            <a:r>
              <a:rPr lang="cs-CZ" dirty="0" err="1" smtClean="0"/>
              <a:t>Evrope</a:t>
            </a:r>
            <a:r>
              <a:rPr lang="cs-CZ" dirty="0" smtClean="0"/>
              <a:t>“; </a:t>
            </a:r>
            <a:r>
              <a:rPr lang="cs-CZ" i="1" dirty="0" err="1" smtClean="0"/>
              <a:t>Kinovedčeskie</a:t>
            </a:r>
            <a:r>
              <a:rPr lang="cs-CZ" i="1" dirty="0" smtClean="0"/>
              <a:t> </a:t>
            </a:r>
            <a:r>
              <a:rPr lang="cs-CZ" i="1" dirty="0" err="1" smtClean="0"/>
              <a:t>zapiski</a:t>
            </a:r>
            <a:r>
              <a:rPr lang="cs-CZ" dirty="0" smtClean="0"/>
              <a:t>, č. 71, s. 194</a:t>
            </a:r>
            <a:r>
              <a:rPr lang="en-US" dirty="0" smtClean="0"/>
              <a:t>–</a:t>
            </a:r>
            <a:r>
              <a:rPr lang="cs-CZ" dirty="0" smtClean="0"/>
              <a:t>247</a:t>
            </a:r>
          </a:p>
          <a:p>
            <a:r>
              <a:rPr lang="cs-CZ" cap="all" dirty="0" err="1" smtClean="0"/>
              <a:t>Higson</a:t>
            </a:r>
            <a:r>
              <a:rPr lang="cs-CZ" dirty="0" smtClean="0"/>
              <a:t>, </a:t>
            </a:r>
            <a:r>
              <a:rPr lang="cs-CZ" dirty="0" err="1" smtClean="0"/>
              <a:t>Andrew</a:t>
            </a:r>
            <a:r>
              <a:rPr lang="cs-CZ" dirty="0" smtClean="0"/>
              <a:t> – </a:t>
            </a:r>
            <a:r>
              <a:rPr lang="cs-CZ" cap="all" dirty="0" smtClean="0"/>
              <a:t>Maltby</a:t>
            </a:r>
            <a:r>
              <a:rPr lang="cs-CZ" dirty="0" smtClean="0"/>
              <a:t>, Richard edd.: 1999</a:t>
            </a:r>
            <a:r>
              <a:rPr lang="cs-CZ" i="1" dirty="0" smtClean="0"/>
              <a:t> „Film </a:t>
            </a:r>
            <a:r>
              <a:rPr lang="cs-CZ" i="1" dirty="0" err="1" smtClean="0"/>
              <a:t>Europe</a:t>
            </a:r>
            <a:r>
              <a:rPr lang="cs-CZ" i="1" dirty="0" smtClean="0"/>
              <a:t>“ </a:t>
            </a:r>
            <a:r>
              <a:rPr lang="cs-CZ" i="1" dirty="0" err="1" smtClean="0"/>
              <a:t>and</a:t>
            </a:r>
            <a:r>
              <a:rPr lang="cs-CZ" i="1" dirty="0" smtClean="0"/>
              <a:t> „Film </a:t>
            </a:r>
            <a:r>
              <a:rPr lang="cs-CZ" i="1" dirty="0" err="1" smtClean="0"/>
              <a:t>America</a:t>
            </a:r>
            <a:r>
              <a:rPr lang="cs-CZ" i="1" dirty="0" smtClean="0"/>
              <a:t>“. </a:t>
            </a:r>
            <a:r>
              <a:rPr lang="cs-CZ" i="1" dirty="0" err="1" smtClean="0"/>
              <a:t>Cinema</a:t>
            </a:r>
            <a:r>
              <a:rPr lang="cs-CZ" i="1" dirty="0" smtClean="0"/>
              <a:t>, </a:t>
            </a:r>
            <a:r>
              <a:rPr lang="cs-CZ" i="1" dirty="0" err="1" smtClean="0"/>
              <a:t>Commerce</a:t>
            </a:r>
            <a:r>
              <a:rPr lang="cs-CZ" i="1" dirty="0" smtClean="0"/>
              <a:t> </a:t>
            </a:r>
            <a:r>
              <a:rPr lang="cs-CZ" i="1" dirty="0" err="1" smtClean="0"/>
              <a:t>and</a:t>
            </a:r>
            <a:r>
              <a:rPr lang="cs-CZ" i="1" dirty="0" smtClean="0"/>
              <a:t> </a:t>
            </a:r>
            <a:r>
              <a:rPr lang="cs-CZ" i="1" dirty="0" err="1" smtClean="0"/>
              <a:t>Cultural</a:t>
            </a:r>
            <a:r>
              <a:rPr lang="cs-CZ" i="1" dirty="0" smtClean="0"/>
              <a:t> Exchange 1920-1939</a:t>
            </a:r>
            <a:r>
              <a:rPr lang="cs-CZ" dirty="0" smtClean="0"/>
              <a:t> (</a:t>
            </a:r>
            <a:r>
              <a:rPr lang="cs-CZ" dirty="0" err="1" smtClean="0"/>
              <a:t>Exeter</a:t>
            </a:r>
            <a:r>
              <a:rPr lang="cs-CZ" dirty="0" smtClean="0"/>
              <a:t>: University </a:t>
            </a:r>
            <a:r>
              <a:rPr lang="cs-CZ" dirty="0" err="1" smtClean="0"/>
              <a:t>of</a:t>
            </a:r>
            <a:r>
              <a:rPr lang="cs-CZ" dirty="0" smtClean="0"/>
              <a:t> </a:t>
            </a:r>
            <a:r>
              <a:rPr lang="cs-CZ" dirty="0" err="1" smtClean="0"/>
              <a:t>Exeter</a:t>
            </a:r>
            <a:r>
              <a:rPr lang="cs-CZ" dirty="0" smtClean="0"/>
              <a:t> </a:t>
            </a:r>
            <a:r>
              <a:rPr lang="cs-CZ" dirty="0" err="1" smtClean="0"/>
              <a:t>Press</a:t>
            </a:r>
            <a:r>
              <a:rPr lang="cs-CZ" dirty="0" smtClean="0"/>
              <a:t>) </a:t>
            </a:r>
          </a:p>
          <a:p>
            <a:r>
              <a:rPr lang="cs-CZ" dirty="0" smtClean="0"/>
              <a:t>IVANOVOVÁ, Mariana: 2011 DEFA </a:t>
            </a:r>
            <a:r>
              <a:rPr lang="cs-CZ" dirty="0" err="1" smtClean="0"/>
              <a:t>and</a:t>
            </a:r>
            <a:r>
              <a:rPr lang="cs-CZ" dirty="0" smtClean="0"/>
              <a:t> </a:t>
            </a:r>
            <a:r>
              <a:rPr lang="cs-CZ" dirty="0" err="1" smtClean="0"/>
              <a:t>East</a:t>
            </a:r>
            <a:r>
              <a:rPr lang="cs-CZ" dirty="0" smtClean="0"/>
              <a:t> </a:t>
            </a:r>
            <a:r>
              <a:rPr lang="cs-CZ" dirty="0" err="1" smtClean="0"/>
              <a:t>European</a:t>
            </a:r>
            <a:r>
              <a:rPr lang="cs-CZ" dirty="0" smtClean="0"/>
              <a:t> </a:t>
            </a:r>
            <a:r>
              <a:rPr lang="cs-CZ" dirty="0" err="1" smtClean="0"/>
              <a:t>Cinemas</a:t>
            </a:r>
            <a:r>
              <a:rPr lang="cs-CZ" dirty="0" smtClean="0"/>
              <a:t>: Co-</a:t>
            </a:r>
            <a:r>
              <a:rPr lang="cs-CZ" dirty="0" err="1" smtClean="0"/>
              <a:t>Productions</a:t>
            </a:r>
            <a:r>
              <a:rPr lang="cs-CZ" dirty="0" smtClean="0"/>
              <a:t>, </a:t>
            </a:r>
            <a:r>
              <a:rPr lang="cs-CZ" dirty="0" err="1" smtClean="0"/>
              <a:t>Transnational</a:t>
            </a:r>
            <a:r>
              <a:rPr lang="cs-CZ" dirty="0" smtClean="0"/>
              <a:t> Exchange </a:t>
            </a:r>
            <a:r>
              <a:rPr lang="cs-CZ" dirty="0" err="1" smtClean="0"/>
              <a:t>and</a:t>
            </a:r>
            <a:r>
              <a:rPr lang="cs-CZ" dirty="0" smtClean="0"/>
              <a:t> </a:t>
            </a:r>
            <a:r>
              <a:rPr lang="cs-CZ" dirty="0" err="1" smtClean="0"/>
              <a:t>Artistic</a:t>
            </a:r>
            <a:r>
              <a:rPr lang="cs-CZ" dirty="0" smtClean="0"/>
              <a:t> </a:t>
            </a:r>
            <a:r>
              <a:rPr lang="cs-CZ" dirty="0" err="1" smtClean="0"/>
              <a:t>Collaborations</a:t>
            </a:r>
            <a:r>
              <a:rPr lang="cs-CZ" dirty="0" smtClean="0"/>
              <a:t> (</a:t>
            </a:r>
            <a:r>
              <a:rPr lang="cs-CZ" dirty="0" err="1" smtClean="0"/>
              <a:t>Austin</a:t>
            </a:r>
            <a:r>
              <a:rPr lang="cs-CZ" dirty="0" smtClean="0"/>
              <a:t>: University </a:t>
            </a:r>
            <a:r>
              <a:rPr lang="cs-CZ" dirty="0" err="1" smtClean="0"/>
              <a:t>of</a:t>
            </a:r>
            <a:r>
              <a:rPr lang="cs-CZ" dirty="0" smtClean="0"/>
              <a:t> Texas, rukopis disertační práce)</a:t>
            </a:r>
          </a:p>
          <a:p>
            <a:r>
              <a:rPr lang="cs-CZ" dirty="0" smtClean="0"/>
              <a:t> SILBERMAN, </a:t>
            </a:r>
            <a:r>
              <a:rPr lang="cs-CZ" dirty="0" err="1" smtClean="0"/>
              <a:t>Marc</a:t>
            </a:r>
            <a:r>
              <a:rPr lang="cs-CZ" dirty="0" smtClean="0"/>
              <a:t>: 2006 „</a:t>
            </a:r>
            <a:r>
              <a:rPr lang="cs-CZ" dirty="0" err="1" smtClean="0"/>
              <a:t>Learning</a:t>
            </a:r>
            <a:r>
              <a:rPr lang="cs-CZ" dirty="0" smtClean="0"/>
              <a:t> </a:t>
            </a:r>
            <a:r>
              <a:rPr lang="cs-CZ" dirty="0" err="1" smtClean="0"/>
              <a:t>from</a:t>
            </a:r>
            <a:r>
              <a:rPr lang="cs-CZ" dirty="0" smtClean="0"/>
              <a:t> </a:t>
            </a:r>
            <a:r>
              <a:rPr lang="cs-CZ" dirty="0" err="1" smtClean="0"/>
              <a:t>the</a:t>
            </a:r>
            <a:r>
              <a:rPr lang="cs-CZ" dirty="0" smtClean="0"/>
              <a:t> </a:t>
            </a:r>
            <a:r>
              <a:rPr lang="cs-CZ" dirty="0" err="1" smtClean="0"/>
              <a:t>Enemy</a:t>
            </a:r>
            <a:r>
              <a:rPr lang="cs-CZ" dirty="0" smtClean="0"/>
              <a:t>: DEFA-</a:t>
            </a:r>
            <a:r>
              <a:rPr lang="cs-CZ" dirty="0" err="1" smtClean="0"/>
              <a:t>French</a:t>
            </a:r>
            <a:r>
              <a:rPr lang="cs-CZ" dirty="0" smtClean="0"/>
              <a:t> Co-</a:t>
            </a:r>
            <a:r>
              <a:rPr lang="cs-CZ" dirty="0" err="1" smtClean="0"/>
              <a:t>Productions</a:t>
            </a:r>
            <a:r>
              <a:rPr lang="cs-CZ" dirty="0" smtClean="0"/>
              <a:t> </a:t>
            </a:r>
            <a:r>
              <a:rPr lang="cs-CZ" dirty="0" err="1" smtClean="0"/>
              <a:t>of</a:t>
            </a:r>
            <a:r>
              <a:rPr lang="cs-CZ" dirty="0" smtClean="0"/>
              <a:t> </a:t>
            </a:r>
            <a:r>
              <a:rPr lang="cs-CZ" dirty="0" err="1" smtClean="0"/>
              <a:t>the</a:t>
            </a:r>
            <a:r>
              <a:rPr lang="cs-CZ" dirty="0" smtClean="0"/>
              <a:t> 1950s“; </a:t>
            </a:r>
            <a:r>
              <a:rPr lang="cs-CZ" i="1" dirty="0" smtClean="0"/>
              <a:t>Film </a:t>
            </a:r>
            <a:r>
              <a:rPr lang="cs-CZ" i="1" dirty="0" err="1" smtClean="0"/>
              <a:t>History</a:t>
            </a:r>
            <a:r>
              <a:rPr lang="cs-CZ" dirty="0" smtClean="0"/>
              <a:t> 18, č. 1, s. 21-45</a:t>
            </a:r>
          </a:p>
          <a:p>
            <a:endParaRPr lang="cs-CZ" dirty="0" smtClean="0"/>
          </a:p>
          <a:p>
            <a:endParaRPr lang="cs-CZ"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r>
              <a:rPr lang="cs-CZ" b="1" i="1" dirty="0" err="1" smtClean="0"/>
              <a:t>Skanderbeg</a:t>
            </a:r>
            <a:r>
              <a:rPr lang="cs-CZ" b="1" dirty="0" smtClean="0"/>
              <a:t> (Sergej </a:t>
            </a:r>
            <a:r>
              <a:rPr lang="cs-CZ" b="1" dirty="0" err="1" smtClean="0"/>
              <a:t>Jutkevič</a:t>
            </a:r>
            <a:r>
              <a:rPr lang="cs-CZ" b="1" dirty="0" smtClean="0"/>
              <a:t>, 1953)</a:t>
            </a:r>
            <a:endParaRPr lang="cs-CZ" dirty="0" smtClean="0"/>
          </a:p>
          <a:p>
            <a:r>
              <a:rPr lang="cs-CZ" b="1" i="1" dirty="0" smtClean="0"/>
              <a:t>Hrdinové Šipky </a:t>
            </a:r>
            <a:r>
              <a:rPr lang="cs-CZ" b="1" dirty="0" smtClean="0"/>
              <a:t>(Sergej </a:t>
            </a:r>
            <a:r>
              <a:rPr lang="cs-CZ" b="1" dirty="0" err="1" smtClean="0"/>
              <a:t>Vasiljev</a:t>
            </a:r>
            <a:r>
              <a:rPr lang="cs-CZ" b="1" dirty="0" smtClean="0"/>
              <a:t>, 1954)</a:t>
            </a:r>
            <a:endParaRPr lang="cs-CZ" dirty="0" smtClean="0"/>
          </a:p>
          <a:p>
            <a:r>
              <a:rPr lang="cs-CZ" b="1" i="1" dirty="0" err="1" smtClean="0"/>
              <a:t>Leuchtfeuer</a:t>
            </a:r>
            <a:r>
              <a:rPr lang="cs-CZ" b="1" dirty="0" smtClean="0"/>
              <a:t> (Wolfgang </a:t>
            </a:r>
            <a:r>
              <a:rPr lang="cs-CZ" b="1" dirty="0" err="1" smtClean="0"/>
              <a:t>Staudte</a:t>
            </a:r>
            <a:r>
              <a:rPr lang="cs-CZ" b="1" dirty="0" smtClean="0"/>
              <a:t>, 1954); Pandora Film Stockholm</a:t>
            </a:r>
            <a:endParaRPr lang="cs-CZ" dirty="0" smtClean="0"/>
          </a:p>
          <a:p>
            <a:r>
              <a:rPr lang="cs-CZ" b="1" i="1" dirty="0" smtClean="0"/>
              <a:t>Slečna ze </a:t>
            </a:r>
            <a:r>
              <a:rPr lang="cs-CZ" b="1" i="1" dirty="0" err="1" smtClean="0"/>
              <a:t>Scuderi</a:t>
            </a:r>
            <a:r>
              <a:rPr lang="cs-CZ" b="1" dirty="0" smtClean="0"/>
              <a:t> (</a:t>
            </a:r>
            <a:r>
              <a:rPr lang="cs-CZ" b="1" dirty="0" err="1" smtClean="0"/>
              <a:t>Eugen</a:t>
            </a:r>
            <a:r>
              <a:rPr lang="cs-CZ" b="1" dirty="0" smtClean="0"/>
              <a:t> York, 1955)</a:t>
            </a:r>
            <a:endParaRPr lang="cs-CZ" dirty="0" smtClean="0"/>
          </a:p>
          <a:p>
            <a:endParaRPr lang="cs-CZ"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Ročník 21 (1957, Václav </a:t>
            </a:r>
            <a:r>
              <a:rPr lang="cs-CZ" dirty="0" err="1" smtClean="0"/>
              <a:t>Gajer</a:t>
            </a:r>
            <a:r>
              <a:rPr lang="cs-CZ" dirty="0" smtClean="0"/>
              <a:t>)</a:t>
            </a:r>
            <a:endParaRPr lang="cs-CZ" dirty="0"/>
          </a:p>
        </p:txBody>
      </p:sp>
      <p:pic>
        <p:nvPicPr>
          <p:cNvPr id="4" name="rocnik-21-1957-tvrip-cz(2)klip.avi">
            <a:hlinkClick r:id="" action="ppaction://media"/>
          </p:cNvPr>
          <p:cNvPicPr>
            <a:picLocks noGrp="1" noRot="1" noChangeAspect="1"/>
          </p:cNvPicPr>
          <p:nvPr>
            <p:ph idx="1"/>
            <a:videoFile r:link="rId1"/>
          </p:nvPr>
        </p:nvPicPr>
        <p:blipFill>
          <a:blip r:embed="rId3" cstate="print"/>
          <a:stretch>
            <a:fillRect/>
          </a:stretch>
        </p:blipFill>
        <p:spPr>
          <a:xfrm>
            <a:off x="1619672" y="1844824"/>
            <a:ext cx="5670000" cy="453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V šest ráno na letišti (Čeněk Duba, 1958)</a:t>
            </a:r>
            <a:endParaRPr lang="cs-CZ" dirty="0"/>
          </a:p>
        </p:txBody>
      </p:sp>
      <p:pic>
        <p:nvPicPr>
          <p:cNvPr id="2050" name="Picture 2" descr="C:\Sovětizace\PREDNASKA_SOVETIZACE\v šest ráno na letišti.jpg"/>
          <p:cNvPicPr>
            <a:picLocks noGrp="1" noChangeAspect="1" noChangeArrowheads="1"/>
          </p:cNvPicPr>
          <p:nvPr>
            <p:ph idx="1"/>
          </p:nvPr>
        </p:nvPicPr>
        <p:blipFill>
          <a:blip r:embed="rId2" cstate="print"/>
          <a:srcRect/>
          <a:stretch>
            <a:fillRect/>
          </a:stretch>
        </p:blipFill>
        <p:spPr bwMode="auto">
          <a:xfrm>
            <a:off x="1416448" y="1600200"/>
            <a:ext cx="6311104" cy="4525963"/>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 proudech (1957, Vladimír Vlček)</a:t>
            </a:r>
            <a:endParaRPr lang="cs-CZ" dirty="0"/>
          </a:p>
        </p:txBody>
      </p:sp>
      <p:pic>
        <p:nvPicPr>
          <p:cNvPr id="4" name="V-proudech-(1957)klip.avi">
            <a:hlinkClick r:id="" action="ppaction://media"/>
          </p:cNvPr>
          <p:cNvPicPr>
            <a:picLocks noGrp="1" noRot="1" noChangeAspect="1"/>
          </p:cNvPicPr>
          <p:nvPr>
            <p:ph idx="1"/>
            <a:videoFile r:link="rId1"/>
          </p:nvPr>
        </p:nvPicPr>
        <p:blipFill>
          <a:blip r:embed="rId3" cstate="print"/>
          <a:stretch>
            <a:fillRect/>
          </a:stretch>
        </p:blipFill>
        <p:spPr>
          <a:xfrm>
            <a:off x="899592" y="2132856"/>
            <a:ext cx="7282760" cy="3960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Slepá místa v </a:t>
            </a:r>
            <a:r>
              <a:rPr lang="cs-CZ" i="1" dirty="0" smtClean="0"/>
              <a:t>transfer </a:t>
            </a:r>
            <a:r>
              <a:rPr lang="cs-CZ" i="1" dirty="0" err="1" smtClean="0"/>
              <a:t>studies</a:t>
            </a:r>
            <a:r>
              <a:rPr lang="cs-CZ" i="1" dirty="0" smtClean="0"/>
              <a:t> </a:t>
            </a:r>
            <a:r>
              <a:rPr lang="cs-CZ" dirty="0" smtClean="0"/>
              <a:t>podle</a:t>
            </a:r>
            <a:r>
              <a:rPr lang="cs-CZ" i="1" dirty="0" smtClean="0"/>
              <a:t> </a:t>
            </a:r>
            <a:r>
              <a:rPr lang="cs-CZ" i="1" dirty="0" err="1" smtClean="0"/>
              <a:t>Histoire</a:t>
            </a:r>
            <a:r>
              <a:rPr lang="cs-CZ" i="1" dirty="0" smtClean="0"/>
              <a:t> </a:t>
            </a:r>
            <a:r>
              <a:rPr lang="cs-CZ" i="1" dirty="0" err="1" smtClean="0"/>
              <a:t>croisée</a:t>
            </a:r>
            <a:r>
              <a:rPr lang="cs-CZ" dirty="0" smtClean="0"/>
              <a:t>: </a:t>
            </a:r>
          </a:p>
          <a:p>
            <a:pPr lvl="0"/>
            <a:r>
              <a:rPr lang="cs-CZ" dirty="0" smtClean="0"/>
              <a:t>referenční rámec</a:t>
            </a:r>
          </a:p>
          <a:p>
            <a:r>
              <a:rPr lang="cs-CZ" dirty="0" smtClean="0"/>
              <a:t>neměnnost kategorií analýzy</a:t>
            </a:r>
          </a:p>
          <a:p>
            <a:r>
              <a:rPr lang="cs-CZ" dirty="0" smtClean="0"/>
              <a:t>oba předchozí body směřují k nedostatku reflexivity </a:t>
            </a:r>
          </a:p>
          <a:p>
            <a:r>
              <a:rPr lang="cs-CZ" b="1" dirty="0" smtClean="0"/>
              <a:t>reciprocita a reversibilita</a:t>
            </a:r>
            <a:r>
              <a:rPr lang="cs-CZ" dirty="0" smtClean="0"/>
              <a:t> </a:t>
            </a:r>
          </a:p>
          <a:p>
            <a:endParaRPr lang="cs-CZ"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Silvesterpunsch</a:t>
            </a:r>
            <a:r>
              <a:rPr lang="cs-CZ" dirty="0" smtClean="0"/>
              <a:t> (</a:t>
            </a:r>
            <a:r>
              <a:rPr lang="cs-CZ" dirty="0" err="1" smtClean="0"/>
              <a:t>Günter</a:t>
            </a:r>
            <a:r>
              <a:rPr lang="cs-CZ" dirty="0" smtClean="0"/>
              <a:t> </a:t>
            </a:r>
            <a:r>
              <a:rPr lang="cs-CZ" dirty="0" err="1" smtClean="0"/>
              <a:t>Reisch</a:t>
            </a:r>
            <a:r>
              <a:rPr lang="cs-CZ" dirty="0" smtClean="0"/>
              <a:t>, 1960)</a:t>
            </a:r>
            <a:endParaRPr lang="cs-CZ"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587981" y="1600200"/>
            <a:ext cx="7968038" cy="4525963"/>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Revue um </a:t>
            </a:r>
            <a:r>
              <a:rPr lang="cs-CZ" dirty="0" err="1" smtClean="0"/>
              <a:t>Mitternacht</a:t>
            </a:r>
            <a:r>
              <a:rPr lang="cs-CZ" dirty="0" smtClean="0"/>
              <a:t> (1962, </a:t>
            </a:r>
            <a:r>
              <a:rPr lang="cs-CZ" dirty="0" err="1" smtClean="0"/>
              <a:t>Gottfried</a:t>
            </a:r>
            <a:r>
              <a:rPr lang="cs-CZ" dirty="0" smtClean="0"/>
              <a:t> </a:t>
            </a:r>
            <a:r>
              <a:rPr lang="cs-CZ" dirty="0" err="1" smtClean="0"/>
              <a:t>Kolditz</a:t>
            </a:r>
            <a:r>
              <a:rPr lang="cs-CZ" dirty="0" smtClean="0"/>
              <a:t>)</a:t>
            </a:r>
            <a:endParaRPr lang="cs-CZ" dirty="0"/>
          </a:p>
        </p:txBody>
      </p:sp>
      <p:sp>
        <p:nvSpPr>
          <p:cNvPr id="3" name="Zástupný symbol pro obsah 2"/>
          <p:cNvSpPr>
            <a:spLocks noGrp="1"/>
          </p:cNvSpPr>
          <p:nvPr>
            <p:ph idx="1"/>
          </p:nvPr>
        </p:nvSpPr>
        <p:spPr/>
        <p:txBody>
          <a:bodyPr/>
          <a:lstStyle/>
          <a:p>
            <a:r>
              <a:rPr lang="cs-CZ" dirty="0" smtClean="0"/>
              <a:t>http://www.</a:t>
            </a:r>
            <a:r>
              <a:rPr lang="cs-CZ" dirty="0" err="1" smtClean="0"/>
              <a:t>youtube.com</a:t>
            </a:r>
            <a:r>
              <a:rPr lang="cs-CZ" dirty="0" smtClean="0"/>
              <a:t>/</a:t>
            </a:r>
            <a:r>
              <a:rPr lang="cs-CZ" dirty="0" err="1" smtClean="0"/>
              <a:t>watch</a:t>
            </a:r>
            <a:r>
              <a:rPr lang="cs-CZ" dirty="0" smtClean="0"/>
              <a:t>?feature=</a:t>
            </a:r>
            <a:r>
              <a:rPr lang="cs-CZ" dirty="0" err="1" smtClean="0"/>
              <a:t>player</a:t>
            </a:r>
            <a:r>
              <a:rPr lang="cs-CZ" dirty="0" smtClean="0"/>
              <a:t>_</a:t>
            </a:r>
            <a:r>
              <a:rPr lang="cs-CZ" dirty="0" err="1" smtClean="0"/>
              <a:t>detailpage</a:t>
            </a:r>
            <a:r>
              <a:rPr lang="cs-CZ" dirty="0" smtClean="0"/>
              <a:t>&amp;v=0j2FQT1Mbo8#t=7s</a:t>
            </a:r>
            <a:endParaRPr lang="cs-CZ"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Nichts</a:t>
            </a:r>
            <a:r>
              <a:rPr lang="cs-CZ" dirty="0" smtClean="0"/>
              <a:t> </a:t>
            </a:r>
            <a:r>
              <a:rPr lang="cs-CZ" dirty="0" err="1" smtClean="0"/>
              <a:t>als</a:t>
            </a:r>
            <a:r>
              <a:rPr lang="cs-CZ" dirty="0" smtClean="0"/>
              <a:t> </a:t>
            </a:r>
            <a:r>
              <a:rPr lang="cs-CZ" dirty="0" err="1" smtClean="0"/>
              <a:t>Sünde</a:t>
            </a:r>
            <a:r>
              <a:rPr lang="cs-CZ" dirty="0" smtClean="0"/>
              <a:t> (1965, Hanuš </a:t>
            </a:r>
            <a:r>
              <a:rPr lang="cs-CZ" dirty="0" err="1" smtClean="0"/>
              <a:t>Burger</a:t>
            </a:r>
            <a:r>
              <a:rPr lang="cs-CZ" dirty="0" smtClean="0"/>
              <a:t>)</a:t>
            </a:r>
            <a:endParaRPr lang="cs-CZ" dirty="0"/>
          </a:p>
        </p:txBody>
      </p:sp>
      <p:sp>
        <p:nvSpPr>
          <p:cNvPr id="3" name="Zástupný symbol pro obsah 2"/>
          <p:cNvSpPr>
            <a:spLocks noGrp="1"/>
          </p:cNvSpPr>
          <p:nvPr>
            <p:ph idx="1"/>
          </p:nvPr>
        </p:nvSpPr>
        <p:spPr/>
        <p:txBody>
          <a:bodyPr/>
          <a:lstStyle/>
          <a:p>
            <a:r>
              <a:rPr lang="cs-CZ" dirty="0" smtClean="0"/>
              <a:t>http://www.</a:t>
            </a:r>
            <a:r>
              <a:rPr lang="cs-CZ" dirty="0" err="1" smtClean="0"/>
              <a:t>youtube.com</a:t>
            </a:r>
            <a:r>
              <a:rPr lang="cs-CZ" dirty="0" smtClean="0"/>
              <a:t>/</a:t>
            </a:r>
            <a:r>
              <a:rPr lang="cs-CZ" dirty="0" err="1" smtClean="0"/>
              <a:t>watch</a:t>
            </a:r>
            <a:r>
              <a:rPr lang="cs-CZ" dirty="0" smtClean="0"/>
              <a:t>?v=hqFezq9tFV4</a:t>
            </a:r>
            <a:endParaRPr lang="cs-CZ"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Žhavé léto (</a:t>
            </a:r>
            <a:r>
              <a:rPr lang="cs-CZ" dirty="0" err="1" smtClean="0"/>
              <a:t>Heisser</a:t>
            </a:r>
            <a:r>
              <a:rPr lang="cs-CZ" dirty="0" smtClean="0"/>
              <a:t> Sommer; Joachim </a:t>
            </a:r>
            <a:r>
              <a:rPr lang="cs-CZ" dirty="0" err="1" smtClean="0"/>
              <a:t>Hasler</a:t>
            </a:r>
            <a:r>
              <a:rPr lang="cs-CZ" dirty="0" smtClean="0"/>
              <a:t>, 1968)</a:t>
            </a:r>
            <a:endParaRPr lang="cs-CZ" dirty="0"/>
          </a:p>
        </p:txBody>
      </p:sp>
      <p:sp>
        <p:nvSpPr>
          <p:cNvPr id="3" name="Zástupný symbol pro obsah 2"/>
          <p:cNvSpPr>
            <a:spLocks noGrp="1"/>
          </p:cNvSpPr>
          <p:nvPr>
            <p:ph idx="1"/>
          </p:nvPr>
        </p:nvSpPr>
        <p:spPr/>
        <p:txBody>
          <a:bodyPr/>
          <a:lstStyle/>
          <a:p>
            <a:r>
              <a:rPr lang="cs-CZ" dirty="0" smtClean="0"/>
              <a:t>http://www.</a:t>
            </a:r>
            <a:r>
              <a:rPr lang="cs-CZ" dirty="0" err="1" smtClean="0"/>
              <a:t>youtube.com</a:t>
            </a:r>
            <a:r>
              <a:rPr lang="cs-CZ" dirty="0" smtClean="0"/>
              <a:t>/</a:t>
            </a:r>
            <a:r>
              <a:rPr lang="cs-CZ" dirty="0" err="1" smtClean="0"/>
              <a:t>watch</a:t>
            </a:r>
            <a:r>
              <a:rPr lang="cs-CZ" dirty="0" smtClean="0"/>
              <a:t>?v=zUqk9yWseco&amp;feature=</a:t>
            </a:r>
            <a:r>
              <a:rPr lang="cs-CZ" dirty="0" err="1" smtClean="0"/>
              <a:t>related</a:t>
            </a:r>
            <a:endParaRPr lang="cs-CZ"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Günther</a:t>
            </a:r>
            <a:r>
              <a:rPr lang="cs-CZ" dirty="0" smtClean="0"/>
              <a:t> Simon</a:t>
            </a:r>
            <a:endParaRPr lang="cs-CZ"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115616" y="1484784"/>
            <a:ext cx="3560445" cy="50760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l"/>
            <a:r>
              <a:rPr lang="cs-CZ" sz="1800" i="1" dirty="0" smtClean="0"/>
              <a:t>Jana Brejchová studuje v parku novou roli</a:t>
            </a:r>
            <a:r>
              <a:rPr lang="cs-CZ" sz="1800" dirty="0" smtClean="0"/>
              <a:t>; </a:t>
            </a:r>
            <a:r>
              <a:rPr lang="cs-CZ" sz="1800" i="1" dirty="0" smtClean="0"/>
              <a:t>Sylva Daníčková jako studentka žurnalistiky; Blažena </a:t>
            </a:r>
            <a:r>
              <a:rPr lang="cs-CZ" sz="1800" i="1" dirty="0" err="1" smtClean="0"/>
              <a:t>Holišová</a:t>
            </a:r>
            <a:r>
              <a:rPr lang="cs-CZ" sz="1800" i="1" dirty="0" smtClean="0"/>
              <a:t> na nákupech</a:t>
            </a:r>
            <a:r>
              <a:rPr lang="cs-CZ" sz="1800" dirty="0" smtClean="0"/>
              <a:t>; </a:t>
            </a:r>
            <a:r>
              <a:rPr lang="cs-CZ" sz="1800" i="1" dirty="0" smtClean="0"/>
              <a:t>Valentina </a:t>
            </a:r>
            <a:r>
              <a:rPr lang="cs-CZ" sz="1800" i="1" dirty="0" err="1" smtClean="0"/>
              <a:t>Thielová</a:t>
            </a:r>
            <a:r>
              <a:rPr lang="cs-CZ" sz="1800" i="1" dirty="0" smtClean="0"/>
              <a:t> s manželem provádějí úklid</a:t>
            </a:r>
            <a:br>
              <a:rPr lang="cs-CZ" sz="1800" i="1" dirty="0" smtClean="0"/>
            </a:br>
            <a:r>
              <a:rPr lang="cs-CZ" sz="1800" i="1" dirty="0" smtClean="0"/>
              <a:t>(Lukáš Skupa: Naše hvězda Jana Brejchová. O fenoménu </a:t>
            </a:r>
            <a:r>
              <a:rPr lang="cs-CZ" sz="1800" i="1" dirty="0" err="1" smtClean="0"/>
              <a:t>hvězdnosti</a:t>
            </a:r>
            <a:r>
              <a:rPr lang="cs-CZ" sz="1800" i="1" dirty="0" smtClean="0"/>
              <a:t> v zestátněné československé kinematografii)</a:t>
            </a:r>
            <a:endParaRPr lang="cs-CZ" sz="1800" dirty="0"/>
          </a:p>
        </p:txBody>
      </p:sp>
      <p:pic>
        <p:nvPicPr>
          <p:cNvPr id="1026" name="Picture 2"/>
          <p:cNvPicPr>
            <a:picLocks noChangeAspect="1" noChangeArrowheads="1"/>
          </p:cNvPicPr>
          <p:nvPr/>
        </p:nvPicPr>
        <p:blipFill>
          <a:blip r:embed="rId2" cstate="print"/>
          <a:srcRect/>
          <a:stretch>
            <a:fillRect/>
          </a:stretch>
        </p:blipFill>
        <p:spPr bwMode="auto">
          <a:xfrm>
            <a:off x="107504" y="2060848"/>
            <a:ext cx="1828800" cy="3209925"/>
          </a:xfrm>
          <a:prstGeom prst="rect">
            <a:avLst/>
          </a:prstGeom>
          <a:solidFill>
            <a:srgbClr val="FFFFFF"/>
          </a:solid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051720" y="2060848"/>
            <a:ext cx="1958975" cy="3135313"/>
          </a:xfrm>
          <a:prstGeom prst="rect">
            <a:avLst/>
          </a:prstGeom>
          <a:solidFill>
            <a:srgbClr val="FFFFFF"/>
          </a:solid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139952" y="2132856"/>
            <a:ext cx="2196000" cy="3120500"/>
          </a:xfrm>
          <a:prstGeom prst="rect">
            <a:avLst/>
          </a:prstGeom>
          <a:solidFill>
            <a:srgbClr val="FFFFFF"/>
          </a:solid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6372200" y="2060848"/>
            <a:ext cx="2539553" cy="316800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Komedie s Klikou (1964, Václav Krška)</a:t>
            </a:r>
            <a:endParaRPr lang="cs-CZ" dirty="0"/>
          </a:p>
        </p:txBody>
      </p:sp>
      <p:pic>
        <p:nvPicPr>
          <p:cNvPr id="4" name="Komedie-s-Klikou-(Komedie-ČR-1964)klip.avi">
            <a:hlinkClick r:id="" action="ppaction://media"/>
          </p:cNvPr>
          <p:cNvPicPr>
            <a:picLocks noGrp="1" noRot="1" noChangeAspect="1"/>
          </p:cNvPicPr>
          <p:nvPr>
            <p:ph idx="1"/>
            <a:videoFile r:link="rId1"/>
          </p:nvPr>
        </p:nvPicPr>
        <p:blipFill>
          <a:blip r:embed="rId3" cstate="print"/>
          <a:stretch>
            <a:fillRect/>
          </a:stretch>
        </p:blipFill>
        <p:spPr>
          <a:xfrm>
            <a:off x="971600" y="1916832"/>
            <a:ext cx="7088731" cy="4104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Strašná žena (Jindřich Polák, 1965)</a:t>
            </a:r>
            <a:endParaRPr lang="cs-CZ" dirty="0"/>
          </a:p>
        </p:txBody>
      </p:sp>
      <p:pic>
        <p:nvPicPr>
          <p:cNvPr id="4" name="strasna zena cz(3)klip.avi">
            <a:hlinkClick r:id="" action="ppaction://media"/>
          </p:cNvPr>
          <p:cNvPicPr>
            <a:picLocks noGrp="1" noRot="1" noChangeAspect="1"/>
          </p:cNvPicPr>
          <p:nvPr>
            <p:ph idx="1"/>
            <a:videoFile r:link="rId1"/>
          </p:nvPr>
        </p:nvPicPr>
        <p:blipFill>
          <a:blip r:embed="rId3" cstate="print"/>
          <a:stretch>
            <a:fillRect/>
          </a:stretch>
        </p:blipFill>
        <p:spPr>
          <a:xfrm>
            <a:off x="899592" y="1340768"/>
            <a:ext cx="7200000" cy="5400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Smrt za oponou (1966, Antonín Kachlík)</a:t>
            </a:r>
            <a:endParaRPr lang="cs-CZ" dirty="0"/>
          </a:p>
        </p:txBody>
      </p:sp>
      <p:sp>
        <p:nvSpPr>
          <p:cNvPr id="3" name="Zástupný symbol pro text 2"/>
          <p:cNvSpPr>
            <a:spLocks noGrp="1"/>
          </p:cNvSpPr>
          <p:nvPr>
            <p:ph type="body" idx="1"/>
          </p:nvPr>
        </p:nvSpPr>
        <p:spPr/>
        <p:txBody>
          <a:bodyPr/>
          <a:lstStyle/>
          <a:p>
            <a:endParaRPr lang="cs-CZ"/>
          </a:p>
        </p:txBody>
      </p:sp>
      <p:sp>
        <p:nvSpPr>
          <p:cNvPr id="4" name="Zástupný symbol pro obsah 3"/>
          <p:cNvSpPr>
            <a:spLocks noGrp="1"/>
          </p:cNvSpPr>
          <p:nvPr>
            <p:ph sz="half" idx="2"/>
          </p:nvPr>
        </p:nvSpPr>
        <p:spPr/>
        <p:txBody>
          <a:bodyPr/>
          <a:lstStyle/>
          <a:p>
            <a:r>
              <a:rPr lang="cs-CZ" dirty="0" smtClean="0">
                <a:hlinkClick r:id="rId2"/>
              </a:rPr>
              <a:t>http://www.</a:t>
            </a:r>
            <a:r>
              <a:rPr lang="cs-CZ" dirty="0" err="1" smtClean="0">
                <a:hlinkClick r:id="rId2"/>
              </a:rPr>
              <a:t>youtube.com</a:t>
            </a:r>
            <a:r>
              <a:rPr lang="cs-CZ" dirty="0" smtClean="0">
                <a:hlinkClick r:id="rId2"/>
              </a:rPr>
              <a:t>/</a:t>
            </a:r>
            <a:r>
              <a:rPr lang="cs-CZ" dirty="0" err="1" smtClean="0">
                <a:hlinkClick r:id="rId2"/>
              </a:rPr>
              <a:t>watch</a:t>
            </a:r>
            <a:r>
              <a:rPr lang="cs-CZ" dirty="0" smtClean="0">
                <a:hlinkClick r:id="rId2"/>
              </a:rPr>
              <a:t>?feature=</a:t>
            </a:r>
            <a:r>
              <a:rPr lang="cs-CZ" dirty="0" err="1" smtClean="0">
                <a:hlinkClick r:id="rId2"/>
              </a:rPr>
              <a:t>player</a:t>
            </a:r>
            <a:r>
              <a:rPr lang="cs-CZ" dirty="0" smtClean="0">
                <a:hlinkClick r:id="rId2"/>
              </a:rPr>
              <a:t>_</a:t>
            </a:r>
            <a:r>
              <a:rPr lang="cs-CZ" dirty="0" err="1" smtClean="0">
                <a:hlinkClick r:id="rId2"/>
              </a:rPr>
              <a:t>detailpage</a:t>
            </a:r>
            <a:r>
              <a:rPr lang="cs-CZ" dirty="0" smtClean="0">
                <a:hlinkClick r:id="rId2"/>
              </a:rPr>
              <a:t>&amp;v=KzYF3VExzks#t=411s</a:t>
            </a:r>
            <a:endParaRPr lang="cs-CZ" dirty="0" smtClean="0"/>
          </a:p>
          <a:p>
            <a:endParaRPr lang="cs-CZ" dirty="0"/>
          </a:p>
        </p:txBody>
      </p:sp>
      <p:sp>
        <p:nvSpPr>
          <p:cNvPr id="5" name="Zástupný symbol pro text 4"/>
          <p:cNvSpPr>
            <a:spLocks noGrp="1"/>
          </p:cNvSpPr>
          <p:nvPr>
            <p:ph type="body" sz="quarter" idx="3"/>
          </p:nvPr>
        </p:nvSpPr>
        <p:spPr/>
        <p:txBody>
          <a:bodyPr/>
          <a:lstStyle/>
          <a:p>
            <a:endParaRPr lang="cs-CZ"/>
          </a:p>
        </p:txBody>
      </p:sp>
      <p:sp>
        <p:nvSpPr>
          <p:cNvPr id="6" name="Zástupný symbol pro obsah 5"/>
          <p:cNvSpPr>
            <a:spLocks noGrp="1"/>
          </p:cNvSpPr>
          <p:nvPr>
            <p:ph sz="quarter" idx="4"/>
          </p:nvPr>
        </p:nvSpPr>
        <p:spPr/>
        <p:txBody>
          <a:bodyPr/>
          <a:lstStyle/>
          <a:p>
            <a:endParaRPr lang="cs-CZ"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smtClean="0"/>
              <a:t>Pragmatická indukce: </a:t>
            </a:r>
          </a:p>
          <a:p>
            <a:r>
              <a:rPr lang="cs-CZ" dirty="0" smtClean="0"/>
              <a:t>důraz na potřebu začít s objektem zkoumání a jeho konkrétní situací vede k induktivnímu a pragmatickému přístupu. Jakákoli produkce </a:t>
            </a:r>
            <a:r>
              <a:rPr lang="cs-CZ" dirty="0" err="1" smtClean="0"/>
              <a:t>sociohistorického</a:t>
            </a:r>
            <a:r>
              <a:rPr lang="cs-CZ" dirty="0" smtClean="0"/>
              <a:t> vědění samozřejmě kombinuje induktivní a deduktivní procedury – ale v různých proporcích. </a:t>
            </a:r>
          </a:p>
          <a:p>
            <a:r>
              <a:rPr lang="cs-CZ" dirty="0" smtClean="0"/>
              <a:t>Pragmatická indukce implikuje, že se začíná od objektu výzkumu a od situace, ve které se tento objekt nachází, a to z určitého hlediska či více hledisek, které se v průběhu empirického výzkumu neustále proměňují. </a:t>
            </a:r>
          </a:p>
          <a:p>
            <a:endParaRPr lang="cs-CZ"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Rolf</a:t>
            </a:r>
            <a:r>
              <a:rPr lang="cs-CZ" dirty="0" smtClean="0"/>
              <a:t> </a:t>
            </a:r>
            <a:r>
              <a:rPr lang="cs-CZ" dirty="0" err="1" smtClean="0"/>
              <a:t>Herricht</a:t>
            </a:r>
            <a:r>
              <a:rPr lang="cs-CZ" dirty="0" smtClean="0"/>
              <a:t> (</a:t>
            </a:r>
            <a:r>
              <a:rPr lang="cs-CZ" dirty="0" err="1" smtClean="0"/>
              <a:t>Meine</a:t>
            </a:r>
            <a:r>
              <a:rPr lang="cs-CZ" dirty="0" smtClean="0"/>
              <a:t> </a:t>
            </a:r>
            <a:r>
              <a:rPr lang="cs-CZ" dirty="0" err="1" smtClean="0"/>
              <a:t>Freundin</a:t>
            </a:r>
            <a:r>
              <a:rPr lang="cs-CZ" dirty="0" smtClean="0"/>
              <a:t> </a:t>
            </a:r>
            <a:r>
              <a:rPr lang="cs-CZ" dirty="0" err="1" smtClean="0"/>
              <a:t>Sybille</a:t>
            </a:r>
            <a:r>
              <a:rPr lang="cs-CZ" dirty="0" smtClean="0"/>
              <a:t>; Wolfgang </a:t>
            </a:r>
            <a:r>
              <a:rPr lang="cs-CZ" dirty="0" err="1" smtClean="0"/>
              <a:t>Luderer</a:t>
            </a:r>
            <a:r>
              <a:rPr lang="cs-CZ" dirty="0" smtClean="0"/>
              <a:t>, 1967)</a:t>
            </a:r>
            <a:endParaRPr lang="cs-CZ" dirty="0"/>
          </a:p>
        </p:txBody>
      </p:sp>
      <p:sp>
        <p:nvSpPr>
          <p:cNvPr id="3" name="Zástupný symbol pro obsah 2"/>
          <p:cNvSpPr>
            <a:spLocks noGrp="1"/>
          </p:cNvSpPr>
          <p:nvPr>
            <p:ph idx="1"/>
          </p:nvPr>
        </p:nvSpPr>
        <p:spPr/>
        <p:txBody>
          <a:bodyPr/>
          <a:lstStyle/>
          <a:p>
            <a:r>
              <a:rPr lang="cs-CZ" dirty="0" smtClean="0"/>
              <a:t>http://www.</a:t>
            </a:r>
            <a:r>
              <a:rPr lang="cs-CZ" dirty="0" err="1" smtClean="0"/>
              <a:t>youtube.com</a:t>
            </a:r>
            <a:r>
              <a:rPr lang="cs-CZ" dirty="0" smtClean="0"/>
              <a:t>/</a:t>
            </a:r>
            <a:r>
              <a:rPr lang="cs-CZ" dirty="0" err="1" smtClean="0"/>
              <a:t>watch</a:t>
            </a:r>
            <a:r>
              <a:rPr lang="cs-CZ" dirty="0" smtClean="0"/>
              <a:t>?feature=</a:t>
            </a:r>
            <a:r>
              <a:rPr lang="cs-CZ" dirty="0" err="1" smtClean="0"/>
              <a:t>player</a:t>
            </a:r>
            <a:r>
              <a:rPr lang="cs-CZ" dirty="0" smtClean="0"/>
              <a:t>_</a:t>
            </a:r>
            <a:r>
              <a:rPr lang="cs-CZ" dirty="0" err="1" smtClean="0"/>
              <a:t>detailpage</a:t>
            </a:r>
            <a:r>
              <a:rPr lang="cs-CZ" dirty="0" smtClean="0"/>
              <a:t>&amp;v=lruPhk52kP4#t=3136s</a:t>
            </a:r>
          </a:p>
          <a:p>
            <a:endParaRPr lang="cs-CZ"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Christiane </a:t>
            </a:r>
            <a:r>
              <a:rPr lang="cs-CZ" dirty="0" err="1" smtClean="0"/>
              <a:t>Lanzke</a:t>
            </a:r>
            <a:r>
              <a:rPr lang="cs-CZ" dirty="0" smtClean="0"/>
              <a:t> </a:t>
            </a:r>
            <a:endParaRPr lang="cs-CZ" dirty="0"/>
          </a:p>
        </p:txBody>
      </p:sp>
      <p:pic>
        <p:nvPicPr>
          <p:cNvPr id="1026" name="Picture 2"/>
          <p:cNvPicPr>
            <a:picLocks noChangeAspect="1" noChangeArrowheads="1"/>
          </p:cNvPicPr>
          <p:nvPr/>
        </p:nvPicPr>
        <p:blipFill>
          <a:blip r:embed="rId2" cstate="print"/>
          <a:srcRect/>
          <a:stretch>
            <a:fillRect/>
          </a:stretch>
        </p:blipFill>
        <p:spPr bwMode="auto">
          <a:xfrm>
            <a:off x="4788024" y="1412776"/>
            <a:ext cx="3704676" cy="52560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Sovětizace (skrze) události: festivaly, konference, svátky</a:t>
            </a:r>
            <a:endParaRPr lang="cs-CZ" dirty="0"/>
          </a:p>
        </p:txBody>
      </p:sp>
      <p:pic>
        <p:nvPicPr>
          <p:cNvPr id="1026" name="Picture 2"/>
          <p:cNvPicPr>
            <a:picLocks noChangeAspect="1" noChangeArrowheads="1"/>
          </p:cNvPicPr>
          <p:nvPr/>
        </p:nvPicPr>
        <p:blipFill>
          <a:blip r:embed="rId2" cstate="print"/>
          <a:srcRect/>
          <a:stretch>
            <a:fillRect/>
          </a:stretch>
        </p:blipFill>
        <p:spPr bwMode="auto">
          <a:xfrm>
            <a:off x="5148064" y="1700808"/>
            <a:ext cx="2747700" cy="46440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MFF 1950, doprovodný program</a:t>
            </a:r>
            <a:endParaRPr lang="cs-CZ" dirty="0"/>
          </a:p>
        </p:txBody>
      </p:sp>
      <p:pic>
        <p:nvPicPr>
          <p:cNvPr id="1026" name="obrázek 8"/>
          <p:cNvPicPr>
            <a:picLocks noChangeAspect="1" noChangeArrowheads="1"/>
          </p:cNvPicPr>
          <p:nvPr/>
        </p:nvPicPr>
        <p:blipFill>
          <a:blip r:embed="rId2" cstate="print"/>
          <a:srcRect/>
          <a:stretch>
            <a:fillRect/>
          </a:stretch>
        </p:blipFill>
        <p:spPr bwMode="auto">
          <a:xfrm>
            <a:off x="2123728" y="1772816"/>
            <a:ext cx="4627322" cy="46440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MFF, 1952</a:t>
            </a:r>
            <a:r>
              <a:rPr lang="cs-CZ" smtClean="0"/>
              <a:t>, budova KV SČSP</a:t>
            </a:r>
            <a:endParaRPr lang="cs-CZ"/>
          </a:p>
        </p:txBody>
      </p:sp>
      <p:pic>
        <p:nvPicPr>
          <p:cNvPr id="2050" name="Picture 2" descr="C:\sborník filmový průmysl 45-60\FINAL SBORNIK\ACADEMIA_SBORNIK\obrazova_priloha\Blahova\obr. 6.jpeg"/>
          <p:cNvPicPr>
            <a:picLocks noChangeAspect="1" noChangeArrowheads="1"/>
          </p:cNvPicPr>
          <p:nvPr/>
        </p:nvPicPr>
        <p:blipFill>
          <a:blip r:embed="rId2" cstate="print"/>
          <a:srcRect/>
          <a:stretch>
            <a:fillRect/>
          </a:stretch>
        </p:blipFill>
        <p:spPr bwMode="auto">
          <a:xfrm>
            <a:off x="2339752" y="1772816"/>
            <a:ext cx="4391639" cy="475200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Kulturní politika, 1949</a:t>
            </a:r>
            <a:endParaRPr lang="cs-CZ"/>
          </a:p>
        </p:txBody>
      </p:sp>
      <p:pic>
        <p:nvPicPr>
          <p:cNvPr id="1026" name="Picture 2" descr="C:\sborník filmový průmysl 45-60\FINAL SBORNIK\ACADEMIA_SBORNIK\obrazova_priloha\Blahova\DOPLNENI\OBR3_Kulturni politika, 5.8.1949, c.31. roc.4.png"/>
          <p:cNvPicPr>
            <a:picLocks noChangeAspect="1" noChangeArrowheads="1"/>
          </p:cNvPicPr>
          <p:nvPr/>
        </p:nvPicPr>
        <p:blipFill>
          <a:blip r:embed="rId2" cstate="print"/>
          <a:srcRect/>
          <a:stretch>
            <a:fillRect/>
          </a:stretch>
        </p:blipFill>
        <p:spPr bwMode="auto">
          <a:xfrm>
            <a:off x="2195736" y="1844824"/>
            <a:ext cx="5033640" cy="48600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fontScale="90000"/>
          </a:bodyPr>
          <a:lstStyle/>
          <a:p>
            <a:r>
              <a:rPr lang="cs-CZ" dirty="0" smtClean="0"/>
              <a:t>Moskva, 1959</a:t>
            </a:r>
            <a:endParaRPr lang="cs-CZ" dirty="0"/>
          </a:p>
        </p:txBody>
      </p:sp>
      <p:pic>
        <p:nvPicPr>
          <p:cNvPr id="2050" name="Picture 2" descr="C:\Documents and Settings\Pavel\Dokumenty\Stažené soubory\FB07-2772.jpg"/>
          <p:cNvPicPr>
            <a:picLocks noChangeAspect="1" noChangeArrowheads="1"/>
          </p:cNvPicPr>
          <p:nvPr/>
        </p:nvPicPr>
        <p:blipFill>
          <a:blip r:embed="rId2" cstate="print"/>
          <a:srcRect/>
          <a:stretch>
            <a:fillRect/>
          </a:stretch>
        </p:blipFill>
        <p:spPr bwMode="auto">
          <a:xfrm>
            <a:off x="2483768" y="908720"/>
            <a:ext cx="5796000" cy="5768789"/>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Marina </a:t>
            </a:r>
            <a:r>
              <a:rPr lang="cs-CZ" dirty="0" err="1" smtClean="0"/>
              <a:t>Vlady</a:t>
            </a:r>
            <a:r>
              <a:rPr lang="cs-CZ" dirty="0" smtClean="0"/>
              <a:t> na festivalu v Moskvě, 1959</a:t>
            </a:r>
            <a:endParaRPr lang="cs-CZ" dirty="0"/>
          </a:p>
        </p:txBody>
      </p:sp>
      <p:pic>
        <p:nvPicPr>
          <p:cNvPr id="3074" name="Picture 2"/>
          <p:cNvPicPr>
            <a:picLocks noChangeAspect="1" noChangeArrowheads="1"/>
          </p:cNvPicPr>
          <p:nvPr/>
        </p:nvPicPr>
        <p:blipFill>
          <a:blip r:embed="rId2" cstate="print"/>
          <a:srcRect/>
          <a:stretch>
            <a:fillRect/>
          </a:stretch>
        </p:blipFill>
        <p:spPr bwMode="auto">
          <a:xfrm>
            <a:off x="3995936" y="1844824"/>
            <a:ext cx="3800475" cy="45720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Gina</a:t>
            </a:r>
            <a:r>
              <a:rPr lang="cs-CZ" dirty="0" smtClean="0"/>
              <a:t> </a:t>
            </a:r>
            <a:r>
              <a:rPr lang="cs-CZ" dirty="0" err="1" smtClean="0"/>
              <a:t>Lollobrigida</a:t>
            </a:r>
            <a:r>
              <a:rPr lang="cs-CZ" dirty="0" smtClean="0"/>
              <a:t> a </a:t>
            </a:r>
            <a:r>
              <a:rPr lang="cs-CZ" dirty="0" err="1" smtClean="0"/>
              <a:t>Jurij</a:t>
            </a:r>
            <a:r>
              <a:rPr lang="cs-CZ" dirty="0" smtClean="0"/>
              <a:t> </a:t>
            </a:r>
            <a:r>
              <a:rPr lang="cs-CZ" dirty="0" err="1" smtClean="0"/>
              <a:t>Gagarin</a:t>
            </a:r>
            <a:r>
              <a:rPr lang="cs-CZ" dirty="0" smtClean="0"/>
              <a:t>, 1961</a:t>
            </a:r>
            <a:endParaRPr lang="cs-CZ" dirty="0"/>
          </a:p>
        </p:txBody>
      </p:sp>
      <p:pic>
        <p:nvPicPr>
          <p:cNvPr id="5123" name="Picture 3"/>
          <p:cNvPicPr>
            <a:picLocks noChangeAspect="1" noChangeArrowheads="1"/>
          </p:cNvPicPr>
          <p:nvPr/>
        </p:nvPicPr>
        <p:blipFill>
          <a:blip r:embed="rId2" cstate="print"/>
          <a:srcRect/>
          <a:stretch>
            <a:fillRect/>
          </a:stretch>
        </p:blipFill>
        <p:spPr bwMode="auto">
          <a:xfrm>
            <a:off x="2627784" y="2204864"/>
            <a:ext cx="3810000" cy="35242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smtClean="0"/>
              <a:t>Dlouhodobé struktury jsou kombinovány s krátkými střety akcí v analýze sociální aktivity, založené na studiu dynamických vztahů mezi akcí a strukturou. </a:t>
            </a:r>
          </a:p>
          <a:p>
            <a:r>
              <a:rPr lang="cs-CZ" dirty="0" smtClean="0"/>
              <a:t>Většina institucí je založena na dvojitých základech: na strukturně dlouhé historii, která ovlivňuje jejich logiku a fungování, a na singulárním kontextu jednání, které hrálo rozhodující roli při jejich formování a proměně. </a:t>
            </a:r>
          </a:p>
          <a:p>
            <a:r>
              <a:rPr lang="cs-CZ" dirty="0" smtClean="0"/>
              <a:t>(Sebastian </a:t>
            </a:r>
            <a:r>
              <a:rPr lang="cs-CZ" dirty="0" err="1" smtClean="0"/>
              <a:t>Conrad</a:t>
            </a:r>
            <a:r>
              <a:rPr lang="cs-CZ" dirty="0" smtClean="0"/>
              <a:t>: </a:t>
            </a:r>
            <a:r>
              <a:rPr lang="cs-CZ" dirty="0" err="1" smtClean="0"/>
              <a:t>Entangled</a:t>
            </a:r>
            <a:r>
              <a:rPr lang="cs-CZ" dirty="0" smtClean="0"/>
              <a:t> </a:t>
            </a:r>
            <a:r>
              <a:rPr lang="cs-CZ" dirty="0" err="1" smtClean="0"/>
              <a:t>Memories</a:t>
            </a:r>
            <a:r>
              <a:rPr lang="cs-CZ" dirty="0" smtClean="0"/>
              <a:t>: </a:t>
            </a:r>
            <a:r>
              <a:rPr lang="cs-CZ" dirty="0" err="1" smtClean="0"/>
              <a:t>Versions</a:t>
            </a:r>
            <a:r>
              <a:rPr lang="cs-CZ" dirty="0" smtClean="0"/>
              <a:t> </a:t>
            </a:r>
            <a:r>
              <a:rPr lang="cs-CZ" dirty="0" err="1" smtClean="0"/>
              <a:t>of</a:t>
            </a:r>
            <a:r>
              <a:rPr lang="cs-CZ" dirty="0" smtClean="0"/>
              <a:t> </a:t>
            </a:r>
            <a:r>
              <a:rPr lang="cs-CZ" dirty="0" err="1" smtClean="0"/>
              <a:t>the</a:t>
            </a:r>
            <a:r>
              <a:rPr lang="cs-CZ" dirty="0" smtClean="0"/>
              <a:t> Past in </a:t>
            </a:r>
            <a:r>
              <a:rPr lang="cs-CZ" dirty="0" err="1" smtClean="0"/>
              <a:t>Germany</a:t>
            </a:r>
            <a:r>
              <a:rPr lang="cs-CZ" dirty="0" smtClean="0"/>
              <a:t> </a:t>
            </a:r>
            <a:r>
              <a:rPr lang="cs-CZ" dirty="0" err="1" smtClean="0"/>
              <a:t>and</a:t>
            </a:r>
            <a:r>
              <a:rPr lang="cs-CZ" dirty="0" smtClean="0"/>
              <a:t> Japan, 1945-2001. </a:t>
            </a:r>
            <a:r>
              <a:rPr lang="cs-CZ" dirty="0" err="1" smtClean="0"/>
              <a:t>Journal</a:t>
            </a:r>
            <a:r>
              <a:rPr lang="cs-CZ" dirty="0" smtClean="0"/>
              <a:t> </a:t>
            </a:r>
            <a:r>
              <a:rPr lang="cs-CZ" dirty="0" err="1" smtClean="0"/>
              <a:t>of</a:t>
            </a:r>
            <a:r>
              <a:rPr lang="cs-CZ" dirty="0" smtClean="0"/>
              <a:t> </a:t>
            </a:r>
            <a:r>
              <a:rPr lang="cs-CZ" dirty="0" err="1" smtClean="0"/>
              <a:t>Contemporary</a:t>
            </a:r>
            <a:r>
              <a:rPr lang="cs-CZ" dirty="0" smtClean="0"/>
              <a:t> </a:t>
            </a:r>
            <a:r>
              <a:rPr lang="cs-CZ" dirty="0" err="1" smtClean="0"/>
              <a:t>History</a:t>
            </a:r>
            <a:r>
              <a:rPr lang="cs-CZ" dirty="0" smtClean="0"/>
              <a:t> 38, č. 1, 2003)</a:t>
            </a:r>
            <a:endParaRPr lang="cs-CZ"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descr="C:\old\PŘETAŽENE SLOŽKY\GRANTY a KONFERENCE\Humboldt\Lipsko\foto bundesarchiv a Nünthel\Leipzig kino Capitol 1969.jpg"/>
          <p:cNvPicPr>
            <a:picLocks noChangeAspect="1" noChangeArrowheads="1"/>
          </p:cNvPicPr>
          <p:nvPr/>
        </p:nvPicPr>
        <p:blipFill>
          <a:blip r:embed="rId2" cstate="print"/>
          <a:srcRect/>
          <a:stretch>
            <a:fillRect/>
          </a:stretch>
        </p:blipFill>
        <p:spPr bwMode="auto">
          <a:xfrm>
            <a:off x="1331640" y="1484784"/>
            <a:ext cx="6667500" cy="4962525"/>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distribuce</a:t>
            </a:r>
            <a:endParaRPr lang="cs-CZ"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ChangeAspect="1" noChangeArrowheads="1"/>
          </p:cNvPicPr>
          <p:nvPr/>
        </p:nvPicPr>
        <p:blipFill>
          <a:blip r:embed="rId2" cstate="print"/>
          <a:srcRect/>
          <a:stretch>
            <a:fillRect/>
          </a:stretch>
        </p:blipFill>
        <p:spPr bwMode="auto">
          <a:xfrm>
            <a:off x="899592" y="1628800"/>
            <a:ext cx="7545768" cy="46800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NDR</a:t>
            </a:r>
            <a:endParaRPr lang="cs-CZ" dirty="0"/>
          </a:p>
        </p:txBody>
      </p:sp>
      <p:graphicFrame>
        <p:nvGraphicFramePr>
          <p:cNvPr id="3" name="Graf 2"/>
          <p:cNvGraphicFramePr>
            <a:graphicFrameLocks noGrp="1"/>
          </p:cNvGraphicFramePr>
          <p:nvPr/>
        </p:nvGraphicFramePr>
        <p:xfrm>
          <a:off x="0" y="1052736"/>
          <a:ext cx="9144000" cy="56578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Polsko</a:t>
            </a:r>
            <a:endParaRPr lang="cs-CZ" dirty="0"/>
          </a:p>
        </p:txBody>
      </p:sp>
      <p:graphicFrame>
        <p:nvGraphicFramePr>
          <p:cNvPr id="3" name="Graf 2"/>
          <p:cNvGraphicFramePr>
            <a:graphicFrameLocks noGrp="1"/>
          </p:cNvGraphicFramePr>
          <p:nvPr/>
        </p:nvGraphicFramePr>
        <p:xfrm>
          <a:off x="0" y="1200150"/>
          <a:ext cx="9144000" cy="56578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Filmové kluby</a:t>
            </a:r>
            <a:endParaRPr lang="cs-CZ" dirty="0"/>
          </a:p>
        </p:txBody>
      </p:sp>
      <p:sp>
        <p:nvSpPr>
          <p:cNvPr id="4" name="Zástupný symbol pro obsah 3"/>
          <p:cNvSpPr>
            <a:spLocks noGrp="1"/>
          </p:cNvSpPr>
          <p:nvPr>
            <p:ph idx="1"/>
          </p:nvPr>
        </p:nvSpPr>
        <p:spPr/>
        <p:txBody>
          <a:bodyPr/>
          <a:lstStyle/>
          <a:p>
            <a:r>
              <a:rPr lang="cs-CZ" dirty="0" err="1" smtClean="0"/>
              <a:t>Pavol</a:t>
            </a:r>
            <a:r>
              <a:rPr lang="cs-CZ" dirty="0" smtClean="0"/>
              <a:t> </a:t>
            </a:r>
            <a:r>
              <a:rPr lang="cs-CZ" dirty="0" err="1" smtClean="0"/>
              <a:t>Bauma</a:t>
            </a:r>
            <a:r>
              <a:rPr lang="cs-CZ" dirty="0" smtClean="0"/>
              <a:t>: Ekonomika čs. filmu, 1965</a:t>
            </a:r>
          </a:p>
          <a:p>
            <a:r>
              <a:rPr lang="cs-CZ" b="1" dirty="0" smtClean="0"/>
              <a:t>Filmové kluby:</a:t>
            </a:r>
            <a:endParaRPr lang="cs-CZ" dirty="0" smtClean="0"/>
          </a:p>
          <a:p>
            <a:r>
              <a:rPr lang="cs-CZ" b="1" dirty="0" err="1" smtClean="0"/>
              <a:t>Fernando</a:t>
            </a:r>
            <a:r>
              <a:rPr lang="cs-CZ" b="1" dirty="0" smtClean="0"/>
              <a:t> </a:t>
            </a:r>
            <a:r>
              <a:rPr lang="cs-CZ" b="1" dirty="0" err="1" smtClean="0"/>
              <a:t>Ramos</a:t>
            </a:r>
            <a:r>
              <a:rPr lang="cs-CZ" b="1" dirty="0" smtClean="0"/>
              <a:t>: klub v Lipsku</a:t>
            </a:r>
            <a:endParaRPr lang="cs-CZ" dirty="0" smtClean="0"/>
          </a:p>
          <a:p>
            <a:r>
              <a:rPr lang="cs-CZ" dirty="0" smtClean="0"/>
              <a:t>FDJ – </a:t>
            </a:r>
            <a:r>
              <a:rPr lang="cs-CZ" dirty="0" err="1" smtClean="0"/>
              <a:t>Freie</a:t>
            </a:r>
            <a:r>
              <a:rPr lang="cs-CZ" dirty="0" smtClean="0"/>
              <a:t> </a:t>
            </a:r>
            <a:r>
              <a:rPr lang="cs-CZ" dirty="0" err="1" smtClean="0"/>
              <a:t>Deutsche</a:t>
            </a:r>
            <a:r>
              <a:rPr lang="cs-CZ" dirty="0" smtClean="0"/>
              <a:t> </a:t>
            </a:r>
            <a:r>
              <a:rPr lang="cs-CZ" dirty="0" err="1" smtClean="0"/>
              <a:t>Jugend</a:t>
            </a:r>
            <a:endParaRPr lang="cs-CZ" dirty="0" smtClean="0"/>
          </a:p>
          <a:p>
            <a:r>
              <a:rPr lang="cs-CZ" dirty="0" err="1" smtClean="0"/>
              <a:t>Well</a:t>
            </a:r>
            <a:r>
              <a:rPr lang="cs-CZ" dirty="0" smtClean="0"/>
              <a:t>: Jenom pro diskusní filmové kluby. </a:t>
            </a:r>
            <a:r>
              <a:rPr lang="cs-CZ" dirty="0" err="1" smtClean="0"/>
              <a:t>Ekran</a:t>
            </a:r>
            <a:r>
              <a:rPr lang="cs-CZ" dirty="0" smtClean="0"/>
              <a:t> č. 48, listopad 1960 – přetištěno v Panorama </a:t>
            </a:r>
            <a:r>
              <a:rPr lang="cs-CZ" dirty="0" err="1" smtClean="0"/>
              <a:t>zahr</a:t>
            </a:r>
            <a:r>
              <a:rPr lang="cs-CZ" dirty="0" smtClean="0"/>
              <a:t>. film. tisku 2, 1961</a:t>
            </a:r>
          </a:p>
          <a:p>
            <a:endParaRPr lang="cs-CZ"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Distribuce - Československo</a:t>
            </a:r>
            <a:endParaRPr lang="cs-CZ" dirty="0"/>
          </a:p>
        </p:txBody>
      </p:sp>
      <p:sp>
        <p:nvSpPr>
          <p:cNvPr id="3" name="Zástupný symbol pro obsah 2"/>
          <p:cNvSpPr>
            <a:spLocks noGrp="1"/>
          </p:cNvSpPr>
          <p:nvPr>
            <p:ph idx="1"/>
          </p:nvPr>
        </p:nvSpPr>
        <p:spPr/>
        <p:txBody>
          <a:bodyPr/>
          <a:lstStyle/>
          <a:p>
            <a:r>
              <a:rPr lang="cs-CZ" b="1" dirty="0" smtClean="0"/>
              <a:t>1948: místo půjčování – rozdělování; okruhy; </a:t>
            </a:r>
            <a:endParaRPr lang="cs-CZ" dirty="0" smtClean="0"/>
          </a:p>
          <a:p>
            <a:r>
              <a:rPr lang="cs-CZ" b="1" dirty="0" smtClean="0"/>
              <a:t>1952: místo Rozdělovny – Správa distribuce</a:t>
            </a:r>
            <a:endParaRPr lang="cs-CZ" dirty="0" smtClean="0"/>
          </a:p>
          <a:p>
            <a:r>
              <a:rPr lang="cs-CZ" dirty="0" smtClean="0"/>
              <a:t>vládní usnesení č. 4 z ledna </a:t>
            </a:r>
            <a:r>
              <a:rPr lang="cs-CZ" b="1" dirty="0" smtClean="0"/>
              <a:t>1957</a:t>
            </a:r>
            <a:r>
              <a:rPr lang="cs-CZ" dirty="0" smtClean="0"/>
              <a:t> o organizaci filmového podnikání – </a:t>
            </a:r>
            <a:r>
              <a:rPr lang="cs-CZ" b="1" dirty="0" smtClean="0"/>
              <a:t>zřízeny krajské filmové podniky </a:t>
            </a:r>
            <a:endParaRPr lang="cs-CZ" dirty="0" smtClean="0"/>
          </a:p>
          <a:p>
            <a:r>
              <a:rPr lang="cs-CZ" dirty="0" smtClean="0"/>
              <a:t>v r. </a:t>
            </a:r>
            <a:r>
              <a:rPr lang="cs-CZ" b="1" dirty="0" smtClean="0"/>
              <a:t>1960</a:t>
            </a:r>
            <a:r>
              <a:rPr lang="cs-CZ" dirty="0" smtClean="0"/>
              <a:t> –</a:t>
            </a:r>
          </a:p>
          <a:p>
            <a:r>
              <a:rPr lang="cs-CZ" b="1" dirty="0" smtClean="0"/>
              <a:t>zřízeny krajské podniky pro film, koncerty a estrády </a:t>
            </a:r>
            <a:endParaRPr lang="cs-CZ" dirty="0" smtClean="0"/>
          </a:p>
          <a:p>
            <a:endParaRPr lang="cs-CZ"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b="1" dirty="0" smtClean="0"/>
              <a:t>Polsko:</a:t>
            </a:r>
          </a:p>
          <a:p>
            <a:r>
              <a:rPr lang="cs-CZ" b="1" dirty="0" smtClean="0"/>
              <a:t>Ústřední půjčovna filmů: </a:t>
            </a:r>
            <a:r>
              <a:rPr lang="cs-CZ" b="1" dirty="0" err="1" smtClean="0"/>
              <a:t>Centrala</a:t>
            </a:r>
            <a:r>
              <a:rPr lang="cs-CZ" b="1" dirty="0" smtClean="0"/>
              <a:t> </a:t>
            </a:r>
            <a:r>
              <a:rPr lang="cs-CZ" b="1" dirty="0" err="1" smtClean="0"/>
              <a:t>wynajmu</a:t>
            </a:r>
            <a:r>
              <a:rPr lang="cs-CZ" b="1" dirty="0" smtClean="0"/>
              <a:t> </a:t>
            </a:r>
            <a:r>
              <a:rPr lang="cs-CZ" b="1" dirty="0" err="1" smtClean="0"/>
              <a:t>filmów</a:t>
            </a:r>
            <a:r>
              <a:rPr lang="cs-CZ" dirty="0" smtClean="0"/>
              <a:t> – CWF</a:t>
            </a:r>
          </a:p>
          <a:p>
            <a:r>
              <a:rPr lang="cs-CZ" b="1" dirty="0" smtClean="0"/>
              <a:t>Ústřední úřad kinematografie</a:t>
            </a:r>
            <a:r>
              <a:rPr lang="cs-CZ" dirty="0" smtClean="0"/>
              <a:t> – </a:t>
            </a:r>
            <a:r>
              <a:rPr lang="cs-CZ" dirty="0" err="1" smtClean="0"/>
              <a:t>Centralny</a:t>
            </a:r>
            <a:r>
              <a:rPr lang="cs-CZ" dirty="0" smtClean="0"/>
              <a:t> </a:t>
            </a:r>
            <a:r>
              <a:rPr lang="cs-CZ" dirty="0" err="1" smtClean="0"/>
              <a:t>Urzad</a:t>
            </a:r>
            <a:r>
              <a:rPr lang="cs-CZ" dirty="0" smtClean="0"/>
              <a:t> Kinematografii, vznik 1951, do r. 1956</a:t>
            </a:r>
          </a:p>
          <a:p>
            <a:endParaRPr lang="cs-CZ" dirty="0"/>
          </a:p>
        </p:txBody>
      </p:sp>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22878</TotalTime>
  <Words>6674</Words>
  <Application>Microsoft Office PowerPoint</Application>
  <PresentationFormat>Předvádění na obrazovce (4:3)</PresentationFormat>
  <Paragraphs>648</Paragraphs>
  <Slides>170</Slides>
  <Notes>0</Notes>
  <HiddenSlides>0</HiddenSlides>
  <MMClips>4</MMClips>
  <ScaleCrop>false</ScaleCrop>
  <HeadingPairs>
    <vt:vector size="4" baseType="variant">
      <vt:variant>
        <vt:lpstr>Motiv</vt:lpstr>
      </vt:variant>
      <vt:variant>
        <vt:i4>1</vt:i4>
      </vt:variant>
      <vt:variant>
        <vt:lpstr>Nadpisy snímků</vt:lpstr>
      </vt:variant>
      <vt:variant>
        <vt:i4>170</vt:i4>
      </vt:variant>
    </vt:vector>
  </HeadingPairs>
  <TitlesOfParts>
    <vt:vector size="171" baseType="lpstr">
      <vt:lpstr>Motiv sady Office</vt:lpstr>
      <vt:lpstr>Mohutné a radostné jsou perspektivy našeho socialistického filmového umění. Naše komunistická strana, zocelená v boji, náš vůdce, učitel a přítel soudruh Stalin nás vede vpřed ke komunismu.  G. Semenov: Organisační zásady struktury sovětské kinematografie. ČSF, nedat. (asi 1949)</vt:lpstr>
      <vt:lpstr>Snímek 2</vt:lpstr>
      <vt:lpstr>Snímek 3</vt:lpstr>
      <vt:lpstr>Snímek 4</vt:lpstr>
      <vt:lpstr>Snímek 5</vt:lpstr>
      <vt:lpstr>Snímek 6</vt:lpstr>
      <vt:lpstr>Snímek 7</vt:lpstr>
      <vt:lpstr>Snímek 8</vt:lpstr>
      <vt:lpstr>Snímek 9</vt:lpstr>
      <vt:lpstr>sovětizace</vt:lpstr>
      <vt:lpstr>Snímek 11</vt:lpstr>
      <vt:lpstr>Snímek 12</vt:lpstr>
      <vt:lpstr>Snímek 13</vt:lpstr>
      <vt:lpstr>Snímek 14</vt:lpstr>
      <vt:lpstr>1945 - souvislosti</vt:lpstr>
      <vt:lpstr>1945 - kinematografie</vt:lpstr>
      <vt:lpstr>1946 - souvislosti</vt:lpstr>
      <vt:lpstr>Snímek 18</vt:lpstr>
      <vt:lpstr>1946 - kinematografie</vt:lpstr>
      <vt:lpstr>1947 - souvislosti</vt:lpstr>
      <vt:lpstr>1947 - kinematografie</vt:lpstr>
      <vt:lpstr>1948 - souvislosti</vt:lpstr>
      <vt:lpstr>1948 - kinematografie</vt:lpstr>
      <vt:lpstr>1949 - souvislosti</vt:lpstr>
      <vt:lpstr>1949 - kinematografie</vt:lpstr>
      <vt:lpstr>1950 - souvislosti</vt:lpstr>
      <vt:lpstr>1950 - kinematografie</vt:lpstr>
      <vt:lpstr>1951 - souvislosti</vt:lpstr>
      <vt:lpstr>1951 - kinematografie</vt:lpstr>
      <vt:lpstr>1952 - souvislosti</vt:lpstr>
      <vt:lpstr>1952 - kinematografie</vt:lpstr>
      <vt:lpstr>Snímek 32</vt:lpstr>
      <vt:lpstr>1953 - souvislosti</vt:lpstr>
      <vt:lpstr>1953 - kinematografie</vt:lpstr>
      <vt:lpstr>1954 - souvislosti</vt:lpstr>
      <vt:lpstr>1954 - kinematografie</vt:lpstr>
      <vt:lpstr>1955 - souvislosti</vt:lpstr>
      <vt:lpstr>1955 - kinematografie</vt:lpstr>
      <vt:lpstr>1956 - souvislosti</vt:lpstr>
      <vt:lpstr>1956 - kinematografie</vt:lpstr>
      <vt:lpstr>1957 - souvislosti</vt:lpstr>
      <vt:lpstr>1957 - kinematografie</vt:lpstr>
      <vt:lpstr>1958 - souvislosti</vt:lpstr>
      <vt:lpstr>1958 - kinematografie</vt:lpstr>
      <vt:lpstr>1959 - souvislosti</vt:lpstr>
      <vt:lpstr>1959 - kinematografie</vt:lpstr>
      <vt:lpstr>1960 - souvislosti</vt:lpstr>
      <vt:lpstr>1960 - kinematografie</vt:lpstr>
      <vt:lpstr>1961 - souvislosti</vt:lpstr>
      <vt:lpstr>1961 - kinematografie</vt:lpstr>
      <vt:lpstr>1962 - souvislosti</vt:lpstr>
      <vt:lpstr>1962 - kinematografie</vt:lpstr>
      <vt:lpstr>1963 - souvislosti</vt:lpstr>
      <vt:lpstr>1963 - kinematografie</vt:lpstr>
      <vt:lpstr>1964 - souvislosti</vt:lpstr>
      <vt:lpstr>1965 - souvislosti</vt:lpstr>
      <vt:lpstr>1967 - souvislosti</vt:lpstr>
      <vt:lpstr>1967 - kinematografie</vt:lpstr>
      <vt:lpstr>1968 - souvislosti</vt:lpstr>
      <vt:lpstr>1968 - kinematografie</vt:lpstr>
      <vt:lpstr>1969 - souvislosti</vt:lpstr>
      <vt:lpstr>1970 - souvislosti</vt:lpstr>
      <vt:lpstr>1970 - kinematografie</vt:lpstr>
      <vt:lpstr>Snímek 64</vt:lpstr>
      <vt:lpstr>Koprodukce </vt:lpstr>
      <vt:lpstr>Snímek 66</vt:lpstr>
      <vt:lpstr>Ročník 21 (1957, Václav Gajer)</vt:lpstr>
      <vt:lpstr>V šest ráno na letišti (Čeněk Duba, 1958)</vt:lpstr>
      <vt:lpstr>V proudech (1957, Vladimír Vlček)</vt:lpstr>
      <vt:lpstr>Snímek 70</vt:lpstr>
      <vt:lpstr>Silvesterpunsch (Günter Reisch, 1960)</vt:lpstr>
      <vt:lpstr>Revue um Mitternacht (1962, Gottfried Kolditz)</vt:lpstr>
      <vt:lpstr>Nichts als Sünde (1965, Hanuš Burger)</vt:lpstr>
      <vt:lpstr>Žhavé léto (Heisser Sommer; Joachim Hasler, 1968)</vt:lpstr>
      <vt:lpstr>Günther Simon</vt:lpstr>
      <vt:lpstr>Jana Brejchová studuje v parku novou roli; Sylva Daníčková jako studentka žurnalistiky; Blažena Holišová na nákupech; Valentina Thielová s manželem provádějí úklid (Lukáš Skupa: Naše hvězda Jana Brejchová. O fenoménu hvězdnosti v zestátněné československé kinematografii)</vt:lpstr>
      <vt:lpstr>Komedie s Klikou (1964, Václav Krška)</vt:lpstr>
      <vt:lpstr>Strašná žena (Jindřich Polák, 1965)</vt:lpstr>
      <vt:lpstr>Smrt za oponou (1966, Antonín Kachlík)</vt:lpstr>
      <vt:lpstr>Rolf Herricht (Meine Freundin Sybille; Wolfgang Luderer, 1967)</vt:lpstr>
      <vt:lpstr>Christiane Lanzke </vt:lpstr>
      <vt:lpstr>Snímek 82</vt:lpstr>
      <vt:lpstr>Sovětizace (skrze) události: festivaly, konference, svátky</vt:lpstr>
      <vt:lpstr>MFF 1950, doprovodný program</vt:lpstr>
      <vt:lpstr>MFF, 1952, budova KV SČSP</vt:lpstr>
      <vt:lpstr>Kulturní politika, 1949</vt:lpstr>
      <vt:lpstr>Moskva, 1959</vt:lpstr>
      <vt:lpstr>Marina Vlady na festivalu v Moskvě, 1959</vt:lpstr>
      <vt:lpstr>Gina Lollobrigida a Jurij Gagarin, 1961</vt:lpstr>
      <vt:lpstr>Snímek 90</vt:lpstr>
      <vt:lpstr>Snímek 91</vt:lpstr>
      <vt:lpstr>distribuce</vt:lpstr>
      <vt:lpstr>Snímek 93</vt:lpstr>
      <vt:lpstr>Snímek 94</vt:lpstr>
      <vt:lpstr>NDR</vt:lpstr>
      <vt:lpstr>Polsko</vt:lpstr>
      <vt:lpstr>Filmové kluby</vt:lpstr>
      <vt:lpstr>Distribuce - Československo</vt:lpstr>
      <vt:lpstr>Snímek 99</vt:lpstr>
      <vt:lpstr>Snímek 100</vt:lpstr>
      <vt:lpstr>Snímek 101</vt:lpstr>
      <vt:lpstr>UVÁDĚNÍ</vt:lpstr>
      <vt:lpstr>Snímek 103</vt:lpstr>
      <vt:lpstr>Putovní kina; Filmové jaro na vesnici</vt:lpstr>
      <vt:lpstr>Snímek 105</vt:lpstr>
      <vt:lpstr>Snímek 106</vt:lpstr>
      <vt:lpstr>Snímek 107</vt:lpstr>
      <vt:lpstr>kinokavárny</vt:lpstr>
      <vt:lpstr>Snímek 109</vt:lpstr>
      <vt:lpstr>BRNO</vt:lpstr>
      <vt:lpstr>Snímek 111</vt:lpstr>
      <vt:lpstr>Lipsko</vt:lpstr>
      <vt:lpstr> Svět patří nám  </vt:lpstr>
      <vt:lpstr> Otec Kondelík a ženich Vejvara  </vt:lpstr>
      <vt:lpstr> Sedmý kříž  </vt:lpstr>
      <vt:lpstr> Osada mladých snů  </vt:lpstr>
      <vt:lpstr>Poznaň</vt:lpstr>
      <vt:lpstr>Počet kin v Poznani</vt:lpstr>
      <vt:lpstr>Počet míst v poznaňských kinech (v tisících)</vt:lpstr>
      <vt:lpstr>Počet diváků (v tis.)</vt:lpstr>
      <vt:lpstr>Počet návštěvníků kin na jedno sedadlo v poznaňských kinech (v tisících)</vt:lpstr>
      <vt:lpstr>Poznaň: počet kin/počet míst/počet div. v tis./počet návštěvníků kin na jedno sedadlo</vt:lpstr>
      <vt:lpstr>Snímek 123</vt:lpstr>
      <vt:lpstr>Svátky a události  Program tři týdny před volbami v říjnu 1950</vt:lpstr>
      <vt:lpstr>Snímek 125</vt:lpstr>
      <vt:lpstr>Listopad 1951, měsíc německo-sovětského přátelství</vt:lpstr>
      <vt:lpstr>Listopad 1952, měsíc německo-sovětského přátelství</vt:lpstr>
      <vt:lpstr>Listopad 1957, měsíc německo-sovětského přátelství</vt:lpstr>
      <vt:lpstr>Listopad 1958, měsíc německo-sovětského přátelství</vt:lpstr>
      <vt:lpstr>Vánoce1952</vt:lpstr>
      <vt:lpstr>Vánoce 1957</vt:lpstr>
      <vt:lpstr>Festival sportu 1954</vt:lpstr>
      <vt:lpstr>Snímek 133</vt:lpstr>
      <vt:lpstr>Festival sportu 1954</vt:lpstr>
      <vt:lpstr>Veletrh, jaro 1950</vt:lpstr>
      <vt:lpstr>Veletrh, jaro 1950</vt:lpstr>
      <vt:lpstr>Veletrh, jaro 1950</vt:lpstr>
      <vt:lpstr>                             veletrh jaro 1960</vt:lpstr>
      <vt:lpstr>Veletrh, Lipsko, 1950</vt:lpstr>
      <vt:lpstr>Veletrh, Lipsko, 1950 – týden barevných filmů</vt:lpstr>
      <vt:lpstr>Snímek 141</vt:lpstr>
      <vt:lpstr>recepce</vt:lpstr>
      <vt:lpstr>http://www.phil.muni.cz/dedur/?id=3068 </vt:lpstr>
      <vt:lpstr>Snímek 144</vt:lpstr>
      <vt:lpstr>Snímek 145</vt:lpstr>
      <vt:lpstr>1947-1948</vt:lpstr>
      <vt:lpstr>1951-1952:</vt:lpstr>
      <vt:lpstr>1956-1957:</vt:lpstr>
      <vt:lpstr>1965-1966:</vt:lpstr>
      <vt:lpstr>NDR</vt:lpstr>
      <vt:lpstr>Snímek 151</vt:lpstr>
      <vt:lpstr>Snímek 152</vt:lpstr>
      <vt:lpstr>Snímek 153</vt:lpstr>
      <vt:lpstr>Snímek 154</vt:lpstr>
      <vt:lpstr>Snímek 155</vt:lpstr>
      <vt:lpstr>Snímek 156</vt:lpstr>
      <vt:lpstr> Souhrnné údaje přibližně k roku 1960: </vt:lpstr>
      <vt:lpstr>POLSKO – pořadí podle tržeb</vt:lpstr>
      <vt:lpstr>Produkce kapitalistických států</vt:lpstr>
      <vt:lpstr>Empirický výzkum: Brno a Lipsko</vt:lpstr>
      <vt:lpstr>   Večer jsem byl na filmu Námořník a dvě děvčátka. Bylo nás tam spolu víc. Píďa, Jirka, Budulín, Lída, Manka. Proč jenom člověk, chce-li si levně poslechnout dobrý jazz, se musí chodit dívat na idiotské příběhy, poslouchat chtěné vtipy a zírat na opičáckou mimiku filmových herců a cukrové škleby všelijakých hvězd a hvězdiček? Nicméně publikum řvalo nadšením.  Jan Zábrana, Celý život (1), Praha 1992, s. 69, zápis z 28. září 1948 </vt:lpstr>
      <vt:lpstr>Snímek 162</vt:lpstr>
      <vt:lpstr>Snímek 163</vt:lpstr>
      <vt:lpstr>Děti a sovětské válečné filmy</vt:lpstr>
      <vt:lpstr>Alegorické čtení a svědectví emigrantů</vt:lpstr>
      <vt:lpstr>Kino Capitol, Lipsko, říjen 1946</vt:lpstr>
      <vt:lpstr>Snímek 167</vt:lpstr>
      <vt:lpstr>Snímek 168</vt:lpstr>
      <vt:lpstr>Snímek 169</vt:lpstr>
      <vt:lpstr>Snímek 170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cp:lastModifiedBy>Your User Name</cp:lastModifiedBy>
  <cp:revision>113</cp:revision>
  <dcterms:modified xsi:type="dcterms:W3CDTF">2012-05-09T07:15:12Z</dcterms:modified>
</cp:coreProperties>
</file>